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pn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0" r:id="rId3"/>
    <p:sldId id="291" r:id="rId4"/>
    <p:sldId id="289" r:id="rId5"/>
    <p:sldId id="287" r:id="rId6"/>
    <p:sldId id="285" r:id="rId7"/>
    <p:sldId id="306" r:id="rId8"/>
    <p:sldId id="292" r:id="rId9"/>
    <p:sldId id="297" r:id="rId10"/>
    <p:sldId id="293" r:id="rId11"/>
    <p:sldId id="305" r:id="rId12"/>
    <p:sldId id="294" r:id="rId13"/>
    <p:sldId id="308" r:id="rId14"/>
    <p:sldId id="298" r:id="rId15"/>
    <p:sldId id="296" r:id="rId16"/>
    <p:sldId id="295" r:id="rId17"/>
    <p:sldId id="299" r:id="rId18"/>
    <p:sldId id="301" r:id="rId19"/>
    <p:sldId id="310" r:id="rId20"/>
    <p:sldId id="302" r:id="rId21"/>
  </p:sldIdLst>
  <p:sldSz cx="9144000" cy="5143500" type="screen16x9"/>
  <p:notesSz cx="6858000" cy="9144000"/>
  <p:embeddedFontLst>
    <p:embeddedFont>
      <p:font typeface="Helvetica Neue Light" panose="020B0604020202020204" charset="0"/>
      <p:regular r:id="rId24"/>
      <p:bold r:id="rId25"/>
      <p:italic r:id="rId26"/>
      <p:boldItalic r:id="rId27"/>
    </p:embeddedFont>
    <p:embeddedFont>
      <p:font typeface="Zilla Slab Highlight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Zilla Slab Light" panose="020B0604020202020204" charset="0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00"/>
    <a:srgbClr val="FFFFFF"/>
    <a:srgbClr val="FEFDFC"/>
    <a:srgbClr val="FBF5E9"/>
    <a:srgbClr val="EBF2F9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50BC287-AFA2-48D8-93CE-90D51ACE4E11}">
  <a:tblStyle styleId="{750BC287-AFA2-48D8-93CE-90D51ACE4E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-114" y="-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bbottj\Documents\Guided%20Pathways\Data\Data%20for%20Powerpoin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bbottj\Documents\Guided%20Pathways\Data\Data%20for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</a:rPr>
              <a:t>Graduation Rates by Race/Ethnicity             </a:t>
            </a:r>
            <a:r>
              <a:rPr lang="en-US" sz="1600" dirty="0" smtClean="0">
                <a:solidFill>
                  <a:schemeClr val="bg1"/>
                </a:solidFill>
              </a:rPr>
              <a:t>    Georgia </a:t>
            </a:r>
            <a:r>
              <a:rPr lang="en-US" sz="1600" dirty="0">
                <a:solidFill>
                  <a:schemeClr val="bg1"/>
                </a:solidFill>
              </a:rPr>
              <a:t>State University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75151629669531E-2"/>
          <c:y val="0.19900041179747208"/>
          <c:w val="0.88097672259755544"/>
          <c:h val="0.59520913610750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African American</c:v>
                </c:pt>
                <c:pt idx="2">
                  <c:v>Hispanic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0.26</c:v>
                </c:pt>
                <c:pt idx="2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46-445F-8F8B-F8FB91A325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African American</c:v>
                </c:pt>
                <c:pt idx="2">
                  <c:v>Hispanic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</c:v>
                </c:pt>
                <c:pt idx="1">
                  <c:v>0.57999999999999996</c:v>
                </c:pt>
                <c:pt idx="2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46-445F-8F8B-F8FB91A32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010368"/>
        <c:axId val="112011904"/>
      </c:barChart>
      <c:catAx>
        <c:axId val="1120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11904"/>
        <c:crosses val="autoZero"/>
        <c:auto val="1"/>
        <c:lblAlgn val="ctr"/>
        <c:lblOffset val="100"/>
        <c:noMultiLvlLbl val="0"/>
      </c:catAx>
      <c:valAx>
        <c:axId val="1120119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1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chemeClr val="bg1"/>
                </a:solidFill>
              </a:rPr>
              <a:t>Chance of Earning a Four-Year Degree by Age 24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583552055992999E-2"/>
          <c:y val="0.16007215119026516"/>
          <c:w val="0.87986089238845144"/>
          <c:h val="0.530121359392807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Top Income Quartile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Sheet1!$B$6:$E$7</c:f>
              <c:multiLvlStrCache>
                <c:ptCount val="4"/>
                <c:lvl>
                  <c:pt idx="0">
                    <c:v>1200-1600</c:v>
                  </c:pt>
                  <c:pt idx="1">
                    <c:v>110-1199</c:v>
                  </c:pt>
                  <c:pt idx="2">
                    <c:v>1000-1099</c:v>
                  </c:pt>
                  <c:pt idx="3">
                    <c:v>800-999</c:v>
                  </c:pt>
                </c:lvl>
                <c:lvl>
                  <c:pt idx="0">
                    <c:v>SAT Score (out of 1,600)</c:v>
                  </c:pt>
                </c:lvl>
              </c:multiLvlStrCache>
            </c:multiLvlStrRef>
          </c:cat>
          <c:val>
            <c:numRef>
              <c:f>Sheet1!$B$8:$E$8</c:f>
              <c:numCache>
                <c:formatCode>0%</c:formatCode>
                <c:ptCount val="4"/>
                <c:pt idx="0">
                  <c:v>0.82</c:v>
                </c:pt>
                <c:pt idx="1">
                  <c:v>0.67</c:v>
                </c:pt>
                <c:pt idx="2">
                  <c:v>0.65</c:v>
                </c:pt>
                <c:pt idx="3">
                  <c:v>0.52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CA6-4741-86FE-33B13A3624DB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Bottom Income Quartile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Sheet1!$B$6:$E$7</c:f>
              <c:multiLvlStrCache>
                <c:ptCount val="4"/>
                <c:lvl>
                  <c:pt idx="0">
                    <c:v>1200-1600</c:v>
                  </c:pt>
                  <c:pt idx="1">
                    <c:v>110-1199</c:v>
                  </c:pt>
                  <c:pt idx="2">
                    <c:v>1000-1099</c:v>
                  </c:pt>
                  <c:pt idx="3">
                    <c:v>800-999</c:v>
                  </c:pt>
                </c:lvl>
                <c:lvl>
                  <c:pt idx="0">
                    <c:v>SAT Score (out of 1,600)</c:v>
                  </c:pt>
                </c:lvl>
              </c:multiLvlStrCache>
            </c:multiLvlStrRef>
          </c:cat>
          <c:val>
            <c:numRef>
              <c:f>Sheet1!$B$9:$E$9</c:f>
              <c:numCache>
                <c:formatCode>0%</c:formatCode>
                <c:ptCount val="4"/>
                <c:pt idx="0">
                  <c:v>0.44</c:v>
                </c:pt>
                <c:pt idx="1">
                  <c:v>0.2</c:v>
                </c:pt>
                <c:pt idx="2">
                  <c:v>0.15</c:v>
                </c:pt>
                <c:pt idx="3">
                  <c:v>0.08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A6-4741-86FE-33B13A362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350720"/>
        <c:axId val="112352256"/>
      </c:lineChart>
      <c:catAx>
        <c:axId val="1123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52256"/>
        <c:crosses val="autoZero"/>
        <c:auto val="1"/>
        <c:lblAlgn val="ctr"/>
        <c:lblOffset val="100"/>
        <c:noMultiLvlLbl val="0"/>
      </c:catAx>
      <c:valAx>
        <c:axId val="1123522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5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EBBEB-02CA-450A-ADF0-7E1C99D8D2D1}" type="doc">
      <dgm:prSet loTypeId="urn:microsoft.com/office/officeart/2005/8/layout/hProcess11" loCatId="process" qsTypeId="urn:microsoft.com/office/officeart/2005/8/quickstyle/simple4" qsCatId="simple" csTypeId="urn:microsoft.com/office/officeart/2005/8/colors/colorful4" csCatId="colorful" phldr="1"/>
      <dgm:spPr/>
    </dgm:pt>
    <dgm:pt modelId="{11AE9903-8A7D-40BB-AF2D-0827DA2C488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Spring 2018</a:t>
          </a:r>
          <a:endParaRPr lang="en-US" sz="1600" dirty="0">
            <a:solidFill>
              <a:schemeClr val="bg1"/>
            </a:solidFill>
          </a:endParaRPr>
        </a:p>
      </dgm:t>
    </dgm:pt>
    <dgm:pt modelId="{92C6F6EE-E440-4C94-A517-2DE87BF86B82}" type="parTrans" cxnId="{040B7B91-68A6-40D3-BEEC-086C3609372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99CA55-417C-43BC-A648-1F4C0D1A7548}" type="sibTrans" cxnId="{040B7B91-68A6-40D3-BEEC-086C3609372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FA0BAB-FDC3-4AE0-86F6-722946E72E0B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Develop Metamajors</a:t>
          </a:r>
          <a:endParaRPr lang="en-US" sz="1100" dirty="0">
            <a:solidFill>
              <a:schemeClr val="bg1"/>
            </a:solidFill>
          </a:endParaRPr>
        </a:p>
      </dgm:t>
    </dgm:pt>
    <dgm:pt modelId="{454D0620-CEC4-4301-B58F-41BB41515ADA}" type="parTrans" cxnId="{13754B84-DA63-4B79-92D3-5545467E8F1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746BDE-2C78-41A4-B63E-702BC0013A17}" type="sibTrans" cxnId="{13754B84-DA63-4B79-92D3-5545467E8F1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0E0690-0D28-498A-9713-AAA00D9F988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Fall 2018</a:t>
          </a:r>
          <a:endParaRPr lang="en-US" sz="1600" dirty="0">
            <a:solidFill>
              <a:schemeClr val="bg1"/>
            </a:solidFill>
          </a:endParaRPr>
        </a:p>
      </dgm:t>
    </dgm:pt>
    <dgm:pt modelId="{20FDDFC3-5A94-4CF6-810E-1E90F9A3B358}" type="parTrans" cxnId="{EDB18B3F-E7D9-4B83-B7F5-951359A510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5990F3A-020E-4F6E-8FAA-5A892B027742}" type="sibTrans" cxnId="{EDB18B3F-E7D9-4B83-B7F5-951359A510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4FBD6B-E8B9-4A8A-99A6-3C744024F9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Trainings on Program Mapping</a:t>
          </a:r>
          <a:endParaRPr lang="en-US" sz="1100" dirty="0">
            <a:solidFill>
              <a:schemeClr val="bg1"/>
            </a:solidFill>
          </a:endParaRPr>
        </a:p>
      </dgm:t>
    </dgm:pt>
    <dgm:pt modelId="{AE47D0DD-79C5-4DC7-8A18-862C95366DE5}" type="parTrans" cxnId="{986B94E3-352B-4CB1-8562-C383188E02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C08D6C-03A8-45C5-9D67-9A046D3CA252}" type="sibTrans" cxnId="{986B94E3-352B-4CB1-8562-C383188E02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0E7E69C-CFDD-4141-8033-E0218719433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Spring 2019</a:t>
          </a:r>
          <a:endParaRPr lang="en-US" sz="1600" dirty="0">
            <a:solidFill>
              <a:schemeClr val="bg1"/>
            </a:solidFill>
          </a:endParaRPr>
        </a:p>
      </dgm:t>
    </dgm:pt>
    <dgm:pt modelId="{497FA2C5-344C-4358-A83D-19A6BA41A8C9}" type="parTrans" cxnId="{4961989C-B8C3-45EF-93AF-E20A5C24D9C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B3221A2-15F9-4128-8E4D-76E36777D374}" type="sibTrans" cxnId="{4961989C-B8C3-45EF-93AF-E20A5C24D9C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8E0917B-7C9B-4987-80F4-1B70ACE949A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Continued Program Mapping and editing</a:t>
          </a:r>
          <a:endParaRPr lang="en-US" sz="1100" dirty="0">
            <a:solidFill>
              <a:schemeClr val="bg1"/>
            </a:solidFill>
          </a:endParaRPr>
        </a:p>
      </dgm:t>
    </dgm:pt>
    <dgm:pt modelId="{D07A6525-9DFD-4263-8BA1-23A50BDAA9FD}" type="parTrans" cxnId="{BA6C4EDD-F687-41F1-8035-65E00B847C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20FF4A-7A02-4CDA-A7F2-7BB6B31E335B}" type="sibTrans" cxnId="{BA6C4EDD-F687-41F1-8035-65E00B847C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FC1ADB-F403-4C8D-9765-CD47B92C50B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Fall 2019</a:t>
          </a:r>
          <a:endParaRPr lang="en-US" sz="1800" dirty="0">
            <a:solidFill>
              <a:schemeClr val="bg1"/>
            </a:solidFill>
          </a:endParaRPr>
        </a:p>
      </dgm:t>
    </dgm:pt>
    <dgm:pt modelId="{AF5826A2-D9AF-42A1-B720-8C9AE2511BE7}" type="parTrans" cxnId="{65082B81-04CE-4B76-B6CB-24846B0545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E5A4FDA-44F3-4D74-8C6E-10EFF615E7FD}" type="sibTrans" cxnId="{65082B81-04CE-4B76-B6CB-24846B0545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09755A1-CC05-44A2-9B1C-44B820106082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Complete and finalize the first draft of guided pathways materials</a:t>
          </a:r>
          <a:endParaRPr lang="en-US" sz="1200" dirty="0">
            <a:solidFill>
              <a:schemeClr val="bg1"/>
            </a:solidFill>
          </a:endParaRPr>
        </a:p>
      </dgm:t>
    </dgm:pt>
    <dgm:pt modelId="{0FD7F4A2-DE24-4EDE-BFEE-8D94B9D79D1D}" type="parTrans" cxnId="{D8D41491-C1F7-4853-9F40-3B11412BFE8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71068F-7E6C-4275-A6F7-FE84703920EE}" type="sibTrans" cxnId="{D8D41491-C1F7-4853-9F40-3B11412BFE8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95A1454-1744-47A0-9EA0-ADD8F0B949A8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Spring 2020</a:t>
          </a:r>
          <a:endParaRPr lang="en-US" sz="1600" dirty="0">
            <a:solidFill>
              <a:schemeClr val="bg1"/>
            </a:solidFill>
          </a:endParaRPr>
        </a:p>
      </dgm:t>
    </dgm:pt>
    <dgm:pt modelId="{05E5A0CC-2942-4506-B841-382089CE30C4}" type="parTrans" cxnId="{ACBD6BCB-C5A9-43C2-976D-956B0E295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45273A2-D1D0-4ADE-B97D-384AD2E19D22}" type="sibTrans" cxnId="{ACBD6BCB-C5A9-43C2-976D-956B0E295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A5B6C51-D9EE-4E10-8666-D2A1A5D83D07}">
      <dgm:prSet phldrT="[Text]" custT="1"/>
      <dgm:spPr/>
      <dgm:t>
        <a:bodyPr/>
        <a:lstStyle/>
        <a:p>
          <a:r>
            <a:rPr lang="en-US" sz="1050" dirty="0" smtClean="0">
              <a:solidFill>
                <a:schemeClr val="bg1"/>
              </a:solidFill>
            </a:rPr>
            <a:t>Materials in place for early rollout in high schools, advising, and summer FTIC programs</a:t>
          </a:r>
          <a:endParaRPr lang="en-US" sz="1050" dirty="0">
            <a:solidFill>
              <a:schemeClr val="bg1"/>
            </a:solidFill>
          </a:endParaRPr>
        </a:p>
      </dgm:t>
    </dgm:pt>
    <dgm:pt modelId="{953E341F-793D-4379-8A42-4CCA7905F8ED}" type="parTrans" cxnId="{6149FE97-549A-46BB-88F9-6B8128A05CE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8502BB-5FA8-41B1-BB3F-474EBEBC00D8}" type="sibTrans" cxnId="{6149FE97-549A-46BB-88F9-6B8128A05CE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E4035FA-767E-4AD2-8824-870E4294FF5D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Safe First Year</a:t>
          </a:r>
          <a:endParaRPr lang="en-US" sz="1100" dirty="0">
            <a:solidFill>
              <a:schemeClr val="bg1"/>
            </a:solidFill>
          </a:endParaRPr>
        </a:p>
      </dgm:t>
    </dgm:pt>
    <dgm:pt modelId="{31AF1D55-309C-4482-B95B-36DAE9F8B7CE}" type="parTrans" cxnId="{7C834D4C-B5A2-40D5-84EB-CB0623C282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4DCF066-E468-4DC9-ACF0-13A945A3B5C0}" type="sibTrans" cxnId="{7C834D4C-B5A2-40D5-84EB-CB0623C282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7725679-AFD0-4C20-837A-B96BB3AEFC2A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Programs complete maps</a:t>
          </a:r>
          <a:endParaRPr lang="en-US" sz="1100" dirty="0">
            <a:solidFill>
              <a:schemeClr val="bg1"/>
            </a:solidFill>
          </a:endParaRPr>
        </a:p>
      </dgm:t>
    </dgm:pt>
    <dgm:pt modelId="{A2DAB114-025C-420C-AA91-00E6CA09E511}" type="parTrans" cxnId="{377B76BA-2BAF-401B-8350-6256FC3CC5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9AE6E29-662D-4487-83BB-079AED5A2463}" type="sibTrans" cxnId="{377B76BA-2BAF-401B-8350-6256FC3CC5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6CCABD-9211-4FAD-8071-D3F167A65BA2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Develop Catalogue and Website Materials</a:t>
          </a:r>
          <a:endParaRPr lang="en-US" sz="1100" dirty="0">
            <a:solidFill>
              <a:schemeClr val="bg1"/>
            </a:solidFill>
          </a:endParaRPr>
        </a:p>
      </dgm:t>
    </dgm:pt>
    <dgm:pt modelId="{213CBB40-0E26-4E48-9679-5DF504BB12A2}" type="parTrans" cxnId="{BA6BF5DC-21F0-4F6A-B22A-6B94003FE37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308C14-A11C-496E-8DF9-5928D07D5CA9}" type="sibTrans" cxnId="{BA6BF5DC-21F0-4F6A-B22A-6B94003FE37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47FBD5-A719-41B1-B14E-1999BDDE6C3C}" type="pres">
      <dgm:prSet presAssocID="{A82EBBEB-02CA-450A-ADF0-7E1C99D8D2D1}" presName="Name0" presStyleCnt="0">
        <dgm:presLayoutVars>
          <dgm:dir/>
          <dgm:resizeHandles val="exact"/>
        </dgm:presLayoutVars>
      </dgm:prSet>
      <dgm:spPr/>
    </dgm:pt>
    <dgm:pt modelId="{AC72F22C-099E-498D-8DC7-9B2A966FB234}" type="pres">
      <dgm:prSet presAssocID="{A82EBBEB-02CA-450A-ADF0-7E1C99D8D2D1}" presName="arrow" presStyleLbl="bgShp" presStyleIdx="0" presStyleCnt="1" custScaleY="69447"/>
      <dgm:spPr/>
    </dgm:pt>
    <dgm:pt modelId="{644FC417-65C4-4A14-9BD3-0B4FE4983038}" type="pres">
      <dgm:prSet presAssocID="{A82EBBEB-02CA-450A-ADF0-7E1C99D8D2D1}" presName="points" presStyleCnt="0"/>
      <dgm:spPr/>
    </dgm:pt>
    <dgm:pt modelId="{0BFD2B67-6EEF-4CED-9DD0-87FB3CA2D9F6}" type="pres">
      <dgm:prSet presAssocID="{11AE9903-8A7D-40BB-AF2D-0827DA2C4880}" presName="compositeA" presStyleCnt="0"/>
      <dgm:spPr/>
    </dgm:pt>
    <dgm:pt modelId="{74D5A485-77E1-4371-B1DA-5501D50167D9}" type="pres">
      <dgm:prSet presAssocID="{11AE9903-8A7D-40BB-AF2D-0827DA2C4880}" presName="textA" presStyleLbl="revTx" presStyleIdx="0" presStyleCnt="5" custScaleX="355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20A3A-5323-47FA-A501-DB9E770BAE3D}" type="pres">
      <dgm:prSet presAssocID="{11AE9903-8A7D-40BB-AF2D-0827DA2C4880}" presName="circleA" presStyleLbl="node1" presStyleIdx="0" presStyleCnt="5"/>
      <dgm:spPr/>
    </dgm:pt>
    <dgm:pt modelId="{75045AA1-C2A5-42F2-A01E-58F27156D578}" type="pres">
      <dgm:prSet presAssocID="{11AE9903-8A7D-40BB-AF2D-0827DA2C4880}" presName="spaceA" presStyleCnt="0"/>
      <dgm:spPr/>
    </dgm:pt>
    <dgm:pt modelId="{5D8A696D-F594-467F-A51E-2AFB38010A92}" type="pres">
      <dgm:prSet presAssocID="{D399CA55-417C-43BC-A648-1F4C0D1A7548}" presName="space" presStyleCnt="0"/>
      <dgm:spPr/>
    </dgm:pt>
    <dgm:pt modelId="{11DB416F-964F-4B71-91DA-1F7D6BC44488}" type="pres">
      <dgm:prSet presAssocID="{1C0E0690-0D28-498A-9713-AAA00D9F988C}" presName="compositeB" presStyleCnt="0"/>
      <dgm:spPr/>
    </dgm:pt>
    <dgm:pt modelId="{23DCC597-2234-4D4F-96BB-AAFC5589CBAE}" type="pres">
      <dgm:prSet presAssocID="{1C0E0690-0D28-498A-9713-AAA00D9F988C}" presName="textB" presStyleLbl="revTx" presStyleIdx="1" presStyleCnt="5" custScaleX="285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E9942-3612-4795-A6AA-72B58A68559F}" type="pres">
      <dgm:prSet presAssocID="{1C0E0690-0D28-498A-9713-AAA00D9F988C}" presName="circleB" presStyleLbl="node1" presStyleIdx="1" presStyleCnt="5"/>
      <dgm:spPr/>
    </dgm:pt>
    <dgm:pt modelId="{0A6DE4B1-B5DC-4351-8D87-B3739B905B9B}" type="pres">
      <dgm:prSet presAssocID="{1C0E0690-0D28-498A-9713-AAA00D9F988C}" presName="spaceB" presStyleCnt="0"/>
      <dgm:spPr/>
    </dgm:pt>
    <dgm:pt modelId="{EB47B162-40A6-4D83-9CDA-D925DC1CB76C}" type="pres">
      <dgm:prSet presAssocID="{15990F3A-020E-4F6E-8FAA-5A892B027742}" presName="space" presStyleCnt="0"/>
      <dgm:spPr/>
    </dgm:pt>
    <dgm:pt modelId="{B05C7BC1-12DC-4B6D-AF8F-61290D245B99}" type="pres">
      <dgm:prSet presAssocID="{30E7E69C-CFDD-4141-8033-E02187194337}" presName="compositeA" presStyleCnt="0"/>
      <dgm:spPr/>
    </dgm:pt>
    <dgm:pt modelId="{7E066FCD-E543-4D62-B391-28AD7BF1F33D}" type="pres">
      <dgm:prSet presAssocID="{30E7E69C-CFDD-4141-8033-E02187194337}" presName="textA" presStyleLbl="revTx" presStyleIdx="2" presStyleCnt="5" custScaleX="347520" custScaleY="107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75857-E643-48BD-A6CE-76C56D189731}" type="pres">
      <dgm:prSet presAssocID="{30E7E69C-CFDD-4141-8033-E02187194337}" presName="circleA" presStyleLbl="node1" presStyleIdx="2" presStyleCnt="5"/>
      <dgm:spPr/>
    </dgm:pt>
    <dgm:pt modelId="{5E360312-BF1B-4776-8AFC-DA46428FFE53}" type="pres">
      <dgm:prSet presAssocID="{30E7E69C-CFDD-4141-8033-E02187194337}" presName="spaceA" presStyleCnt="0"/>
      <dgm:spPr/>
    </dgm:pt>
    <dgm:pt modelId="{B7F83558-B746-454C-9E4D-1C5B6461FF57}" type="pres">
      <dgm:prSet presAssocID="{0B3221A2-15F9-4128-8E4D-76E36777D374}" presName="space" presStyleCnt="0"/>
      <dgm:spPr/>
    </dgm:pt>
    <dgm:pt modelId="{2638DE43-B835-4692-8B6D-859AE60F2741}" type="pres">
      <dgm:prSet presAssocID="{70FC1ADB-F403-4C8D-9765-CD47B92C50B7}" presName="compositeB" presStyleCnt="0"/>
      <dgm:spPr/>
    </dgm:pt>
    <dgm:pt modelId="{5167A019-C963-46E0-913F-26C35A8A3A2A}" type="pres">
      <dgm:prSet presAssocID="{70FC1ADB-F403-4C8D-9765-CD47B92C50B7}" presName="textB" presStyleLbl="revTx" presStyleIdx="3" presStyleCnt="5" custScaleX="349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DEAE2-5E91-451B-9FD4-F8E2742DA4C0}" type="pres">
      <dgm:prSet presAssocID="{70FC1ADB-F403-4C8D-9765-CD47B92C50B7}" presName="circleB" presStyleLbl="node1" presStyleIdx="3" presStyleCnt="5"/>
      <dgm:spPr/>
    </dgm:pt>
    <dgm:pt modelId="{77772CE8-533A-48C5-817A-DF5968D8922E}" type="pres">
      <dgm:prSet presAssocID="{70FC1ADB-F403-4C8D-9765-CD47B92C50B7}" presName="spaceB" presStyleCnt="0"/>
      <dgm:spPr/>
    </dgm:pt>
    <dgm:pt modelId="{36A01DBE-63E2-43ED-B7F8-E0A10E1CE1AA}" type="pres">
      <dgm:prSet presAssocID="{7E5A4FDA-44F3-4D74-8C6E-10EFF615E7FD}" presName="space" presStyleCnt="0"/>
      <dgm:spPr/>
    </dgm:pt>
    <dgm:pt modelId="{8B56C067-757B-4BDD-9090-681BB1F9C0D8}" type="pres">
      <dgm:prSet presAssocID="{995A1454-1744-47A0-9EA0-ADD8F0B949A8}" presName="compositeA" presStyleCnt="0"/>
      <dgm:spPr/>
    </dgm:pt>
    <dgm:pt modelId="{30B16C26-603B-4732-B0BF-C0E587E16919}" type="pres">
      <dgm:prSet presAssocID="{995A1454-1744-47A0-9EA0-ADD8F0B949A8}" presName="textA" presStyleLbl="revTx" presStyleIdx="4" presStyleCnt="5" custScaleX="273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2CA11-B5C5-45A6-B08F-3CD31F50CF35}" type="pres">
      <dgm:prSet presAssocID="{995A1454-1744-47A0-9EA0-ADD8F0B949A8}" presName="circleA" presStyleLbl="node1" presStyleIdx="4" presStyleCnt="5"/>
      <dgm:spPr/>
    </dgm:pt>
    <dgm:pt modelId="{F5E186BA-2F4F-4115-87C9-DF7877E6A9C6}" type="pres">
      <dgm:prSet presAssocID="{995A1454-1744-47A0-9EA0-ADD8F0B949A8}" presName="spaceA" presStyleCnt="0"/>
      <dgm:spPr/>
    </dgm:pt>
  </dgm:ptLst>
  <dgm:cxnLst>
    <dgm:cxn modelId="{EDB18B3F-E7D9-4B83-B7F5-951359A51026}" srcId="{A82EBBEB-02CA-450A-ADF0-7E1C99D8D2D1}" destId="{1C0E0690-0D28-498A-9713-AAA00D9F988C}" srcOrd="1" destOrd="0" parTransId="{20FDDFC3-5A94-4CF6-810E-1E90F9A3B358}" sibTransId="{15990F3A-020E-4F6E-8FAA-5A892B027742}"/>
    <dgm:cxn modelId="{377B76BA-2BAF-401B-8350-6256FC3CC5D7}" srcId="{1C0E0690-0D28-498A-9713-AAA00D9F988C}" destId="{57725679-AFD0-4C20-837A-B96BB3AEFC2A}" srcOrd="1" destOrd="0" parTransId="{A2DAB114-025C-420C-AA91-00E6CA09E511}" sibTransId="{59AE6E29-662D-4487-83BB-079AED5A2463}"/>
    <dgm:cxn modelId="{FC83C3AF-7E4C-4AFC-95CF-0BFD825DAA13}" type="presOf" srcId="{995A1454-1744-47A0-9EA0-ADD8F0B949A8}" destId="{30B16C26-603B-4732-B0BF-C0E587E16919}" srcOrd="0" destOrd="0" presId="urn:microsoft.com/office/officeart/2005/8/layout/hProcess11"/>
    <dgm:cxn modelId="{28CCA0C5-CF94-464B-A8EC-DD57B8884459}" type="presOf" srcId="{7E4035FA-767E-4AD2-8824-870E4294FF5D}" destId="{74D5A485-77E1-4371-B1DA-5501D50167D9}" srcOrd="0" destOrd="2" presId="urn:microsoft.com/office/officeart/2005/8/layout/hProcess11"/>
    <dgm:cxn modelId="{CC2AF748-5177-450B-8AD9-FFA103881CEC}" type="presOf" srcId="{0A5B6C51-D9EE-4E10-8666-D2A1A5D83D07}" destId="{30B16C26-603B-4732-B0BF-C0E587E16919}" srcOrd="0" destOrd="1" presId="urn:microsoft.com/office/officeart/2005/8/layout/hProcess11"/>
    <dgm:cxn modelId="{BA6C4EDD-F687-41F1-8035-65E00B847C4A}" srcId="{30E7E69C-CFDD-4141-8033-E02187194337}" destId="{58E0917B-7C9B-4987-80F4-1B70ACE949A4}" srcOrd="0" destOrd="0" parTransId="{D07A6525-9DFD-4263-8BA1-23A50BDAA9FD}" sibTransId="{8020FF4A-7A02-4CDA-A7F2-7BB6B31E335B}"/>
    <dgm:cxn modelId="{D8D41491-C1F7-4853-9F40-3B11412BFE85}" srcId="{70FC1ADB-F403-4C8D-9765-CD47B92C50B7}" destId="{309755A1-CC05-44A2-9B1C-44B820106082}" srcOrd="0" destOrd="0" parTransId="{0FD7F4A2-DE24-4EDE-BFEE-8D94B9D79D1D}" sibTransId="{DB71068F-7E6C-4275-A6F7-FE84703920EE}"/>
    <dgm:cxn modelId="{7C834D4C-B5A2-40D5-84EB-CB0623C2821B}" srcId="{11AE9903-8A7D-40BB-AF2D-0827DA2C4880}" destId="{7E4035FA-767E-4AD2-8824-870E4294FF5D}" srcOrd="1" destOrd="0" parTransId="{31AF1D55-309C-4482-B95B-36DAE9F8B7CE}" sibTransId="{34DCF066-E468-4DC9-ACF0-13A945A3B5C0}"/>
    <dgm:cxn modelId="{FA7B7A59-BA0D-451F-B1D2-BD286CB0F03F}" type="presOf" srcId="{57725679-AFD0-4C20-837A-B96BB3AEFC2A}" destId="{23DCC597-2234-4D4F-96BB-AAFC5589CBAE}" srcOrd="0" destOrd="2" presId="urn:microsoft.com/office/officeart/2005/8/layout/hProcess11"/>
    <dgm:cxn modelId="{ECF539DC-99C5-448A-B5A1-3ECB64C00E50}" type="presOf" srcId="{11AE9903-8A7D-40BB-AF2D-0827DA2C4880}" destId="{74D5A485-77E1-4371-B1DA-5501D50167D9}" srcOrd="0" destOrd="0" presId="urn:microsoft.com/office/officeart/2005/8/layout/hProcess11"/>
    <dgm:cxn modelId="{6149FE97-549A-46BB-88F9-6B8128A05CED}" srcId="{995A1454-1744-47A0-9EA0-ADD8F0B949A8}" destId="{0A5B6C51-D9EE-4E10-8666-D2A1A5D83D07}" srcOrd="0" destOrd="0" parTransId="{953E341F-793D-4379-8A42-4CCA7905F8ED}" sibTransId="{D38502BB-5FA8-41B1-BB3F-474EBEBC00D8}"/>
    <dgm:cxn modelId="{71CE6369-05DB-4E90-AB27-761482669A96}" type="presOf" srcId="{1C0E0690-0D28-498A-9713-AAA00D9F988C}" destId="{23DCC597-2234-4D4F-96BB-AAFC5589CBAE}" srcOrd="0" destOrd="0" presId="urn:microsoft.com/office/officeart/2005/8/layout/hProcess11"/>
    <dgm:cxn modelId="{10A5540A-7A6C-4AD6-9BE3-4C58436DB8BF}" type="presOf" srcId="{58E0917B-7C9B-4987-80F4-1B70ACE949A4}" destId="{7E066FCD-E543-4D62-B391-28AD7BF1F33D}" srcOrd="0" destOrd="1" presId="urn:microsoft.com/office/officeart/2005/8/layout/hProcess11"/>
    <dgm:cxn modelId="{986B94E3-352B-4CB1-8562-C383188E02D7}" srcId="{1C0E0690-0D28-498A-9713-AAA00D9F988C}" destId="{814FBD6B-E8B9-4A8A-99A6-3C744024F994}" srcOrd="0" destOrd="0" parTransId="{AE47D0DD-79C5-4DC7-8A18-862C95366DE5}" sibTransId="{ABC08D6C-03A8-45C5-9D67-9A046D3CA252}"/>
    <dgm:cxn modelId="{ACBD6BCB-C5A9-43C2-976D-956B0E2958CF}" srcId="{A82EBBEB-02CA-450A-ADF0-7E1C99D8D2D1}" destId="{995A1454-1744-47A0-9EA0-ADD8F0B949A8}" srcOrd="4" destOrd="0" parTransId="{05E5A0CC-2942-4506-B841-382089CE30C4}" sibTransId="{545273A2-D1D0-4ADE-B97D-384AD2E19D22}"/>
    <dgm:cxn modelId="{C8825C41-F86B-48E3-9F90-AD91DB1EEC31}" type="presOf" srcId="{A82EBBEB-02CA-450A-ADF0-7E1C99D8D2D1}" destId="{FE47FBD5-A719-41B1-B14E-1999BDDE6C3C}" srcOrd="0" destOrd="0" presId="urn:microsoft.com/office/officeart/2005/8/layout/hProcess11"/>
    <dgm:cxn modelId="{654ACD01-4646-4032-8139-AC47DEF0EB11}" type="presOf" srcId="{309755A1-CC05-44A2-9B1C-44B820106082}" destId="{5167A019-C963-46E0-913F-26C35A8A3A2A}" srcOrd="0" destOrd="1" presId="urn:microsoft.com/office/officeart/2005/8/layout/hProcess11"/>
    <dgm:cxn modelId="{232BB138-C1C7-4D39-95B8-C641994B36E0}" type="presOf" srcId="{086CCABD-9211-4FAD-8071-D3F167A65BA2}" destId="{7E066FCD-E543-4D62-B391-28AD7BF1F33D}" srcOrd="0" destOrd="2" presId="urn:microsoft.com/office/officeart/2005/8/layout/hProcess11"/>
    <dgm:cxn modelId="{65082B81-04CE-4B76-B6CB-24846B054540}" srcId="{A82EBBEB-02CA-450A-ADF0-7E1C99D8D2D1}" destId="{70FC1ADB-F403-4C8D-9765-CD47B92C50B7}" srcOrd="3" destOrd="0" parTransId="{AF5826A2-D9AF-42A1-B720-8C9AE2511BE7}" sibTransId="{7E5A4FDA-44F3-4D74-8C6E-10EFF615E7FD}"/>
    <dgm:cxn modelId="{649855BB-EC1B-49EF-BCE1-39CD57EFD8F4}" type="presOf" srcId="{C2FA0BAB-FDC3-4AE0-86F6-722946E72E0B}" destId="{74D5A485-77E1-4371-B1DA-5501D50167D9}" srcOrd="0" destOrd="1" presId="urn:microsoft.com/office/officeart/2005/8/layout/hProcess11"/>
    <dgm:cxn modelId="{81F3DB24-B5C0-457A-8E42-0F9A16234336}" type="presOf" srcId="{70FC1ADB-F403-4C8D-9765-CD47B92C50B7}" destId="{5167A019-C963-46E0-913F-26C35A8A3A2A}" srcOrd="0" destOrd="0" presId="urn:microsoft.com/office/officeart/2005/8/layout/hProcess11"/>
    <dgm:cxn modelId="{B27AA8B9-3C25-4010-8104-104668FE2652}" type="presOf" srcId="{30E7E69C-CFDD-4141-8033-E02187194337}" destId="{7E066FCD-E543-4D62-B391-28AD7BF1F33D}" srcOrd="0" destOrd="0" presId="urn:microsoft.com/office/officeart/2005/8/layout/hProcess11"/>
    <dgm:cxn modelId="{BA6BF5DC-21F0-4F6A-B22A-6B94003FE37A}" srcId="{30E7E69C-CFDD-4141-8033-E02187194337}" destId="{086CCABD-9211-4FAD-8071-D3F167A65BA2}" srcOrd="1" destOrd="0" parTransId="{213CBB40-0E26-4E48-9679-5DF504BB12A2}" sibTransId="{FC308C14-A11C-496E-8DF9-5928D07D5CA9}"/>
    <dgm:cxn modelId="{A46806AB-9C4C-4BEA-9AFF-EAE87BCF6C74}" type="presOf" srcId="{814FBD6B-E8B9-4A8A-99A6-3C744024F994}" destId="{23DCC597-2234-4D4F-96BB-AAFC5589CBAE}" srcOrd="0" destOrd="1" presId="urn:microsoft.com/office/officeart/2005/8/layout/hProcess11"/>
    <dgm:cxn modelId="{4961989C-B8C3-45EF-93AF-E20A5C24D9C1}" srcId="{A82EBBEB-02CA-450A-ADF0-7E1C99D8D2D1}" destId="{30E7E69C-CFDD-4141-8033-E02187194337}" srcOrd="2" destOrd="0" parTransId="{497FA2C5-344C-4358-A83D-19A6BA41A8C9}" sibTransId="{0B3221A2-15F9-4128-8E4D-76E36777D374}"/>
    <dgm:cxn modelId="{040B7B91-68A6-40D3-BEEC-086C3609372F}" srcId="{A82EBBEB-02CA-450A-ADF0-7E1C99D8D2D1}" destId="{11AE9903-8A7D-40BB-AF2D-0827DA2C4880}" srcOrd="0" destOrd="0" parTransId="{92C6F6EE-E440-4C94-A517-2DE87BF86B82}" sibTransId="{D399CA55-417C-43BC-A648-1F4C0D1A7548}"/>
    <dgm:cxn modelId="{13754B84-DA63-4B79-92D3-5545467E8F13}" srcId="{11AE9903-8A7D-40BB-AF2D-0827DA2C4880}" destId="{C2FA0BAB-FDC3-4AE0-86F6-722946E72E0B}" srcOrd="0" destOrd="0" parTransId="{454D0620-CEC4-4301-B58F-41BB41515ADA}" sibTransId="{92746BDE-2C78-41A4-B63E-702BC0013A17}"/>
    <dgm:cxn modelId="{AEBBB9EA-611E-4313-8428-EAA7F1535B8B}" type="presParOf" srcId="{FE47FBD5-A719-41B1-B14E-1999BDDE6C3C}" destId="{AC72F22C-099E-498D-8DC7-9B2A966FB234}" srcOrd="0" destOrd="0" presId="urn:microsoft.com/office/officeart/2005/8/layout/hProcess11"/>
    <dgm:cxn modelId="{088ACB96-9235-4493-8A71-ECA89E4B8237}" type="presParOf" srcId="{FE47FBD5-A719-41B1-B14E-1999BDDE6C3C}" destId="{644FC417-65C4-4A14-9BD3-0B4FE4983038}" srcOrd="1" destOrd="0" presId="urn:microsoft.com/office/officeart/2005/8/layout/hProcess11"/>
    <dgm:cxn modelId="{361E68F7-C711-42F0-AE89-9055AF05A0BD}" type="presParOf" srcId="{644FC417-65C4-4A14-9BD3-0B4FE4983038}" destId="{0BFD2B67-6EEF-4CED-9DD0-87FB3CA2D9F6}" srcOrd="0" destOrd="0" presId="urn:microsoft.com/office/officeart/2005/8/layout/hProcess11"/>
    <dgm:cxn modelId="{7B2C71D1-2713-4806-A2FA-C9BA38149604}" type="presParOf" srcId="{0BFD2B67-6EEF-4CED-9DD0-87FB3CA2D9F6}" destId="{74D5A485-77E1-4371-B1DA-5501D50167D9}" srcOrd="0" destOrd="0" presId="urn:microsoft.com/office/officeart/2005/8/layout/hProcess11"/>
    <dgm:cxn modelId="{B62D7493-5044-4210-A0FA-BFE1DC0E6889}" type="presParOf" srcId="{0BFD2B67-6EEF-4CED-9DD0-87FB3CA2D9F6}" destId="{D1720A3A-5323-47FA-A501-DB9E770BAE3D}" srcOrd="1" destOrd="0" presId="urn:microsoft.com/office/officeart/2005/8/layout/hProcess11"/>
    <dgm:cxn modelId="{2B9A8484-D42A-49D8-918D-D365E7AD7DF0}" type="presParOf" srcId="{0BFD2B67-6EEF-4CED-9DD0-87FB3CA2D9F6}" destId="{75045AA1-C2A5-42F2-A01E-58F27156D578}" srcOrd="2" destOrd="0" presId="urn:microsoft.com/office/officeart/2005/8/layout/hProcess11"/>
    <dgm:cxn modelId="{DD4096ED-C7C9-43EB-8F44-1EEEBC6117AA}" type="presParOf" srcId="{644FC417-65C4-4A14-9BD3-0B4FE4983038}" destId="{5D8A696D-F594-467F-A51E-2AFB38010A92}" srcOrd="1" destOrd="0" presId="urn:microsoft.com/office/officeart/2005/8/layout/hProcess11"/>
    <dgm:cxn modelId="{E70F05C6-F440-4CD2-8F1D-A6673FD2B2C9}" type="presParOf" srcId="{644FC417-65C4-4A14-9BD3-0B4FE4983038}" destId="{11DB416F-964F-4B71-91DA-1F7D6BC44488}" srcOrd="2" destOrd="0" presId="urn:microsoft.com/office/officeart/2005/8/layout/hProcess11"/>
    <dgm:cxn modelId="{F657C37E-8CC0-48BC-8A27-372F0228D9F9}" type="presParOf" srcId="{11DB416F-964F-4B71-91DA-1F7D6BC44488}" destId="{23DCC597-2234-4D4F-96BB-AAFC5589CBAE}" srcOrd="0" destOrd="0" presId="urn:microsoft.com/office/officeart/2005/8/layout/hProcess11"/>
    <dgm:cxn modelId="{BC4EF99A-A90E-488E-AA01-7EEFA57E0642}" type="presParOf" srcId="{11DB416F-964F-4B71-91DA-1F7D6BC44488}" destId="{DAAE9942-3612-4795-A6AA-72B58A68559F}" srcOrd="1" destOrd="0" presId="urn:microsoft.com/office/officeart/2005/8/layout/hProcess11"/>
    <dgm:cxn modelId="{17DA53A0-BD15-4143-A668-0FFD80321A44}" type="presParOf" srcId="{11DB416F-964F-4B71-91DA-1F7D6BC44488}" destId="{0A6DE4B1-B5DC-4351-8D87-B3739B905B9B}" srcOrd="2" destOrd="0" presId="urn:microsoft.com/office/officeart/2005/8/layout/hProcess11"/>
    <dgm:cxn modelId="{D0F33769-A291-4BA0-A648-C9A35B4A53B8}" type="presParOf" srcId="{644FC417-65C4-4A14-9BD3-0B4FE4983038}" destId="{EB47B162-40A6-4D83-9CDA-D925DC1CB76C}" srcOrd="3" destOrd="0" presId="urn:microsoft.com/office/officeart/2005/8/layout/hProcess11"/>
    <dgm:cxn modelId="{AA0A1F7C-75CE-4989-A8B8-640ECA17A918}" type="presParOf" srcId="{644FC417-65C4-4A14-9BD3-0B4FE4983038}" destId="{B05C7BC1-12DC-4B6D-AF8F-61290D245B99}" srcOrd="4" destOrd="0" presId="urn:microsoft.com/office/officeart/2005/8/layout/hProcess11"/>
    <dgm:cxn modelId="{75D945B0-CA5B-4118-94A9-27EFD31C22AE}" type="presParOf" srcId="{B05C7BC1-12DC-4B6D-AF8F-61290D245B99}" destId="{7E066FCD-E543-4D62-B391-28AD7BF1F33D}" srcOrd="0" destOrd="0" presId="urn:microsoft.com/office/officeart/2005/8/layout/hProcess11"/>
    <dgm:cxn modelId="{B3A0FAB8-5A72-41A0-8741-01CAEFEB9F13}" type="presParOf" srcId="{B05C7BC1-12DC-4B6D-AF8F-61290D245B99}" destId="{DDB75857-E643-48BD-A6CE-76C56D189731}" srcOrd="1" destOrd="0" presId="urn:microsoft.com/office/officeart/2005/8/layout/hProcess11"/>
    <dgm:cxn modelId="{3141E506-A060-4A05-834D-8FDFDE709590}" type="presParOf" srcId="{B05C7BC1-12DC-4B6D-AF8F-61290D245B99}" destId="{5E360312-BF1B-4776-8AFC-DA46428FFE53}" srcOrd="2" destOrd="0" presId="urn:microsoft.com/office/officeart/2005/8/layout/hProcess11"/>
    <dgm:cxn modelId="{EFB402AC-5049-42CF-AAF5-F6564597F1A9}" type="presParOf" srcId="{644FC417-65C4-4A14-9BD3-0B4FE4983038}" destId="{B7F83558-B746-454C-9E4D-1C5B6461FF57}" srcOrd="5" destOrd="0" presId="urn:microsoft.com/office/officeart/2005/8/layout/hProcess11"/>
    <dgm:cxn modelId="{F751B975-0223-4A65-8208-3242BC17D170}" type="presParOf" srcId="{644FC417-65C4-4A14-9BD3-0B4FE4983038}" destId="{2638DE43-B835-4692-8B6D-859AE60F2741}" srcOrd="6" destOrd="0" presId="urn:microsoft.com/office/officeart/2005/8/layout/hProcess11"/>
    <dgm:cxn modelId="{408CECD5-4062-43E2-AF73-05099AA6C8FC}" type="presParOf" srcId="{2638DE43-B835-4692-8B6D-859AE60F2741}" destId="{5167A019-C963-46E0-913F-26C35A8A3A2A}" srcOrd="0" destOrd="0" presId="urn:microsoft.com/office/officeart/2005/8/layout/hProcess11"/>
    <dgm:cxn modelId="{9B354416-5F6C-4DBE-8362-9B5A413F1F6F}" type="presParOf" srcId="{2638DE43-B835-4692-8B6D-859AE60F2741}" destId="{1C4DEAE2-5E91-451B-9FD4-F8E2742DA4C0}" srcOrd="1" destOrd="0" presId="urn:microsoft.com/office/officeart/2005/8/layout/hProcess11"/>
    <dgm:cxn modelId="{546B5C21-E3CF-419D-AF75-DA36110E727C}" type="presParOf" srcId="{2638DE43-B835-4692-8B6D-859AE60F2741}" destId="{77772CE8-533A-48C5-817A-DF5968D8922E}" srcOrd="2" destOrd="0" presId="urn:microsoft.com/office/officeart/2005/8/layout/hProcess11"/>
    <dgm:cxn modelId="{5A5255C1-DFD6-46CD-8C2F-AEA92279FCEB}" type="presParOf" srcId="{644FC417-65C4-4A14-9BD3-0B4FE4983038}" destId="{36A01DBE-63E2-43ED-B7F8-E0A10E1CE1AA}" srcOrd="7" destOrd="0" presId="urn:microsoft.com/office/officeart/2005/8/layout/hProcess11"/>
    <dgm:cxn modelId="{CB553D56-F4CC-4129-9BA6-0816B3168495}" type="presParOf" srcId="{644FC417-65C4-4A14-9BD3-0B4FE4983038}" destId="{8B56C067-757B-4BDD-9090-681BB1F9C0D8}" srcOrd="8" destOrd="0" presId="urn:microsoft.com/office/officeart/2005/8/layout/hProcess11"/>
    <dgm:cxn modelId="{33D137A3-964D-429A-AA8F-3DB6CB27BB0F}" type="presParOf" srcId="{8B56C067-757B-4BDD-9090-681BB1F9C0D8}" destId="{30B16C26-603B-4732-B0BF-C0E587E16919}" srcOrd="0" destOrd="0" presId="urn:microsoft.com/office/officeart/2005/8/layout/hProcess11"/>
    <dgm:cxn modelId="{9BA8C1EC-1280-4B8E-A277-887E7443FBB5}" type="presParOf" srcId="{8B56C067-757B-4BDD-9090-681BB1F9C0D8}" destId="{9A02CA11-B5C5-45A6-B08F-3CD31F50CF35}" srcOrd="1" destOrd="0" presId="urn:microsoft.com/office/officeart/2005/8/layout/hProcess11"/>
    <dgm:cxn modelId="{AC5FD3EC-2E98-4916-B276-B45F8BFF1728}" type="presParOf" srcId="{8B56C067-757B-4BDD-9090-681BB1F9C0D8}" destId="{F5E186BA-2F4F-4115-87C9-DF7877E6A9C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03856-2184-445E-A2C6-49BA93308315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72D21-25FA-48C0-802C-67F0C1E29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73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1711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4000"/>
              <a:buNone/>
              <a:defRPr/>
            </a:lvl1pPr>
            <a:lvl2pPr lvl="1" rtl="0">
              <a:spcBef>
                <a:spcPts val="0"/>
              </a:spcBef>
              <a:buSzPts val="4000"/>
              <a:buNone/>
              <a:defRPr/>
            </a:lvl2pPr>
            <a:lvl3pPr lvl="2" rtl="0">
              <a:spcBef>
                <a:spcPts val="0"/>
              </a:spcBef>
              <a:buSzPts val="4000"/>
              <a:buNone/>
              <a:defRPr/>
            </a:lvl3pPr>
            <a:lvl4pPr lvl="3" rtl="0">
              <a:spcBef>
                <a:spcPts val="0"/>
              </a:spcBef>
              <a:buSzPts val="4000"/>
              <a:buNone/>
              <a:defRPr/>
            </a:lvl4pPr>
            <a:lvl5pPr lvl="4" rtl="0">
              <a:spcBef>
                <a:spcPts val="0"/>
              </a:spcBef>
              <a:buSzPts val="4000"/>
              <a:buNone/>
              <a:defRPr/>
            </a:lvl5pPr>
            <a:lvl6pPr lvl="5" rtl="0">
              <a:spcBef>
                <a:spcPts val="0"/>
              </a:spcBef>
              <a:buSzPts val="4000"/>
              <a:buNone/>
              <a:defRPr/>
            </a:lvl6pPr>
            <a:lvl7pPr lvl="6" rtl="0">
              <a:spcBef>
                <a:spcPts val="0"/>
              </a:spcBef>
              <a:buSzPts val="4000"/>
              <a:buNone/>
              <a:defRPr/>
            </a:lvl7pPr>
            <a:lvl8pPr lvl="7" rtl="0">
              <a:spcBef>
                <a:spcPts val="0"/>
              </a:spcBef>
              <a:buSzPts val="4000"/>
              <a:buNone/>
              <a:defRPr/>
            </a:lvl8pPr>
            <a:lvl9pPr lvl="8" rtl="0">
              <a:spcBef>
                <a:spcPts val="0"/>
              </a:spcBef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2571775"/>
            <a:ext cx="2631900" cy="235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600"/>
              <a:buChar char="▫"/>
              <a:defRPr sz="1600"/>
            </a:lvl1pPr>
            <a:lvl2pPr lvl="1" rtl="0">
              <a:spcBef>
                <a:spcPts val="0"/>
              </a:spcBef>
              <a:buSzPts val="1600"/>
              <a:buChar char="▪"/>
              <a:defRPr sz="1600"/>
            </a:lvl2pPr>
            <a:lvl3pPr lvl="2" rtl="0">
              <a:spcBef>
                <a:spcPts val="0"/>
              </a:spcBef>
              <a:buSzPts val="1600"/>
              <a:buChar char="▪"/>
              <a:defRPr sz="1600"/>
            </a:lvl3pPr>
            <a:lvl4pPr lvl="3" rtl="0">
              <a:spcBef>
                <a:spcPts val="0"/>
              </a:spcBef>
              <a:buSzPts val="1600"/>
              <a:buChar char="▪"/>
              <a:defRPr sz="1600"/>
            </a:lvl4pPr>
            <a:lvl5pPr lvl="4" rtl="0">
              <a:spcBef>
                <a:spcPts val="0"/>
              </a:spcBef>
              <a:buSzPts val="1600"/>
              <a:buChar char="▪"/>
              <a:defRPr sz="1600"/>
            </a:lvl5pPr>
            <a:lvl6pPr lvl="5" rtl="0">
              <a:spcBef>
                <a:spcPts val="0"/>
              </a:spcBef>
              <a:buSzPts val="1600"/>
              <a:buChar char="▪"/>
              <a:defRPr sz="1600"/>
            </a:lvl6pPr>
            <a:lvl7pPr lvl="6" rtl="0">
              <a:spcBef>
                <a:spcPts val="0"/>
              </a:spcBef>
              <a:buSzPts val="1600"/>
              <a:buChar char="▪"/>
              <a:defRPr sz="1600"/>
            </a:lvl7pPr>
            <a:lvl8pPr lvl="7" rtl="0">
              <a:spcBef>
                <a:spcPts val="0"/>
              </a:spcBef>
              <a:buSzPts val="1600"/>
              <a:buChar char="▪"/>
              <a:defRPr sz="1600"/>
            </a:lvl8pPr>
            <a:lvl9pPr lvl="8" rtl="0">
              <a:spcBef>
                <a:spcPts val="0"/>
              </a:spcBef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223964" y="2571775"/>
            <a:ext cx="2631900" cy="235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600"/>
              <a:buChar char="▫"/>
              <a:defRPr sz="1600"/>
            </a:lvl1pPr>
            <a:lvl2pPr lvl="1" rtl="0">
              <a:spcBef>
                <a:spcPts val="0"/>
              </a:spcBef>
              <a:buSzPts val="1600"/>
              <a:buChar char="▪"/>
              <a:defRPr sz="1600"/>
            </a:lvl2pPr>
            <a:lvl3pPr lvl="2" rtl="0">
              <a:spcBef>
                <a:spcPts val="0"/>
              </a:spcBef>
              <a:buSzPts val="1600"/>
              <a:buChar char="▪"/>
              <a:defRPr sz="1600"/>
            </a:lvl3pPr>
            <a:lvl4pPr lvl="3" rtl="0">
              <a:spcBef>
                <a:spcPts val="0"/>
              </a:spcBef>
              <a:buSzPts val="1600"/>
              <a:buChar char="▪"/>
              <a:defRPr sz="1600"/>
            </a:lvl4pPr>
            <a:lvl5pPr lvl="4" rtl="0">
              <a:spcBef>
                <a:spcPts val="0"/>
              </a:spcBef>
              <a:buSzPts val="1600"/>
              <a:buChar char="▪"/>
              <a:defRPr sz="1600"/>
            </a:lvl5pPr>
            <a:lvl6pPr lvl="5" rtl="0">
              <a:spcBef>
                <a:spcPts val="0"/>
              </a:spcBef>
              <a:buSzPts val="1600"/>
              <a:buChar char="▪"/>
              <a:defRPr sz="1600"/>
            </a:lvl6pPr>
            <a:lvl7pPr lvl="6" rtl="0">
              <a:spcBef>
                <a:spcPts val="0"/>
              </a:spcBef>
              <a:buSzPts val="1600"/>
              <a:buChar char="▪"/>
              <a:defRPr sz="1600"/>
            </a:lvl7pPr>
            <a:lvl8pPr lvl="7" rtl="0">
              <a:spcBef>
                <a:spcPts val="0"/>
              </a:spcBef>
              <a:buSzPts val="1600"/>
              <a:buChar char="▪"/>
              <a:defRPr sz="1600"/>
            </a:lvl8pPr>
            <a:lvl9pPr lvl="8" rtl="0">
              <a:spcBef>
                <a:spcPts val="0"/>
              </a:spcBef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5990727" y="2571775"/>
            <a:ext cx="2631900" cy="235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600"/>
              <a:buChar char="▫"/>
              <a:defRPr sz="1600"/>
            </a:lvl1pPr>
            <a:lvl2pPr lvl="1" rtl="0">
              <a:spcBef>
                <a:spcPts val="0"/>
              </a:spcBef>
              <a:buSzPts val="1600"/>
              <a:buChar char="▪"/>
              <a:defRPr sz="1600"/>
            </a:lvl2pPr>
            <a:lvl3pPr lvl="2" rtl="0">
              <a:spcBef>
                <a:spcPts val="0"/>
              </a:spcBef>
              <a:buSzPts val="1600"/>
              <a:buChar char="▪"/>
              <a:defRPr sz="1600"/>
            </a:lvl3pPr>
            <a:lvl4pPr lvl="3" rtl="0">
              <a:spcBef>
                <a:spcPts val="0"/>
              </a:spcBef>
              <a:buSzPts val="1600"/>
              <a:buChar char="▪"/>
              <a:defRPr sz="1600"/>
            </a:lvl4pPr>
            <a:lvl5pPr lvl="4" rtl="0">
              <a:spcBef>
                <a:spcPts val="0"/>
              </a:spcBef>
              <a:buSzPts val="1600"/>
              <a:buChar char="▪"/>
              <a:defRPr sz="1600"/>
            </a:lvl5pPr>
            <a:lvl6pPr lvl="5" rtl="0">
              <a:spcBef>
                <a:spcPts val="0"/>
              </a:spcBef>
              <a:buSzPts val="1600"/>
              <a:buChar char="▪"/>
              <a:defRPr sz="1600"/>
            </a:lvl6pPr>
            <a:lvl7pPr lvl="6" rtl="0">
              <a:spcBef>
                <a:spcPts val="0"/>
              </a:spcBef>
              <a:buSzPts val="1600"/>
              <a:buChar char="▪"/>
              <a:defRPr sz="1600"/>
            </a:lvl7pPr>
            <a:lvl8pPr lvl="7" rtl="0">
              <a:spcBef>
                <a:spcPts val="0"/>
              </a:spcBef>
              <a:buSzPts val="1600"/>
              <a:buChar char="▪"/>
              <a:defRPr sz="1600"/>
            </a:lvl8pPr>
            <a:lvl9pPr lvl="8" rtl="0">
              <a:spcBef>
                <a:spcPts val="0"/>
              </a:spcBef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3/22/2018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04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4225" y="4275"/>
            <a:ext cx="6859500" cy="51435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rPr>
              <a:t>‹#›</a:t>
            </a:fld>
            <a:endParaRPr lang="en" sz="1800" b="1">
              <a:solidFill>
                <a:srgbClr val="FFFFFF"/>
              </a:solidFill>
              <a:latin typeface="Zilla Slab Highlight"/>
              <a:ea typeface="Zilla Slab Highlight"/>
              <a:cs typeface="Zilla Slab Highlight"/>
              <a:sym typeface="Zilla Slab High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What we know about Guided Pathways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6161164" y="4076205"/>
            <a:ext cx="245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Modesto Junior College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Spring 2018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98923" y="1475652"/>
            <a:ext cx="7979166" cy="1002687"/>
          </a:xfrm>
          <a:noFill/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FFFFCC"/>
                </a:solidFill>
              </a:rPr>
              <a:t>66% </a:t>
            </a:r>
            <a:r>
              <a:rPr lang="en-US" sz="2800" dirty="0" smtClean="0">
                <a:solidFill>
                  <a:schemeClr val="bg1"/>
                </a:solidFill>
              </a:rPr>
              <a:t>of students from the top income quartile graduate college by age 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ext Placeholder 3"/>
          <p:cNvSpPr>
            <a:spLocks noGrp="1"/>
          </p:cNvSpPr>
          <p:nvPr>
            <p:ph type="body" idx="2"/>
          </p:nvPr>
        </p:nvSpPr>
        <p:spPr>
          <a:xfrm>
            <a:off x="698923" y="2910212"/>
            <a:ext cx="7657864" cy="1246190"/>
          </a:xfrm>
          <a:noFill/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FFFFCC"/>
                </a:solidFill>
              </a:rPr>
              <a:t>17% </a:t>
            </a:r>
            <a:r>
              <a:rPr lang="en-US" sz="2800" dirty="0" smtClean="0">
                <a:solidFill>
                  <a:schemeClr val="bg1"/>
                </a:solidFill>
              </a:rPr>
              <a:t>of students from the bottom income quartile graduate college by age 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4102" y="4411701"/>
            <a:ext cx="219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Guided Pathways Demystified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879" y="408832"/>
            <a:ext cx="8689953" cy="707482"/>
          </a:xfrm>
        </p:spPr>
        <p:txBody>
          <a:bodyPr/>
          <a:lstStyle/>
          <a:p>
            <a:r>
              <a:rPr lang="en-US" sz="3600" b="1" dirty="0" smtClean="0"/>
              <a:t>4. Shouldn’t the strong and smart succeed?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108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" y="408832"/>
            <a:ext cx="9005264" cy="593855"/>
          </a:xfrm>
        </p:spPr>
        <p:txBody>
          <a:bodyPr/>
          <a:lstStyle/>
          <a:p>
            <a:r>
              <a:rPr lang="en-US" b="1" dirty="0" smtClean="0"/>
              <a:t>Impact of socio-economic differences</a:t>
            </a:r>
            <a:endParaRPr lang="en-US" sz="3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118258"/>
              </p:ext>
            </p:extLst>
          </p:nvPr>
        </p:nvGraphicFramePr>
        <p:xfrm>
          <a:off x="1214439" y="1002687"/>
          <a:ext cx="6535890" cy="393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02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50" y="408831"/>
            <a:ext cx="8585200" cy="1213908"/>
          </a:xfrm>
        </p:spPr>
        <p:txBody>
          <a:bodyPr/>
          <a:lstStyle/>
          <a:p>
            <a:r>
              <a:rPr lang="en-US" b="1" dirty="0" smtClean="0"/>
              <a:t>5. Isn’t choice the cornerstone of higher education?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4514" y="2219891"/>
            <a:ext cx="3976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Focus on choosing a </a:t>
            </a:r>
            <a:r>
              <a:rPr lang="en-US" sz="3200" b="1" i="1" dirty="0" smtClean="0">
                <a:solidFill>
                  <a:schemeClr val="bg1"/>
                </a:solidFill>
              </a:rPr>
              <a:t>program</a:t>
            </a:r>
            <a:r>
              <a:rPr lang="en-US" sz="3200" dirty="0" smtClean="0">
                <a:solidFill>
                  <a:schemeClr val="bg1"/>
                </a:solidFill>
              </a:rPr>
              <a:t> instead of a </a:t>
            </a:r>
            <a:r>
              <a:rPr lang="en-US" sz="3200" i="1" dirty="0" smtClean="0">
                <a:solidFill>
                  <a:schemeClr val="bg1"/>
                </a:solidFill>
              </a:rPr>
              <a:t>course </a:t>
            </a:r>
            <a:r>
              <a:rPr lang="en-US" sz="3200" dirty="0" smtClean="0">
                <a:solidFill>
                  <a:schemeClr val="bg1"/>
                </a:solidFill>
              </a:rPr>
              <a:t>or </a:t>
            </a:r>
            <a:r>
              <a:rPr lang="en-US" sz="3200" i="1" dirty="0" smtClean="0">
                <a:solidFill>
                  <a:schemeClr val="bg1"/>
                </a:solidFill>
              </a:rPr>
              <a:t>courses.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1143001"/>
            <a:ext cx="4021929" cy="34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3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4" y="415784"/>
            <a:ext cx="1871727" cy="1871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09" y="2507904"/>
            <a:ext cx="3550395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Display: 6 Types of Jam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40% </a:t>
            </a:r>
            <a:r>
              <a:rPr lang="en-US" sz="2400" dirty="0" smtClean="0">
                <a:solidFill>
                  <a:schemeClr val="bg1"/>
                </a:solidFill>
              </a:rPr>
              <a:t>of shoppers tasted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30% </a:t>
            </a:r>
            <a:r>
              <a:rPr lang="en-US" sz="2400" dirty="0" smtClean="0">
                <a:solidFill>
                  <a:schemeClr val="bg1"/>
                </a:solidFill>
              </a:rPr>
              <a:t>purchased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6601" y="2507904"/>
            <a:ext cx="380894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Display: 24 Types of Jam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</a:rPr>
              <a:t>0% </a:t>
            </a:r>
            <a:r>
              <a:rPr lang="en-US" sz="2400" dirty="0" smtClean="0">
                <a:solidFill>
                  <a:schemeClr val="bg1"/>
                </a:solidFill>
              </a:rPr>
              <a:t>of shoppers tasted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</a:rPr>
              <a:t>3% </a:t>
            </a:r>
            <a:r>
              <a:rPr lang="en-US" sz="2400" dirty="0" smtClean="0">
                <a:solidFill>
                  <a:schemeClr val="bg1"/>
                </a:solidFill>
              </a:rPr>
              <a:t>purchased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10" y="415784"/>
            <a:ext cx="2516177" cy="18871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2439" y="4672124"/>
            <a:ext cx="2328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 err="1" smtClean="0">
                <a:solidFill>
                  <a:schemeClr val="bg1"/>
                </a:solidFill>
              </a:rPr>
              <a:t>yengar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Lepper</a:t>
            </a:r>
            <a:r>
              <a:rPr lang="en-US" dirty="0" smtClean="0">
                <a:solidFill>
                  <a:schemeClr val="bg1"/>
                </a:solidFill>
              </a:rPr>
              <a:t>, 2000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782" y="471629"/>
            <a:ext cx="1771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Research findings about choices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2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10" name="TextBox 9"/>
          <p:cNvSpPr txBox="1"/>
          <p:nvPr/>
        </p:nvSpPr>
        <p:spPr>
          <a:xfrm>
            <a:off x="714778" y="1365159"/>
            <a:ext cx="803631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“Guided pathways encourages organizing a </a:t>
            </a:r>
            <a:r>
              <a:rPr lang="en-US" sz="3600" i="1" dirty="0" smtClean="0">
                <a:solidFill>
                  <a:schemeClr val="bg1"/>
                </a:solidFill>
              </a:rPr>
              <a:t>choice architecture </a:t>
            </a:r>
            <a:r>
              <a:rPr lang="en-US" sz="3600" dirty="0" smtClean="0">
                <a:solidFill>
                  <a:schemeClr val="bg1"/>
                </a:solidFill>
              </a:rPr>
              <a:t>that is planned rather than haphazard.”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800" dirty="0" smtClean="0">
                <a:solidFill>
                  <a:schemeClr val="bg1"/>
                </a:solidFill>
              </a:rPr>
              <a:t>Rob Johnstone, </a:t>
            </a:r>
          </a:p>
          <a:p>
            <a:pPr algn="r"/>
            <a:r>
              <a:rPr lang="en-US" sz="1800" dirty="0" smtClean="0">
                <a:solidFill>
                  <a:schemeClr val="bg1"/>
                </a:solidFill>
              </a:rPr>
              <a:t>National Center for Inquiry &amp; Improvement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33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24" y="492543"/>
            <a:ext cx="8168681" cy="1213908"/>
          </a:xfrm>
        </p:spPr>
        <p:txBody>
          <a:bodyPr/>
          <a:lstStyle/>
          <a:p>
            <a:r>
              <a:rPr lang="en-US" b="1" dirty="0" smtClean="0"/>
              <a:t>6. </a:t>
            </a:r>
            <a:r>
              <a:rPr lang="en-US" b="1" dirty="0"/>
              <a:t>What happens </a:t>
            </a:r>
            <a:r>
              <a:rPr lang="en-US" b="1" dirty="0" smtClean="0"/>
              <a:t>if students change their </a:t>
            </a:r>
            <a:r>
              <a:rPr lang="en-US" b="1" dirty="0"/>
              <a:t>mind?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7" name="Text Placeholder 3"/>
          <p:cNvSpPr>
            <a:spLocks noGrp="1"/>
          </p:cNvSpPr>
          <p:nvPr>
            <p:ph type="body" idx="2"/>
          </p:nvPr>
        </p:nvSpPr>
        <p:spPr>
          <a:xfrm>
            <a:off x="360538" y="1710198"/>
            <a:ext cx="5079205" cy="2620349"/>
          </a:xfrm>
          <a:noFill/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Start with general areas of focus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Common courses in the first 15-30 units</a:t>
            </a:r>
          </a:p>
          <a:p>
            <a:pPr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Foundational work that fits multiple programs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5716678" y="1908221"/>
            <a:ext cx="2616558" cy="26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8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36" y="432376"/>
            <a:ext cx="7856114" cy="1213908"/>
          </a:xfrm>
        </p:spPr>
        <p:txBody>
          <a:bodyPr/>
          <a:lstStyle/>
          <a:p>
            <a:r>
              <a:rPr lang="en-US" b="1" dirty="0" smtClean="0"/>
              <a:t>7. Won’t we sacrifice quality and variety?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10" name="TextBox 9"/>
          <p:cNvSpPr txBox="1"/>
          <p:nvPr/>
        </p:nvSpPr>
        <p:spPr>
          <a:xfrm>
            <a:off x="251135" y="1931831"/>
            <a:ext cx="879999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Identify GE courses that complement disciplinary requirements</a:t>
            </a:r>
          </a:p>
          <a:p>
            <a:pPr lvl="2"/>
            <a:endParaRPr lang="en-US" sz="20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Examine </a:t>
            </a:r>
            <a:r>
              <a:rPr lang="en-US" sz="2400" dirty="0">
                <a:solidFill>
                  <a:schemeClr val="bg1"/>
                </a:solidFill>
              </a:rPr>
              <a:t>how </a:t>
            </a:r>
            <a:r>
              <a:rPr lang="en-US" sz="2400" dirty="0" smtClean="0">
                <a:solidFill>
                  <a:schemeClr val="bg1"/>
                </a:solidFill>
              </a:rPr>
              <a:t>PLOs are organized 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and how they lead to ILOs</a:t>
            </a:r>
          </a:p>
          <a:p>
            <a:pPr lvl="2"/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Organize courses and sequences that build on prior learning and articulate to four-year universities</a:t>
            </a:r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24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35" y="421710"/>
            <a:ext cx="8081495" cy="1213908"/>
          </a:xfrm>
        </p:spPr>
        <p:txBody>
          <a:bodyPr/>
          <a:lstStyle/>
          <a:p>
            <a:r>
              <a:rPr lang="en-US" b="1" dirty="0" smtClean="0"/>
              <a:t>8. Don’t students benefit when they “find themselves” by wandering?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88" y="1955777"/>
            <a:ext cx="3571562" cy="2620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550" y="1635618"/>
            <a:ext cx="4553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smtClean="0">
                <a:solidFill>
                  <a:schemeClr val="bg1"/>
                </a:solidFill>
              </a:rPr>
              <a:t>From the Six Success Factors:</a:t>
            </a:r>
          </a:p>
          <a:p>
            <a:pPr lvl="2"/>
            <a:endParaRPr lang="en-US" sz="12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lvl="2"/>
            <a:r>
              <a:rPr lang="en-US" sz="2400" b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Directed</a:t>
            </a:r>
            <a:r>
              <a:rPr lang="en-US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students have a goal and know how to achieve it</a:t>
            </a:r>
          </a:p>
          <a:p>
            <a:pPr lvl="2"/>
            <a:endParaRPr lang="en-US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lvl="2"/>
            <a:r>
              <a:rPr lang="en-US" sz="2400" b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Focused</a:t>
            </a:r>
            <a:r>
              <a:rPr lang="en-US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students stay on track, keeping their eyes on the prize</a:t>
            </a:r>
          </a:p>
          <a:p>
            <a:pPr lvl="2"/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lvl="2" algn="r"/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Booth et al., 2012</a:t>
            </a:r>
          </a:p>
        </p:txBody>
      </p:sp>
    </p:spTree>
    <p:extLst>
      <p:ext uri="{BB962C8B-B14F-4D97-AF65-F5344CB8AC3E}">
        <p14:creationId xmlns:p14="http://schemas.microsoft.com/office/powerpoint/2010/main" val="3273899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35" y="421710"/>
            <a:ext cx="8081495" cy="1213908"/>
          </a:xfrm>
        </p:spPr>
        <p:txBody>
          <a:bodyPr/>
          <a:lstStyle/>
          <a:p>
            <a:r>
              <a:rPr lang="en-US" b="1" dirty="0" smtClean="0"/>
              <a:t>Shift from “what courses should I take” to “what programs”?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20677" y="2069499"/>
            <a:ext cx="2649944" cy="2354100"/>
          </a:xfrm>
        </p:spPr>
        <p:txBody>
          <a:bodyPr/>
          <a:lstStyle/>
          <a:p>
            <a:pPr>
              <a:buNone/>
            </a:pPr>
            <a:r>
              <a:rPr lang="en-US" sz="2000" b="1" u="sng" dirty="0" smtClean="0"/>
              <a:t>General Interest Areas</a:t>
            </a:r>
          </a:p>
          <a:p>
            <a:pPr>
              <a:buNone/>
            </a:pPr>
            <a:endParaRPr lang="en-US" sz="1000" b="1" u="sng" dirty="0" smtClean="0"/>
          </a:p>
          <a:p>
            <a:pPr marL="342900" indent="-342900"/>
            <a:r>
              <a:rPr lang="en-US" sz="2000" b="1" dirty="0" smtClean="0"/>
              <a:t>Buckets</a:t>
            </a:r>
          </a:p>
          <a:p>
            <a:pPr>
              <a:buNone/>
            </a:pPr>
            <a:endParaRPr lang="en-US" sz="1100" b="1" dirty="0" smtClean="0"/>
          </a:p>
          <a:p>
            <a:pPr marL="342900" indent="-342900"/>
            <a:r>
              <a:rPr lang="en-US" sz="2000" b="1" dirty="0" smtClean="0"/>
              <a:t>Career &amp; Academic Pathways</a:t>
            </a:r>
          </a:p>
          <a:p>
            <a:pPr>
              <a:buNone/>
            </a:pPr>
            <a:endParaRPr lang="en-US" sz="1100" b="1" dirty="0" smtClean="0"/>
          </a:p>
          <a:p>
            <a:pPr marL="342900" indent="-342900"/>
            <a:r>
              <a:rPr lang="en-US" sz="2000" b="1" dirty="0" smtClean="0"/>
              <a:t>Fields of Study</a:t>
            </a:r>
          </a:p>
          <a:p>
            <a:pPr>
              <a:buNone/>
            </a:pP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2697260" y="2183503"/>
            <a:ext cx="482958" cy="220014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270309" y="2076868"/>
            <a:ext cx="2551089" cy="2354100"/>
          </a:xfrm>
        </p:spPr>
        <p:txBody>
          <a:bodyPr/>
          <a:lstStyle/>
          <a:p>
            <a:pPr>
              <a:buNone/>
            </a:pPr>
            <a:r>
              <a:rPr lang="en-US" sz="2000" b="1" u="sng" dirty="0" smtClean="0"/>
              <a:t>Programs</a:t>
            </a:r>
          </a:p>
          <a:p>
            <a:pPr>
              <a:buNone/>
            </a:pPr>
            <a:endParaRPr lang="en-US" sz="900" b="1" u="sng" dirty="0" smtClean="0"/>
          </a:p>
          <a:p>
            <a:pPr marL="342900" indent="-342900"/>
            <a:r>
              <a:rPr lang="en-US" sz="2000" b="1" dirty="0" smtClean="0"/>
              <a:t>Sequenced courses that combine to meet ILOs</a:t>
            </a:r>
          </a:p>
          <a:p>
            <a:pPr>
              <a:buNone/>
            </a:pPr>
            <a:endParaRPr lang="en-US" sz="1100" b="1" dirty="0" smtClean="0"/>
          </a:p>
          <a:p>
            <a:pPr marL="342900" indent="-342900"/>
            <a:r>
              <a:rPr lang="en-US" sz="2000" b="1" dirty="0" smtClean="0"/>
              <a:t>Support at key milestones</a:t>
            </a:r>
          </a:p>
          <a:p>
            <a:pPr marL="342900" indent="-342900"/>
            <a:endParaRPr lang="en-US" sz="2000" b="1" dirty="0" smtClean="0"/>
          </a:p>
          <a:p>
            <a:pPr>
              <a:buNone/>
            </a:pPr>
            <a:endParaRPr lang="en-US" sz="2000" b="1" dirty="0"/>
          </a:p>
        </p:txBody>
      </p:sp>
      <p:sp>
        <p:nvSpPr>
          <p:cNvPr id="10" name="Right Arrow 9"/>
          <p:cNvSpPr/>
          <p:nvPr/>
        </p:nvSpPr>
        <p:spPr>
          <a:xfrm>
            <a:off x="5240093" y="2183503"/>
            <a:ext cx="482958" cy="220014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813142" y="2015838"/>
            <a:ext cx="2593032" cy="2354100"/>
          </a:xfrm>
        </p:spPr>
        <p:txBody>
          <a:bodyPr/>
          <a:lstStyle/>
          <a:p>
            <a:pPr>
              <a:buNone/>
            </a:pPr>
            <a:r>
              <a:rPr lang="en-US" sz="2000" b="1" u="sng" dirty="0" smtClean="0"/>
              <a:t>Jobs and/or Transfer</a:t>
            </a:r>
          </a:p>
          <a:p>
            <a:pPr>
              <a:buNone/>
            </a:pPr>
            <a:endParaRPr lang="en-US" sz="900" b="1" u="sng" dirty="0" smtClean="0"/>
          </a:p>
          <a:p>
            <a:pPr marL="342900" indent="-342900"/>
            <a:r>
              <a:rPr lang="en-US" sz="2000" b="1" dirty="0" smtClean="0"/>
              <a:t>Internships</a:t>
            </a:r>
          </a:p>
          <a:p>
            <a:pPr>
              <a:buNone/>
            </a:pPr>
            <a:endParaRPr lang="en-US" sz="1100" b="1" dirty="0" smtClean="0"/>
          </a:p>
          <a:p>
            <a:pPr marL="342900" indent="-342900"/>
            <a:r>
              <a:rPr lang="en-US" sz="2000" b="1" dirty="0" smtClean="0"/>
              <a:t>Courses articulate</a:t>
            </a:r>
          </a:p>
          <a:p>
            <a:pPr>
              <a:buNone/>
            </a:pPr>
            <a:endParaRPr lang="en-US" sz="1100" b="1" dirty="0" smtClean="0"/>
          </a:p>
          <a:p>
            <a:pPr marL="342900" indent="-342900"/>
            <a:r>
              <a:rPr lang="en-US" sz="2000" b="1" dirty="0" smtClean="0"/>
              <a:t>Prepared for the next step</a:t>
            </a:r>
          </a:p>
          <a:p>
            <a:pPr marL="342900" indent="-342900"/>
            <a:endParaRPr lang="en-US" sz="2000" b="1" dirty="0" smtClean="0"/>
          </a:p>
          <a:p>
            <a:pPr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96848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34587"/>
            <a:ext cx="8215815" cy="579826"/>
          </a:xfrm>
        </p:spPr>
        <p:txBody>
          <a:bodyPr/>
          <a:lstStyle/>
          <a:p>
            <a:r>
              <a:rPr lang="en-US" dirty="0" smtClean="0"/>
              <a:t>Pathways Implementation at MJC</a:t>
            </a:r>
            <a:endParaRPr lang="en-US" dirty="0"/>
          </a:p>
        </p:txBody>
      </p:sp>
      <p:graphicFrame>
        <p:nvGraphicFramePr>
          <p:cNvPr id="5" name="Diagram 4" descr="Basic Timeline" title="SmartArt"/>
          <p:cNvGraphicFramePr/>
          <p:nvPr>
            <p:extLst>
              <p:ext uri="{D42A27DB-BD31-4B8C-83A1-F6EECF244321}">
                <p14:modId xmlns:p14="http://schemas.microsoft.com/office/powerpoint/2010/main" val="4020302948"/>
              </p:ext>
            </p:extLst>
          </p:nvPr>
        </p:nvGraphicFramePr>
        <p:xfrm>
          <a:off x="858393" y="1145286"/>
          <a:ext cx="7427214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68075" y="535406"/>
            <a:ext cx="3049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FALL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5113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16" y="885350"/>
            <a:ext cx="8585200" cy="1007846"/>
          </a:xfrm>
        </p:spPr>
        <p:txBody>
          <a:bodyPr/>
          <a:lstStyle/>
          <a:p>
            <a:r>
              <a:rPr lang="en-US" b="1" dirty="0" smtClean="0"/>
              <a:t>Understanding the Need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9" name="Text Placeholder 4"/>
          <p:cNvSpPr>
            <a:spLocks noGrp="1"/>
          </p:cNvSpPr>
          <p:nvPr>
            <p:ph type="body" idx="3"/>
          </p:nvPr>
        </p:nvSpPr>
        <p:spPr>
          <a:xfrm>
            <a:off x="233331" y="2453679"/>
            <a:ext cx="8677340" cy="1570969"/>
          </a:xfrm>
          <a:noFill/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MJC’s mission is to “. . . Transform lives through programs and services informed by the latest scholarship of teaching and learning. […]”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0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10" y="250260"/>
            <a:ext cx="8081495" cy="807015"/>
          </a:xfrm>
        </p:spPr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50045" y="1263216"/>
            <a:ext cx="2450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We will hold a series of Thursday afternoon discussions (on weeks in which Senate does not meet) to explore the development steps and implications of guided pathways work.</a:t>
            </a:r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30994"/>
              </p:ext>
            </p:extLst>
          </p:nvPr>
        </p:nvGraphicFramePr>
        <p:xfrm>
          <a:off x="2942544" y="653767"/>
          <a:ext cx="5900206" cy="432184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665766">
                  <a:extLst>
                    <a:ext uri="{9D8B030D-6E8A-4147-A177-3AD203B41FA5}">
                      <a16:colId xmlns:a16="http://schemas.microsoft.com/office/drawing/2014/main" xmlns="" val="2720238013"/>
                    </a:ext>
                  </a:extLst>
                </a:gridCol>
                <a:gridCol w="4234440">
                  <a:extLst>
                    <a:ext uri="{9D8B030D-6E8A-4147-A177-3AD203B41FA5}">
                      <a16:colId xmlns:a16="http://schemas.microsoft.com/office/drawing/2014/main" xmlns="" val="1501309508"/>
                    </a:ext>
                  </a:extLst>
                </a:gridCol>
              </a:tblGrid>
              <a:tr h="721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Spring 2018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Paving the Path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/>
                </a:tc>
                <a:extLst>
                  <a:ext uri="{0D108BD9-81ED-4DB2-BD59-A6C34878D82A}">
                    <a16:rowId xmlns:a16="http://schemas.microsoft.com/office/drawing/2014/main" xmlns="" val="3448231331"/>
                  </a:ext>
                </a:extLst>
              </a:tr>
              <a:tr h="234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40" marR="37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/>
                </a:tc>
                <a:extLst>
                  <a:ext uri="{0D108BD9-81ED-4DB2-BD59-A6C34878D82A}">
                    <a16:rowId xmlns:a16="http://schemas.microsoft.com/office/drawing/2014/main" xmlns="" val="2835912162"/>
                  </a:ext>
                </a:extLst>
              </a:tr>
              <a:tr h="408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Demystifying </a:t>
                      </a:r>
                      <a:r>
                        <a:rPr lang="en-US" sz="1600" dirty="0">
                          <a:effectLst/>
                        </a:rPr>
                        <a:t>Guided Pathways II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/>
                </a:tc>
                <a:extLst>
                  <a:ext uri="{0D108BD9-81ED-4DB2-BD59-A6C34878D82A}">
                    <a16:rowId xmlns:a16="http://schemas.microsoft.com/office/drawing/2014/main" xmlns="" val="3336098256"/>
                  </a:ext>
                </a:extLst>
              </a:tr>
              <a:tr h="481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effectLst/>
                        </a:rPr>
                        <a:t>February 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Aligning </a:t>
                      </a:r>
                      <a:r>
                        <a:rPr lang="en-US" sz="1600" dirty="0">
                          <a:effectLst/>
                        </a:rPr>
                        <a:t>our Practice: From courses to programs…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/>
                </a:tc>
                <a:extLst>
                  <a:ext uri="{0D108BD9-81ED-4DB2-BD59-A6C34878D82A}">
                    <a16:rowId xmlns:a16="http://schemas.microsoft.com/office/drawing/2014/main" xmlns="" val="2437760215"/>
                  </a:ext>
                </a:extLst>
              </a:tr>
              <a:tr h="481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February 22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Sense-Making Session: Putting apples with apples or logical program groupings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/>
                </a:tc>
                <a:extLst>
                  <a:ext uri="{0D108BD9-81ED-4DB2-BD59-A6C34878D82A}">
                    <a16:rowId xmlns:a16="http://schemas.microsoft.com/office/drawing/2014/main" xmlns="" val="1574150333"/>
                  </a:ext>
                </a:extLst>
              </a:tr>
              <a:tr h="481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March 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Creating that Safe First Year: Meta-majors and Common First-Semester Schedules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/>
                </a:tc>
                <a:extLst>
                  <a:ext uri="{0D108BD9-81ED-4DB2-BD59-A6C34878D82A}">
                    <a16:rowId xmlns:a16="http://schemas.microsoft.com/office/drawing/2014/main" xmlns="" val="199159765"/>
                  </a:ext>
                </a:extLst>
              </a:tr>
              <a:tr h="481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March</a:t>
                      </a:r>
                      <a:r>
                        <a:rPr lang="en-US" sz="1600" baseline="0" dirty="0" smtClean="0">
                          <a:effectLst/>
                        </a:rPr>
                        <a:t> 22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Aligning Curriculum and Outcomes with Transfer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Institutions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/>
                </a:tc>
                <a:extLst>
                  <a:ext uri="{0D108BD9-81ED-4DB2-BD59-A6C34878D82A}">
                    <a16:rowId xmlns:a16="http://schemas.microsoft.com/office/drawing/2014/main" xmlns="" val="3823203270"/>
                  </a:ext>
                </a:extLst>
              </a:tr>
              <a:tr h="481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April 12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Holistic Advising: Bringing Instruction and Student Services together…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/>
                </a:tc>
                <a:extLst>
                  <a:ext uri="{0D108BD9-81ED-4DB2-BD59-A6C34878D82A}">
                    <a16:rowId xmlns:a16="http://schemas.microsoft.com/office/drawing/2014/main" xmlns="" val="1941513911"/>
                  </a:ext>
                </a:extLst>
              </a:tr>
              <a:tr h="234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0" marR="37740" marT="0" marB="0"/>
                </a:tc>
                <a:extLst>
                  <a:ext uri="{0D108BD9-81ED-4DB2-BD59-A6C34878D82A}">
                    <a16:rowId xmlns:a16="http://schemas.microsoft.com/office/drawing/2014/main" xmlns="" val="1945544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35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57" y="434589"/>
            <a:ext cx="8585200" cy="1007846"/>
          </a:xfrm>
        </p:spPr>
        <p:txBody>
          <a:bodyPr/>
          <a:lstStyle/>
          <a:p>
            <a:r>
              <a:rPr lang="en-US" b="1" dirty="0" smtClean="0"/>
              <a:t>Why Guided Pathways?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2" name="Text Placeholder 4"/>
          <p:cNvSpPr>
            <a:spLocks noGrp="1"/>
          </p:cNvSpPr>
          <p:nvPr>
            <p:ph type="body" idx="3"/>
          </p:nvPr>
        </p:nvSpPr>
        <p:spPr>
          <a:xfrm>
            <a:off x="312056" y="1594692"/>
            <a:ext cx="8535551" cy="3271233"/>
          </a:xfrm>
          <a:noFill/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Examining institutional data helped us see the need to improve the student experience in: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Academics</a:t>
            </a:r>
          </a:p>
          <a:p>
            <a:pPr>
              <a:buNone/>
            </a:pPr>
            <a:endParaRPr lang="en-US" sz="105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Support Services 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Pathways to long-term goals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9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4" y="188247"/>
            <a:ext cx="7847629" cy="1336257"/>
          </a:xfrm>
        </p:spPr>
        <p:txBody>
          <a:bodyPr/>
          <a:lstStyle/>
          <a:p>
            <a:r>
              <a:rPr lang="en-US" b="1" dirty="0" smtClean="0"/>
              <a:t>Program Completion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9" name="Text Placeholder 4"/>
          <p:cNvSpPr>
            <a:spLocks noGrp="1"/>
          </p:cNvSpPr>
          <p:nvPr>
            <p:ph type="body" idx="3"/>
          </p:nvPr>
        </p:nvSpPr>
        <p:spPr>
          <a:xfrm>
            <a:off x="327477" y="1722263"/>
            <a:ext cx="2662962" cy="2354100"/>
          </a:xfrm>
          <a:noFill/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MJC currently offers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229 degree or certificate </a:t>
            </a:r>
            <a:r>
              <a:rPr lang="en-US" sz="2800" dirty="0" smtClean="0">
                <a:solidFill>
                  <a:schemeClr val="bg1"/>
                </a:solidFill>
              </a:rPr>
              <a:t>programs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Shape 118"/>
          <p:cNvSpPr txBox="1">
            <a:spLocks noGrp="1"/>
          </p:cNvSpPr>
          <p:nvPr>
            <p:ph type="body" idx="1"/>
          </p:nvPr>
        </p:nvSpPr>
        <p:spPr>
          <a:xfrm>
            <a:off x="3201154" y="1722263"/>
            <a:ext cx="2449207" cy="2354100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In 2016-17, MJC granted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2,084 awards </a:t>
            </a:r>
          </a:p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24, 428 students enrolled)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2800" dirty="0">
              <a:solidFill>
                <a:schemeClr val="bg1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idx="2"/>
          </p:nvPr>
        </p:nvSpPr>
        <p:spPr>
          <a:xfrm>
            <a:off x="6026890" y="1813937"/>
            <a:ext cx="2176530" cy="2354100"/>
          </a:xfrm>
          <a:noFill/>
        </p:spPr>
        <p:txBody>
          <a:bodyPr/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There were no student completions in 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87 programs </a:t>
            </a:r>
            <a:r>
              <a:rPr lang="en-US" sz="2800" dirty="0">
                <a:solidFill>
                  <a:schemeClr val="bg1"/>
                </a:solidFill>
              </a:rPr>
              <a:t>(38%)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0361" y="4457470"/>
            <a:ext cx="2929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MJC Office of Research, 2017</a:t>
            </a:r>
          </a:p>
          <a:p>
            <a:pPr algn="r"/>
            <a:r>
              <a:rPr lang="en-US" sz="1100" dirty="0" err="1" smtClean="0">
                <a:solidFill>
                  <a:schemeClr val="bg1"/>
                </a:solidFill>
              </a:rPr>
              <a:t>Datamart</a:t>
            </a:r>
            <a:r>
              <a:rPr lang="en-US" sz="1100" dirty="0" smtClean="0">
                <a:solidFill>
                  <a:schemeClr val="bg1"/>
                </a:solidFill>
              </a:rPr>
              <a:t>, 2016-17 Annual Student Count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5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1695"/>
            <a:ext cx="9051130" cy="1336257"/>
          </a:xfrm>
        </p:spPr>
        <p:txBody>
          <a:bodyPr/>
          <a:lstStyle/>
          <a:p>
            <a:r>
              <a:rPr lang="en-US" b="1" dirty="0" smtClean="0"/>
              <a:t>Completion (degree, certificate, transfer)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343589" y="1832285"/>
            <a:ext cx="2173565" cy="2401657"/>
          </a:xfrm>
          <a:noFill/>
        </p:spPr>
        <p:txBody>
          <a:bodyPr/>
          <a:lstStyle/>
          <a:p>
            <a:pPr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MJC has a </a:t>
            </a: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43% completion rate </a:t>
            </a:r>
            <a:endParaRPr lang="en-US" sz="32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8" name="Shape 118"/>
          <p:cNvSpPr txBox="1">
            <a:spLocks noGrp="1"/>
          </p:cNvSpPr>
          <p:nvPr>
            <p:ph type="body" idx="1"/>
          </p:nvPr>
        </p:nvSpPr>
        <p:spPr>
          <a:xfrm>
            <a:off x="3031776" y="1711281"/>
            <a:ext cx="5677096" cy="2394964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800" u="sng" dirty="0" smtClean="0">
                <a:solidFill>
                  <a:schemeClr val="bg1"/>
                </a:solidFill>
              </a:rPr>
              <a:t>Measure</a:t>
            </a:r>
            <a:r>
              <a:rPr lang="en-US" sz="2800" dirty="0" smtClean="0">
                <a:solidFill>
                  <a:schemeClr val="bg1"/>
                </a:solidFill>
              </a:rPr>
              <a:t>: First time students with 6 units and math or English who graduate or transfer within 6 years.</a:t>
            </a:r>
          </a:p>
          <a:p>
            <a:pPr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Many students are not counted at all.</a:t>
            </a:r>
            <a:endParaRPr lang="en-US" sz="28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5116" y="4572353"/>
            <a:ext cx="219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MJC Office of Research, 2017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50" y="93299"/>
            <a:ext cx="8585200" cy="1300374"/>
          </a:xfrm>
        </p:spPr>
        <p:txBody>
          <a:bodyPr/>
          <a:lstStyle/>
          <a:p>
            <a:r>
              <a:rPr lang="en-US" b="1" dirty="0" smtClean="0"/>
              <a:t>1. What is Guided Pathways?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7058" y="1525423"/>
            <a:ext cx="9038492" cy="2736507"/>
          </a:xfrm>
          <a:noFill/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An institution-wide approach to student success: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</a:rPr>
              <a:t>Helps students choose and complete a program of study </a:t>
            </a:r>
          </a:p>
          <a:p>
            <a:pPr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</a:rPr>
              <a:t>Leads to a job or transfer in a timely manner</a:t>
            </a:r>
          </a:p>
          <a:p>
            <a:pPr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</a:rPr>
              <a:t>Driven </a:t>
            </a:r>
            <a:r>
              <a:rPr lang="en-US" sz="2600" dirty="0">
                <a:solidFill>
                  <a:schemeClr val="bg1"/>
                </a:solidFill>
              </a:rPr>
              <a:t>by evidence</a:t>
            </a:r>
          </a:p>
          <a:p>
            <a:pPr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492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913"/>
            <a:ext cx="4264819" cy="4328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4259" y="1080273"/>
            <a:ext cx="48768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Structured onboarding processes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Academic maps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Proactive academic and career advising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Early alert systems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Instructional support and co-curricular activities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56" y="294532"/>
            <a:ext cx="9005264" cy="593855"/>
          </a:xfrm>
        </p:spPr>
        <p:txBody>
          <a:bodyPr/>
          <a:lstStyle/>
          <a:p>
            <a:r>
              <a:rPr lang="en-US" b="1" dirty="0" smtClean="0"/>
              <a:t>Elements of Guided Pathways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653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57" y="434588"/>
            <a:ext cx="8585200" cy="1336257"/>
          </a:xfrm>
        </p:spPr>
        <p:txBody>
          <a:bodyPr/>
          <a:lstStyle/>
          <a:p>
            <a:r>
              <a:rPr lang="en-US" b="1" dirty="0" smtClean="0"/>
              <a:t>2. How is it different from other initiatives or fads?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93183" y="2035116"/>
            <a:ext cx="8799468" cy="2553160"/>
          </a:xfrm>
          <a:noFill/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Requires a holistic analysis of our college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Provides a framework to improve or redesign the student experience </a:t>
            </a:r>
          </a:p>
          <a:p>
            <a:pPr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Leads to more timely completions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555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" y="211090"/>
            <a:ext cx="8980039" cy="974773"/>
          </a:xfrm>
        </p:spPr>
        <p:txBody>
          <a:bodyPr/>
          <a:lstStyle/>
          <a:p>
            <a:r>
              <a:rPr lang="en-US" sz="3800" b="1" dirty="0" smtClean="0"/>
              <a:t>3. How will pathways impact equity gaps?</a:t>
            </a:r>
            <a:endParaRPr lang="en-US" sz="3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10" name="TextBox 9"/>
          <p:cNvSpPr txBox="1"/>
          <p:nvPr/>
        </p:nvSpPr>
        <p:spPr>
          <a:xfrm>
            <a:off x="5550103" y="1852474"/>
            <a:ext cx="3160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Georgia State University graduation rates by ethnicity after implementing Guided Pathways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7689" y="4536759"/>
            <a:ext cx="2195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Rob Johnstone, </a:t>
            </a:r>
          </a:p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Guided Pathways Demystified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223791"/>
              </p:ext>
            </p:extLst>
          </p:nvPr>
        </p:nvGraphicFramePr>
        <p:xfrm>
          <a:off x="350044" y="1424998"/>
          <a:ext cx="4614862" cy="3382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7870549"/>
      </p:ext>
    </p:extLst>
  </p:cSld>
  <p:clrMapOvr>
    <a:masterClrMapping/>
  </p:clrMapOvr>
</p:sld>
</file>

<file path=ppt/theme/theme1.xml><?xml version="1.0" encoding="utf-8"?>
<a:theme xmlns:a="http://schemas.openxmlformats.org/drawingml/2006/main" name="Pala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2049</TotalTime>
  <Words>777</Words>
  <Application>Microsoft Office PowerPoint</Application>
  <PresentationFormat>On-screen Show (16:9)</PresentationFormat>
  <Paragraphs>173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Helvetica Neue Light</vt:lpstr>
      <vt:lpstr>Zilla Slab Highlight</vt:lpstr>
      <vt:lpstr>Calibri</vt:lpstr>
      <vt:lpstr>Times New Roman</vt:lpstr>
      <vt:lpstr>Zilla Slab Light</vt:lpstr>
      <vt:lpstr>Wingdings</vt:lpstr>
      <vt:lpstr>Palamon template</vt:lpstr>
      <vt:lpstr>What we know about Guided Pathways</vt:lpstr>
      <vt:lpstr>Understanding the Need</vt:lpstr>
      <vt:lpstr>Why Guided Pathways?</vt:lpstr>
      <vt:lpstr>Program Completion</vt:lpstr>
      <vt:lpstr>Completion (degree, certificate, transfer)</vt:lpstr>
      <vt:lpstr>1. What is Guided Pathways?</vt:lpstr>
      <vt:lpstr>Elements of Guided Pathways</vt:lpstr>
      <vt:lpstr>2. How is it different from other initiatives or fads?</vt:lpstr>
      <vt:lpstr>3. How will pathways impact equity gaps?</vt:lpstr>
      <vt:lpstr>4. Shouldn’t the strong and smart succeed?</vt:lpstr>
      <vt:lpstr>Impact of socio-economic differences</vt:lpstr>
      <vt:lpstr>5. Isn’t choice the cornerstone of higher education?</vt:lpstr>
      <vt:lpstr>PowerPoint Presentation</vt:lpstr>
      <vt:lpstr>PowerPoint Presentation</vt:lpstr>
      <vt:lpstr>6. What happens if students change their mind?</vt:lpstr>
      <vt:lpstr>7. Won’t we sacrifice quality and variety?</vt:lpstr>
      <vt:lpstr>8. Don’t students benefit when they “find themselves” by wandering?</vt:lpstr>
      <vt:lpstr>Shift from “what courses should I take” to “what programs”?</vt:lpstr>
      <vt:lpstr>Pathways Implementation at MJC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know about Guided Pathways</dc:title>
  <dc:creator>Jenni Abbott</dc:creator>
  <cp:lastModifiedBy>Heather Townsend</cp:lastModifiedBy>
  <cp:revision>102</cp:revision>
  <dcterms:modified xsi:type="dcterms:W3CDTF">2018-03-22T17:04:06Z</dcterms:modified>
</cp:coreProperties>
</file>