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5" r:id="rId5"/>
    <p:sldId id="259" r:id="rId6"/>
    <p:sldId id="264" r:id="rId7"/>
    <p:sldId id="263" r:id="rId8"/>
    <p:sldId id="260" r:id="rId9"/>
    <p:sldId id="267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00"/>
    <a:srgbClr val="FF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6A8E-1A64-4B23-AFBC-46AF6BCDA5AA}" type="datetimeFigureOut">
              <a:rPr lang="en-US" smtClean="0">
                <a:solidFill>
                  <a:srgbClr val="ACCBF9">
                    <a:shade val="90000"/>
                  </a:srgbClr>
                </a:solidFill>
              </a:rPr>
              <a:pPr/>
              <a:t>11/4/2016</a:t>
            </a:fld>
            <a:endParaRPr lang="en-US">
              <a:solidFill>
                <a:srgbClr val="ACCB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CCB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78D2-5C2C-45AB-8E7D-E83B43F0892E}" type="slidenum">
              <a:rPr lang="en-US" smtClean="0">
                <a:solidFill>
                  <a:srgbClr val="ACCB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51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6A8E-1A64-4B23-AFBC-46AF6BCDA5AA}" type="datetimeFigureOut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11/4/2016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78D2-5C2C-45AB-8E7D-E83B43F0892E}" type="slidenum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4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6A8E-1A64-4B23-AFBC-46AF6BCDA5AA}" type="datetimeFigureOut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11/4/2016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78D2-5C2C-45AB-8E7D-E83B43F0892E}" type="slidenum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9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6A8E-1A64-4B23-AFBC-46AF6BCDA5AA}" type="datetimeFigureOut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11/4/2016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78D2-5C2C-45AB-8E7D-E83B43F0892E}" type="slidenum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2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6A8E-1A64-4B23-AFBC-46AF6BCDA5AA}" type="datetimeFigureOut">
              <a:rPr lang="en-US" smtClean="0">
                <a:solidFill>
                  <a:srgbClr val="ACCBF9">
                    <a:shade val="90000"/>
                  </a:srgbClr>
                </a:solidFill>
              </a:rPr>
              <a:pPr/>
              <a:t>11/4/2016</a:t>
            </a:fld>
            <a:endParaRPr lang="en-US">
              <a:solidFill>
                <a:srgbClr val="ACCB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CCB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78D2-5C2C-45AB-8E7D-E83B43F0892E}" type="slidenum">
              <a:rPr lang="en-US" smtClean="0">
                <a:solidFill>
                  <a:srgbClr val="ACCB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28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6A8E-1A64-4B23-AFBC-46AF6BCDA5AA}" type="datetimeFigureOut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11/4/2016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78D2-5C2C-45AB-8E7D-E83B43F0892E}" type="slidenum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0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6A8E-1A64-4B23-AFBC-46AF6BCDA5AA}" type="datetimeFigureOut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11/4/2016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78D2-5C2C-45AB-8E7D-E83B43F0892E}" type="slidenum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7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6A8E-1A64-4B23-AFBC-46AF6BCDA5AA}" type="datetimeFigureOut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11/4/2016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78D2-5C2C-45AB-8E7D-E83B43F0892E}" type="slidenum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0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6A8E-1A64-4B23-AFBC-46AF6BCDA5AA}" type="datetimeFigureOut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11/4/2016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78D2-5C2C-45AB-8E7D-E83B43F0892E}" type="slidenum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8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6A8E-1A64-4B23-AFBC-46AF6BCDA5AA}" type="datetimeFigureOut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11/4/2016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78D2-5C2C-45AB-8E7D-E83B43F0892E}" type="slidenum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46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6A8E-1A64-4B23-AFBC-46AF6BCDA5AA}" type="datetimeFigureOut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11/4/2016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0E78D2-5C2C-45AB-8E7D-E83B43F0892E}" type="slidenum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6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25000">
              <a:schemeClr val="accent1">
                <a:lumMod val="60000"/>
                <a:lumOff val="4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86A8E-1A64-4B23-AFBC-46AF6BCDA5AA}" type="datetimeFigureOut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11/4/2016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0E78D2-5C2C-45AB-8E7D-E83B43F0892E}" type="slidenum">
              <a:rPr lang="en-US" smtClean="0">
                <a:solidFill>
                  <a:srgbClr val="242852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42852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332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8392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Hire Proposal</a:t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Anatomy/Physiology Tenure-Track</a:t>
            </a:r>
            <a:endParaRPr lang="en-US" sz="5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2362200"/>
            <a:ext cx="3886200" cy="17526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Martin, </a:t>
            </a:r>
            <a:r>
              <a:rPr lang="en-US" sz="24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Ph.D.</a:t>
            </a:r>
            <a:endParaRPr lang="en-US" sz="2800" b="1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Dept. of Anatomy, Physiology &amp; Microbiology</a:t>
            </a:r>
          </a:p>
          <a:p>
            <a:endParaRPr lang="en-US" b="1" dirty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2" name="Picture 2" descr="C:\Users\Dave\Documents\Modesto JC\MJC Clip Art\mjc_bl_st_250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49486"/>
            <a:ext cx="2904601" cy="1208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6" y="2362200"/>
            <a:ext cx="4768768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0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Anatomy/Physiology –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If we get this expansion position</a:t>
            </a:r>
          </a:p>
          <a:p>
            <a:pPr lvl="1">
              <a:spcBef>
                <a:spcPts val="12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Four sections or approximately 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96 – 120 additional students WOULD get served</a:t>
            </a:r>
          </a:p>
          <a:p>
            <a:pPr lvl="1">
              <a:spcBef>
                <a:spcPts val="12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would gain not only the FTES for A&amp;P but also ALL the other courses those students would likely take</a:t>
            </a:r>
          </a:p>
          <a:p>
            <a:pPr lvl="1">
              <a:spcBef>
                <a:spcPts val="12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Student progress and completion rates would improve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517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Anatomy/Physiology --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serve the High Demand Nursing and Allied Health fields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Our Anatomy program draws students to the college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Our courses are in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HIGH DEMAND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have a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HIGH UNMET DEMAND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Without being able to get into our courses student progress, completion and retention rates drop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Our faculty are highly productive and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Over Worked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have been unable to attract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Qualified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Adjunct faculty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Replacement of this position is in alignment with the needs of the college</a:t>
            </a:r>
          </a:p>
        </p:txBody>
      </p:sp>
    </p:spTree>
    <p:extLst>
      <p:ext uri="{BB962C8B-B14F-4D97-AF65-F5344CB8AC3E}">
        <p14:creationId xmlns:p14="http://schemas.microsoft.com/office/powerpoint/2010/main" val="98560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Anatomy/Physiology -- Overview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Demand for our courses are extremely high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serve the Nursing and Allied Health fields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With our current staffing we are unable to meet the demand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Our faculty are extremely productive and taking on large overloads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have been unable to attract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QUALIFIED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Adjunct Faculty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829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Anatomy/Physiology – CTE Degree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2732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Over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1600-2000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MJC students are working toward the requirements of the nursing degree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Anatomy 125 &amp; Physiology 101 are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critical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components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the pre-nursing pathway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Under the new Intersegmental Model Curriculum for Nursing,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these courses continue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be a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requirement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Nursing Model Curriculum requires a 4-unit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Anatomy and a 4-unit Physiology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course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MJC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Anatomy, Physiology &amp; Microbiology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Department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has responded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by reducing from 5 units to 4 units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34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Anatomy/Physiology –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Degrees/Students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Most of the Allied Health careers/degrees require our Anatomy &amp; Physiology courses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Kinesiology/Sports Medicine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Dental Hygiene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Radiology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Physical/Occupational Therapy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Demand for the new Respiratory Therapy B.S. program? 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draw students from ALL of the surrounding institutions to our courses/programs</a:t>
            </a:r>
          </a:p>
          <a:p>
            <a:pPr lvl="1">
              <a:spcBef>
                <a:spcPts val="0"/>
              </a:spcBef>
            </a:pP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PreMed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>
              <a:spcBef>
                <a:spcPts val="0"/>
              </a:spcBef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Dentistry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Nursing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Physicians Assistant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Speech/Language Pathology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777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1688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Anatomy/Physiology -- Demand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665782"/>
              </p:ext>
            </p:extLst>
          </p:nvPr>
        </p:nvGraphicFramePr>
        <p:xfrm>
          <a:off x="152400" y="1828795"/>
          <a:ext cx="8839201" cy="398718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44353"/>
                <a:gridCol w="148870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176784"/>
                <a:gridCol w="83741"/>
                <a:gridCol w="176784"/>
                <a:gridCol w="176784"/>
                <a:gridCol w="176784"/>
                <a:gridCol w="176784"/>
                <a:gridCol w="176784"/>
                <a:gridCol w="83741"/>
                <a:gridCol w="176784"/>
                <a:gridCol w="176784"/>
              </a:tblGrid>
              <a:tr h="160676"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29"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5/9/2016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5/12/2016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5/15/2016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5/18/2016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5/21/2016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5/24/2016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5/27/2016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5/30/2016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6/2/2016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6/5/2016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6/8/2016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6/11/2016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6/14/2016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6/17/2016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6/20/2016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6/23/2016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6/26/2016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6/29/2016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7/2/2016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7/5/2016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7/8/2016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7/11/2016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7/14/2016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7/17/2016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7/20/2016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7/23/2016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7/26/2016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7/29/2016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8/1/2016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8/4/2016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8/7/2016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8/10/2016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8/13/2016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8/16/2016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8/19/2016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8/22/2016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8/25/2016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8/28/2016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8/31/2016</a:t>
                      </a:r>
                    </a:p>
                  </a:txBody>
                  <a:tcPr marL="6497" marR="6497" marT="6497" marB="0" vert="vert27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9/3/2016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9/6/2016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9/9/2016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9/12/2016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9/15/2016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9/18/2016</a:t>
                      </a:r>
                    </a:p>
                  </a:txBody>
                  <a:tcPr marL="6497" marR="6497" marT="6497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236288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MANAT-125-6475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MANAT-125-6476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MANAT-125-6479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MANAT-125-6481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208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MANAT-125-6483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MANAT-125-6484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MANAT-125-6492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MANAT-125-6494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MANAT-125-6495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MANAT-125-6499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64644"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MPHYSO-101-6534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MPHYSO-101-6535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MPHYSO-101-6536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MPHYSO-101-6537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MPHYSO-101-6538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MPHYSO-101-6539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MPHYSO-101-6540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MPHYSO-101-6541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MAP-50-4043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5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106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114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6497" marR="6497" marT="649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</a:p>
                  </a:txBody>
                  <a:tcPr marL="6497" marR="6497" marT="64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882642"/>
              </p:ext>
            </p:extLst>
          </p:nvPr>
        </p:nvGraphicFramePr>
        <p:xfrm>
          <a:off x="628650" y="5943600"/>
          <a:ext cx="7886701" cy="77152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29596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  <a:gridCol w="317005"/>
              </a:tblGrid>
              <a:tr h="6000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Color indicates % Full as of date shown = (Total Enrolled in section + Total on Waitlist for section)/Section Capacity.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Red Indicates 100% capacity or higher.                                            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Black Indicates Waitlist exceeds half the Waitlist total.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180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5412" y="1371600"/>
            <a:ext cx="7153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Section Capacity Extract – Fall 2016 Enrollment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293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1688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Anatomy/Physiology -- Demand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Among the first to fill</a:t>
            </a:r>
          </a:p>
          <a:p>
            <a:pPr lvl="1">
              <a:spcBef>
                <a:spcPts val="6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Students add to the wait list versus enroll in other courses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High Census Fill Rates Fall 2016</a:t>
            </a:r>
          </a:p>
          <a:p>
            <a:pPr lvl="1">
              <a:spcBef>
                <a:spcPts val="6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ANAT-125  </a:t>
            </a:r>
            <a:r>
              <a:rPr lang="en-US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(10 sections)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330 Students</a:t>
            </a:r>
          </a:p>
          <a:p>
            <a:pPr lvl="2">
              <a:spcBef>
                <a:spcPts val="600"/>
              </a:spcBef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Labs only seat 24 students – over capacity courses</a:t>
            </a:r>
          </a:p>
          <a:p>
            <a:pPr lvl="1">
              <a:spcBef>
                <a:spcPts val="6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PHYSO-101 </a:t>
            </a:r>
            <a:r>
              <a:rPr lang="en-US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(7 sections)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233 Students</a:t>
            </a:r>
          </a:p>
          <a:p>
            <a:pPr lvl="2">
              <a:spcBef>
                <a:spcPts val="600"/>
              </a:spcBef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Lab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only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seats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24 students – over capacity courses</a:t>
            </a:r>
          </a:p>
          <a:p>
            <a:pPr lvl="1">
              <a:spcBef>
                <a:spcPts val="6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AP-50 </a:t>
            </a:r>
            <a:r>
              <a:rPr lang="en-US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(1 Section)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123 Students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Data Indicates a 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HIGH UNMET DEMAND</a:t>
            </a: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118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Anatomy/Physiology -- Trends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286324"/>
              </p:ext>
            </p:extLst>
          </p:nvPr>
        </p:nvGraphicFramePr>
        <p:xfrm>
          <a:off x="304800" y="1935163"/>
          <a:ext cx="8534401" cy="3601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{37CE84F3-28C3-443E-9E96-99CF82512B78}</a:tableStyleId>
              </a:tblPr>
              <a:tblGrid>
                <a:gridCol w="1975556"/>
                <a:gridCol w="1311769"/>
                <a:gridCol w="1311769"/>
                <a:gridCol w="1311769"/>
                <a:gridCol w="1311769"/>
                <a:gridCol w="131176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2010-2011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2011-2012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2012-2013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2013-2014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2014-2015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Beginning Fill Rate</a:t>
                      </a:r>
                      <a:endParaRPr lang="en-US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120%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(112%)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124%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(112%)</a:t>
                      </a:r>
                      <a:endParaRPr lang="en-US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126%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(111%)</a:t>
                      </a:r>
                      <a:endParaRPr lang="en-US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117%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(104%)</a:t>
                      </a:r>
                      <a:endParaRPr lang="en-US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121%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(100%)</a:t>
                      </a:r>
                      <a:endParaRPr lang="en-US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Census Fill Rate</a:t>
                      </a:r>
                      <a:endParaRPr lang="en-US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105%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(99%)</a:t>
                      </a:r>
                      <a:endParaRPr lang="en-US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107%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(99%)</a:t>
                      </a:r>
                      <a:endParaRPr lang="en-US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108%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(97%)</a:t>
                      </a:r>
                      <a:endParaRPr lang="en-US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102%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(90%)</a:t>
                      </a:r>
                      <a:endParaRPr lang="en-US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102%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(86%)</a:t>
                      </a:r>
                      <a:endParaRPr lang="en-US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Retention Rate</a:t>
                      </a:r>
                      <a:endParaRPr lang="en-US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81%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(80%)</a:t>
                      </a:r>
                      <a:endParaRPr lang="en-US" sz="2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80%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(80%)</a:t>
                      </a:r>
                      <a:endParaRPr lang="en-US" sz="2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83%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(82%)</a:t>
                      </a:r>
                      <a:endParaRPr lang="en-US" sz="2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85%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(82%)</a:t>
                      </a:r>
                      <a:endParaRPr lang="en-US" sz="2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84%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(78%)</a:t>
                      </a:r>
                      <a:endParaRPr lang="en-US" sz="2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Success Rate</a:t>
                      </a:r>
                      <a:endParaRPr lang="en-US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69% </a:t>
                      </a:r>
                      <a:r>
                        <a:rPr lang="en-US" sz="20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(61%)</a:t>
                      </a:r>
                      <a:endParaRPr lang="en-US" sz="24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66% </a:t>
                      </a:r>
                      <a:r>
                        <a:rPr lang="en-US" sz="20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(62%)</a:t>
                      </a:r>
                      <a:endParaRPr lang="en-US" sz="24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69% </a:t>
                      </a:r>
                      <a:r>
                        <a:rPr lang="en-US" sz="20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(65%)</a:t>
                      </a:r>
                      <a:endParaRPr lang="en-US" sz="24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71% </a:t>
                      </a:r>
                      <a:r>
                        <a:rPr lang="en-US" sz="20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(65%)</a:t>
                      </a:r>
                      <a:endParaRPr lang="en-US" sz="24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71% </a:t>
                      </a:r>
                      <a:r>
                        <a:rPr lang="en-US" sz="20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(62%)</a:t>
                      </a:r>
                      <a:endParaRPr lang="en-US" sz="24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891" y="5715000"/>
            <a:ext cx="7632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Our courses fill faster, are larger with better retention and </a:t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have better success rates than the college average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437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Anatomy/Physiology --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Productivity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Fall 2016 productivity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697 WSCH/FTEF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693845"/>
              </p:ext>
            </p:extLst>
          </p:nvPr>
        </p:nvGraphicFramePr>
        <p:xfrm>
          <a:off x="304800" y="2209800"/>
          <a:ext cx="8458200" cy="26314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{37CE84F3-28C3-443E-9E96-99CF82512B78}</a:tableStyleId>
              </a:tblPr>
              <a:tblGrid>
                <a:gridCol w="1676400"/>
                <a:gridCol w="1356360"/>
                <a:gridCol w="1356360"/>
                <a:gridCol w="1356360"/>
                <a:gridCol w="1356360"/>
                <a:gridCol w="1356360"/>
              </a:tblGrid>
              <a:tr h="863600">
                <a:tc>
                  <a:txBody>
                    <a:bodyPr/>
                    <a:lstStyle/>
                    <a:p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2010-2011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2011-2012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2012-2013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2013-2014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2014-2015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FTES/FTEF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19.88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(18.49)</a:t>
                      </a:r>
                      <a:endParaRPr lang="en-US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20.09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(18.34)</a:t>
                      </a:r>
                      <a:endParaRPr lang="en-US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20.78</a:t>
                      </a:r>
                      <a:r>
                        <a:rPr lang="en-U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(18.57)</a:t>
                      </a:r>
                      <a:endParaRPr lang="en-US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18.68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(17.35)</a:t>
                      </a:r>
                      <a:endParaRPr lang="en-US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19.69</a:t>
                      </a:r>
                      <a:r>
                        <a:rPr lang="en-U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(17.01)</a:t>
                      </a:r>
                      <a:endParaRPr lang="en-US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WSCH/FTEF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596.37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(554.60)</a:t>
                      </a:r>
                      <a:endParaRPr lang="en-US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602.70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(550.34)</a:t>
                      </a:r>
                      <a:endParaRPr lang="en-US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623.44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557.00</a:t>
                      </a:r>
                      <a:endParaRPr lang="en-US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560.37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(520.43)</a:t>
                      </a:r>
                      <a:endParaRPr lang="en-US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590.75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(510.29)</a:t>
                      </a:r>
                      <a:endParaRPr lang="en-US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180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Anatomy/Physiology --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Productivity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Six full-time faculty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Teaching Load 108% to 167%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=136%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Two adjunct faculty remain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had 8 two years ago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Four moved on to Full-Time Tenure Track Positions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One took the temp replacement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One retired</a:t>
            </a:r>
          </a:p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have been unable to attract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Qualified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Adjunct faculty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303660"/>
              </p:ext>
            </p:extLst>
          </p:nvPr>
        </p:nvGraphicFramePr>
        <p:xfrm>
          <a:off x="1914208" y="5410200"/>
          <a:ext cx="5315584" cy="129540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{37CE84F3-28C3-443E-9E96-99CF82512B78}</a:tableStyleId>
              </a:tblPr>
              <a:tblGrid>
                <a:gridCol w="1236701"/>
                <a:gridCol w="769874"/>
                <a:gridCol w="902457"/>
                <a:gridCol w="802184"/>
                <a:gridCol w="802184"/>
                <a:gridCol w="802184"/>
              </a:tblGrid>
              <a:tr h="323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Semester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F14</a:t>
                      </a: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Sp15</a:t>
                      </a: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F15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Sp16</a:t>
                      </a: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Fa16</a:t>
                      </a: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Anat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en-US" sz="18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Physio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18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8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445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1602</Words>
  <Application>Microsoft Office PowerPoint</Application>
  <PresentationFormat>On-screen Show (4:3)</PresentationFormat>
  <Paragraphs>1128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Faculty Hire Proposal Anatomy/Physiology Tenure-Track</vt:lpstr>
      <vt:lpstr>Anatomy/Physiology -- Overview</vt:lpstr>
      <vt:lpstr>Anatomy/Physiology – CTE Degree</vt:lpstr>
      <vt:lpstr>Anatomy/Physiology – Other Degrees/Students</vt:lpstr>
      <vt:lpstr>Anatomy/Physiology -- Demand</vt:lpstr>
      <vt:lpstr>Anatomy/Physiology -- Demand</vt:lpstr>
      <vt:lpstr>Anatomy/Physiology -- Trends</vt:lpstr>
      <vt:lpstr>Anatomy/Physiology -- Productivity</vt:lpstr>
      <vt:lpstr>Anatomy/Physiology -- Productivity</vt:lpstr>
      <vt:lpstr>Anatomy/Physiology – What If</vt:lpstr>
      <vt:lpstr>Anatomy/Physiology -- Summary</vt:lpstr>
    </vt:vector>
  </TitlesOfParts>
  <Company>Canorus,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Hire Proposal Anatomy/Physiology Tenure-Track</dc:title>
  <dc:creator>David L. Martin, Ph.D.</dc:creator>
  <cp:lastModifiedBy>David L. Martin, Ph.D.</cp:lastModifiedBy>
  <cp:revision>24</cp:revision>
  <dcterms:created xsi:type="dcterms:W3CDTF">2016-11-03T06:28:40Z</dcterms:created>
  <dcterms:modified xsi:type="dcterms:W3CDTF">2016-11-04T19:29:23Z</dcterms:modified>
</cp:coreProperties>
</file>