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57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17" autoAdjust="0"/>
    <p:restoredTop sz="94660"/>
  </p:normalViewPr>
  <p:slideViewPr>
    <p:cSldViewPr snapToGrid="0">
      <p:cViewPr varScale="1">
        <p:scale>
          <a:sx n="85" d="100"/>
          <a:sy n="85" d="100"/>
        </p:scale>
        <p:origin x="90" y="6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4FA8E3-1E1C-462C-82C8-23F311EE5D82}"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39640-78B0-4417-9300-FDFF72D1E946}" type="slidenum">
              <a:rPr lang="en-US" smtClean="0"/>
              <a:t>‹#›</a:t>
            </a:fld>
            <a:endParaRPr lang="en-US"/>
          </a:p>
        </p:txBody>
      </p:sp>
    </p:spTree>
    <p:extLst>
      <p:ext uri="{BB962C8B-B14F-4D97-AF65-F5344CB8AC3E}">
        <p14:creationId xmlns:p14="http://schemas.microsoft.com/office/powerpoint/2010/main" val="3419004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4FA8E3-1E1C-462C-82C8-23F311EE5D82}"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39640-78B0-4417-9300-FDFF72D1E946}" type="slidenum">
              <a:rPr lang="en-US" smtClean="0"/>
              <a:t>‹#›</a:t>
            </a:fld>
            <a:endParaRPr lang="en-US"/>
          </a:p>
        </p:txBody>
      </p:sp>
    </p:spTree>
    <p:extLst>
      <p:ext uri="{BB962C8B-B14F-4D97-AF65-F5344CB8AC3E}">
        <p14:creationId xmlns:p14="http://schemas.microsoft.com/office/powerpoint/2010/main" val="175924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4FA8E3-1E1C-462C-82C8-23F311EE5D82}"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39640-78B0-4417-9300-FDFF72D1E946}" type="slidenum">
              <a:rPr lang="en-US" smtClean="0"/>
              <a:t>‹#›</a:t>
            </a:fld>
            <a:endParaRPr lang="en-US"/>
          </a:p>
        </p:txBody>
      </p:sp>
    </p:spTree>
    <p:extLst>
      <p:ext uri="{BB962C8B-B14F-4D97-AF65-F5344CB8AC3E}">
        <p14:creationId xmlns:p14="http://schemas.microsoft.com/office/powerpoint/2010/main" val="2942123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4FA8E3-1E1C-462C-82C8-23F311EE5D82}"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39640-78B0-4417-9300-FDFF72D1E946}" type="slidenum">
              <a:rPr lang="en-US" smtClean="0"/>
              <a:t>‹#›</a:t>
            </a:fld>
            <a:endParaRPr lang="en-US"/>
          </a:p>
        </p:txBody>
      </p:sp>
    </p:spTree>
    <p:extLst>
      <p:ext uri="{BB962C8B-B14F-4D97-AF65-F5344CB8AC3E}">
        <p14:creationId xmlns:p14="http://schemas.microsoft.com/office/powerpoint/2010/main" val="2720795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4FA8E3-1E1C-462C-82C8-23F311EE5D82}"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39640-78B0-4417-9300-FDFF72D1E946}" type="slidenum">
              <a:rPr lang="en-US" smtClean="0"/>
              <a:t>‹#›</a:t>
            </a:fld>
            <a:endParaRPr lang="en-US"/>
          </a:p>
        </p:txBody>
      </p:sp>
    </p:spTree>
    <p:extLst>
      <p:ext uri="{BB962C8B-B14F-4D97-AF65-F5344CB8AC3E}">
        <p14:creationId xmlns:p14="http://schemas.microsoft.com/office/powerpoint/2010/main" val="1354626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4FA8E3-1E1C-462C-82C8-23F311EE5D82}" type="datetimeFigureOut">
              <a:rPr lang="en-US" smtClean="0"/>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D39640-78B0-4417-9300-FDFF72D1E946}" type="slidenum">
              <a:rPr lang="en-US" smtClean="0"/>
              <a:t>‹#›</a:t>
            </a:fld>
            <a:endParaRPr lang="en-US"/>
          </a:p>
        </p:txBody>
      </p:sp>
    </p:spTree>
    <p:extLst>
      <p:ext uri="{BB962C8B-B14F-4D97-AF65-F5344CB8AC3E}">
        <p14:creationId xmlns:p14="http://schemas.microsoft.com/office/powerpoint/2010/main" val="3929379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4FA8E3-1E1C-462C-82C8-23F311EE5D82}" type="datetimeFigureOut">
              <a:rPr lang="en-US" smtClean="0"/>
              <a:t>10/28/2016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D39640-78B0-4417-9300-FDFF72D1E946}" type="slidenum">
              <a:rPr lang="en-US" smtClean="0"/>
              <a:t>‹#›</a:t>
            </a:fld>
            <a:endParaRPr lang="en-US"/>
          </a:p>
        </p:txBody>
      </p:sp>
    </p:spTree>
    <p:extLst>
      <p:ext uri="{BB962C8B-B14F-4D97-AF65-F5344CB8AC3E}">
        <p14:creationId xmlns:p14="http://schemas.microsoft.com/office/powerpoint/2010/main" val="1332379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4FA8E3-1E1C-462C-82C8-23F311EE5D82}" type="datetimeFigureOut">
              <a:rPr lang="en-US" smtClean="0"/>
              <a:t>10/28/2016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D39640-78B0-4417-9300-FDFF72D1E946}" type="slidenum">
              <a:rPr lang="en-US" smtClean="0"/>
              <a:t>‹#›</a:t>
            </a:fld>
            <a:endParaRPr lang="en-US"/>
          </a:p>
        </p:txBody>
      </p:sp>
    </p:spTree>
    <p:extLst>
      <p:ext uri="{BB962C8B-B14F-4D97-AF65-F5344CB8AC3E}">
        <p14:creationId xmlns:p14="http://schemas.microsoft.com/office/powerpoint/2010/main" val="1762834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4FA8E3-1E1C-462C-82C8-23F311EE5D82}" type="datetimeFigureOut">
              <a:rPr lang="en-US" smtClean="0"/>
              <a:t>10/28/2016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D39640-78B0-4417-9300-FDFF72D1E946}" type="slidenum">
              <a:rPr lang="en-US" smtClean="0"/>
              <a:t>‹#›</a:t>
            </a:fld>
            <a:endParaRPr lang="en-US"/>
          </a:p>
        </p:txBody>
      </p:sp>
    </p:spTree>
    <p:extLst>
      <p:ext uri="{BB962C8B-B14F-4D97-AF65-F5344CB8AC3E}">
        <p14:creationId xmlns:p14="http://schemas.microsoft.com/office/powerpoint/2010/main" val="716290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4FA8E3-1E1C-462C-82C8-23F311EE5D82}" type="datetimeFigureOut">
              <a:rPr lang="en-US" smtClean="0"/>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D39640-78B0-4417-9300-FDFF72D1E946}" type="slidenum">
              <a:rPr lang="en-US" smtClean="0"/>
              <a:t>‹#›</a:t>
            </a:fld>
            <a:endParaRPr lang="en-US"/>
          </a:p>
        </p:txBody>
      </p:sp>
    </p:spTree>
    <p:extLst>
      <p:ext uri="{BB962C8B-B14F-4D97-AF65-F5344CB8AC3E}">
        <p14:creationId xmlns:p14="http://schemas.microsoft.com/office/powerpoint/2010/main" val="476940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4FA8E3-1E1C-462C-82C8-23F311EE5D82}" type="datetimeFigureOut">
              <a:rPr lang="en-US" smtClean="0"/>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D39640-78B0-4417-9300-FDFF72D1E946}" type="slidenum">
              <a:rPr lang="en-US" smtClean="0"/>
              <a:t>‹#›</a:t>
            </a:fld>
            <a:endParaRPr lang="en-US"/>
          </a:p>
        </p:txBody>
      </p:sp>
    </p:spTree>
    <p:extLst>
      <p:ext uri="{BB962C8B-B14F-4D97-AF65-F5344CB8AC3E}">
        <p14:creationId xmlns:p14="http://schemas.microsoft.com/office/powerpoint/2010/main" val="3384100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4FA8E3-1E1C-462C-82C8-23F311EE5D82}" type="datetimeFigureOut">
              <a:rPr lang="en-US" smtClean="0"/>
              <a:t>10/28/2016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D39640-78B0-4417-9300-FDFF72D1E946}" type="slidenum">
              <a:rPr lang="en-US" smtClean="0"/>
              <a:t>‹#›</a:t>
            </a:fld>
            <a:endParaRPr lang="en-US"/>
          </a:p>
        </p:txBody>
      </p:sp>
    </p:spTree>
    <p:extLst>
      <p:ext uri="{BB962C8B-B14F-4D97-AF65-F5344CB8AC3E}">
        <p14:creationId xmlns:p14="http://schemas.microsoft.com/office/powerpoint/2010/main" val="4162557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0" y="0"/>
            <a:ext cx="12192000" cy="6858000"/>
          </a:xfrm>
          <a:prstGeom prst="rect">
            <a:avLst/>
          </a:prstGeom>
          <a:solidFill>
            <a:schemeClr val="bg1">
              <a:lumMod val="85000"/>
            </a:schemeClr>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49653" y="4411204"/>
            <a:ext cx="3039247" cy="1569829"/>
          </a:xfrm>
          <a:prstGeom prst="rect">
            <a:avLst/>
          </a:prstGeom>
          <a:solidFill>
            <a:schemeClr val="accent1">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u="sng" dirty="0" smtClean="0">
                <a:solidFill>
                  <a:schemeClr val="tx1"/>
                </a:solidFill>
              </a:rPr>
              <a:t>CONCUSSION</a:t>
            </a:r>
          </a:p>
          <a:p>
            <a:pPr marL="171450" indent="-171450">
              <a:buFont typeface="Wingdings" panose="05000000000000000000" pitchFamily="2" charset="2"/>
              <a:buChar char="§"/>
            </a:pPr>
            <a:r>
              <a:rPr lang="en-US" sz="1100" dirty="0" smtClean="0">
                <a:solidFill>
                  <a:schemeClr val="tx1"/>
                </a:solidFill>
              </a:rPr>
              <a:t>2010, </a:t>
            </a:r>
            <a:r>
              <a:rPr lang="en-US" sz="1100" dirty="0">
                <a:solidFill>
                  <a:schemeClr val="tx1"/>
                </a:solidFill>
              </a:rPr>
              <a:t>concussion </a:t>
            </a:r>
            <a:r>
              <a:rPr lang="en-US" sz="1100" dirty="0" smtClean="0">
                <a:solidFill>
                  <a:schemeClr val="tx1"/>
                </a:solidFill>
              </a:rPr>
              <a:t>management standards </a:t>
            </a:r>
            <a:r>
              <a:rPr lang="en-US" sz="1100" dirty="0" smtClean="0">
                <a:solidFill>
                  <a:schemeClr val="tx1"/>
                </a:solidFill>
                <a:latin typeface="Cambria" panose="02040503050406030204" pitchFamily="18" charset="0"/>
              </a:rPr>
              <a:t>↑</a:t>
            </a:r>
          </a:p>
          <a:p>
            <a:pPr marL="171450" indent="-171450">
              <a:buFont typeface="Wingdings" panose="05000000000000000000" pitchFamily="2" charset="2"/>
              <a:buChar char="§"/>
            </a:pPr>
            <a:r>
              <a:rPr lang="en-US" sz="1100" dirty="0" smtClean="0">
                <a:solidFill>
                  <a:schemeClr val="tx1"/>
                </a:solidFill>
              </a:rPr>
              <a:t>Need to implement c</a:t>
            </a:r>
            <a:r>
              <a:rPr lang="en-US" sz="1100" dirty="0" smtClean="0">
                <a:solidFill>
                  <a:schemeClr val="tx1"/>
                </a:solidFill>
              </a:rPr>
              <a:t>omprehensive concussion </a:t>
            </a:r>
            <a:r>
              <a:rPr lang="en-US" sz="1100" dirty="0" smtClean="0">
                <a:solidFill>
                  <a:schemeClr val="tx1"/>
                </a:solidFill>
              </a:rPr>
              <a:t>management </a:t>
            </a:r>
            <a:r>
              <a:rPr lang="en-US" sz="1100" dirty="0" smtClean="0">
                <a:solidFill>
                  <a:schemeClr val="tx1"/>
                </a:solidFill>
              </a:rPr>
              <a:t>program at MJC, </a:t>
            </a:r>
            <a:r>
              <a:rPr lang="en-US" sz="1100" dirty="0" smtClean="0">
                <a:solidFill>
                  <a:schemeClr val="tx1"/>
                </a:solidFill>
              </a:rPr>
              <a:t>better concussion care for SAs</a:t>
            </a:r>
          </a:p>
          <a:p>
            <a:pPr marL="171450" indent="-171450">
              <a:buFont typeface="Wingdings" panose="05000000000000000000" pitchFamily="2" charset="2"/>
              <a:buChar char="§"/>
            </a:pPr>
            <a:r>
              <a:rPr lang="en-US" sz="1100" b="1" dirty="0" smtClean="0">
                <a:solidFill>
                  <a:schemeClr val="tx1"/>
                </a:solidFill>
              </a:rPr>
              <a:t>IMPACT:</a:t>
            </a:r>
            <a:endParaRPr lang="en-US" sz="1100" b="1" dirty="0">
              <a:solidFill>
                <a:schemeClr val="tx1"/>
              </a:solidFill>
            </a:endParaRPr>
          </a:p>
          <a:p>
            <a:r>
              <a:rPr lang="en-US" sz="1100" b="1" dirty="0">
                <a:solidFill>
                  <a:schemeClr val="tx1"/>
                </a:solidFill>
              </a:rPr>
              <a:t> </a:t>
            </a:r>
            <a:r>
              <a:rPr lang="en-US" sz="1100" b="1" dirty="0" smtClean="0">
                <a:solidFill>
                  <a:schemeClr val="tx1"/>
                </a:solidFill>
              </a:rPr>
              <a:t>    </a:t>
            </a:r>
            <a:r>
              <a:rPr lang="en-US" sz="1100" b="1" dirty="0" smtClean="0">
                <a:solidFill>
                  <a:schemeClr val="tx1"/>
                </a:solidFill>
              </a:rPr>
              <a:t>-Prior to 2016: no documentation, 2016: </a:t>
            </a:r>
            <a:r>
              <a:rPr lang="en-US" sz="1100" b="1" dirty="0">
                <a:solidFill>
                  <a:schemeClr val="tx1"/>
                </a:solidFill>
              </a:rPr>
              <a:t>1</a:t>
            </a:r>
            <a:r>
              <a:rPr lang="en-US" sz="1100" b="1" dirty="0" smtClean="0">
                <a:solidFill>
                  <a:schemeClr val="tx1"/>
                </a:solidFill>
              </a:rPr>
              <a:t>0 concussions in 8 weeks</a:t>
            </a:r>
            <a:endParaRPr lang="en-US" sz="1100" b="1" dirty="0" smtClean="0">
              <a:solidFill>
                <a:schemeClr val="tx1"/>
              </a:solidFill>
            </a:endParaRPr>
          </a:p>
          <a:p>
            <a:r>
              <a:rPr lang="en-US" sz="1100" b="1" dirty="0">
                <a:solidFill>
                  <a:schemeClr val="tx1"/>
                </a:solidFill>
              </a:rPr>
              <a:t> </a:t>
            </a:r>
            <a:r>
              <a:rPr lang="en-US" sz="1100" b="1" dirty="0" smtClean="0">
                <a:solidFill>
                  <a:schemeClr val="tx1"/>
                </a:solidFill>
              </a:rPr>
              <a:t>    -1 concussion = 10-15 hours of time</a:t>
            </a:r>
          </a:p>
        </p:txBody>
      </p:sp>
      <p:sp>
        <p:nvSpPr>
          <p:cNvPr id="17" name="Rectangle 16"/>
          <p:cNvSpPr/>
          <p:nvPr/>
        </p:nvSpPr>
        <p:spPr>
          <a:xfrm>
            <a:off x="3314052" y="4411204"/>
            <a:ext cx="2729769" cy="1569828"/>
          </a:xfrm>
          <a:prstGeom prst="rect">
            <a:avLst/>
          </a:prstGeom>
          <a:solidFill>
            <a:schemeClr val="accent1">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u="sng" dirty="0">
                <a:solidFill>
                  <a:schemeClr val="tx1"/>
                </a:solidFill>
              </a:rPr>
              <a:t>NON-TRADITIONAL SEASON OF </a:t>
            </a:r>
            <a:r>
              <a:rPr lang="en-US" sz="1100" b="1" u="sng" dirty="0" smtClean="0">
                <a:solidFill>
                  <a:schemeClr val="tx1"/>
                </a:solidFill>
              </a:rPr>
              <a:t>SPORT</a:t>
            </a:r>
          </a:p>
          <a:p>
            <a:pPr marL="171450" indent="-171450">
              <a:buFont typeface="Wingdings" panose="05000000000000000000" pitchFamily="2" charset="2"/>
              <a:buChar char="§"/>
            </a:pPr>
            <a:r>
              <a:rPr lang="en-US" sz="1100" dirty="0" smtClean="0">
                <a:solidFill>
                  <a:schemeClr val="tx1"/>
                </a:solidFill>
              </a:rPr>
              <a:t>2013, ATs must cover </a:t>
            </a:r>
            <a:r>
              <a:rPr lang="en-US" sz="1100" dirty="0">
                <a:solidFill>
                  <a:schemeClr val="tx1"/>
                </a:solidFill>
              </a:rPr>
              <a:t>out of season home </a:t>
            </a:r>
            <a:r>
              <a:rPr lang="en-US" sz="1100" dirty="0" smtClean="0">
                <a:solidFill>
                  <a:schemeClr val="tx1"/>
                </a:solidFill>
              </a:rPr>
              <a:t>competitions</a:t>
            </a:r>
          </a:p>
          <a:p>
            <a:pPr marL="171450" indent="-171450">
              <a:buFont typeface="Wingdings" panose="05000000000000000000" pitchFamily="2" charset="2"/>
              <a:buChar char="§"/>
            </a:pPr>
            <a:r>
              <a:rPr lang="en-US" sz="1100" dirty="0" smtClean="0">
                <a:solidFill>
                  <a:schemeClr val="tx1"/>
                </a:solidFill>
              </a:rPr>
              <a:t>16-17:cost-containment ends, </a:t>
            </a:r>
            <a:r>
              <a:rPr lang="en-US" sz="1100" dirty="0" smtClean="0">
                <a:solidFill>
                  <a:schemeClr val="tx1"/>
                </a:solidFill>
                <a:latin typeface="Cambria" panose="02040503050406030204" pitchFamily="18" charset="0"/>
              </a:rPr>
              <a:t>↑</a:t>
            </a:r>
            <a:r>
              <a:rPr lang="en-US" sz="1100" dirty="0" smtClean="0">
                <a:solidFill>
                  <a:schemeClr val="tx1"/>
                </a:solidFill>
              </a:rPr>
              <a:t>games</a:t>
            </a:r>
          </a:p>
          <a:p>
            <a:pPr marL="171450" indent="-171450">
              <a:buFont typeface="Wingdings" panose="05000000000000000000" pitchFamily="2" charset="2"/>
              <a:buChar char="§"/>
            </a:pPr>
            <a:r>
              <a:rPr lang="en-US" sz="1100" b="1" dirty="0" smtClean="0">
                <a:solidFill>
                  <a:schemeClr val="tx1"/>
                </a:solidFill>
              </a:rPr>
              <a:t>POSITIVES:</a:t>
            </a:r>
            <a:r>
              <a:rPr lang="en-US" sz="1100" dirty="0" smtClean="0">
                <a:solidFill>
                  <a:schemeClr val="tx1"/>
                </a:solidFill>
              </a:rPr>
              <a:t> Out of season competition controlled, increased safety</a:t>
            </a:r>
          </a:p>
          <a:p>
            <a:pPr marL="171450" indent="-171450">
              <a:buFont typeface="Wingdings" panose="05000000000000000000" pitchFamily="2" charset="2"/>
              <a:buChar char="§"/>
            </a:pPr>
            <a:r>
              <a:rPr lang="en-US" sz="1100" b="1" dirty="0" smtClean="0">
                <a:solidFill>
                  <a:schemeClr val="tx1"/>
                </a:solidFill>
              </a:rPr>
              <a:t>IMPACT: Out of season competitions and injuries now on AT staff</a:t>
            </a:r>
            <a:endParaRPr lang="en-US" sz="1100" b="1" dirty="0">
              <a:solidFill>
                <a:schemeClr val="tx1"/>
              </a:solidFill>
            </a:endParaRPr>
          </a:p>
        </p:txBody>
      </p:sp>
      <p:sp>
        <p:nvSpPr>
          <p:cNvPr id="18" name="Rectangle 17"/>
          <p:cNvSpPr/>
          <p:nvPr/>
        </p:nvSpPr>
        <p:spPr>
          <a:xfrm>
            <a:off x="8947209" y="4411204"/>
            <a:ext cx="3099217" cy="1569828"/>
          </a:xfrm>
          <a:prstGeom prst="rect">
            <a:avLst/>
          </a:prstGeom>
          <a:solidFill>
            <a:schemeClr val="accent1">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u="sng" dirty="0" smtClean="0">
                <a:solidFill>
                  <a:schemeClr val="tx1"/>
                </a:solidFill>
              </a:rPr>
              <a:t>OTHER IMPORTANT FACTORS</a:t>
            </a:r>
          </a:p>
          <a:p>
            <a:pPr marL="171450" indent="-171450">
              <a:buFont typeface="Wingdings" panose="05000000000000000000" pitchFamily="2" charset="2"/>
              <a:buChar char="§"/>
            </a:pPr>
            <a:r>
              <a:rPr lang="en-US" sz="1100" dirty="0" smtClean="0">
                <a:solidFill>
                  <a:schemeClr val="tx1"/>
                </a:solidFill>
              </a:rPr>
              <a:t>Teams increased </a:t>
            </a:r>
            <a:r>
              <a:rPr lang="en-US" sz="1100" dirty="0">
                <a:solidFill>
                  <a:schemeClr val="tx1"/>
                </a:solidFill>
              </a:rPr>
              <a:t>2-3x in </a:t>
            </a:r>
            <a:r>
              <a:rPr lang="en-US" sz="1100" dirty="0" smtClean="0">
                <a:solidFill>
                  <a:schemeClr val="tx1"/>
                </a:solidFill>
              </a:rPr>
              <a:t>size </a:t>
            </a:r>
            <a:r>
              <a:rPr lang="en-US" sz="1100" dirty="0" smtClean="0">
                <a:solidFill>
                  <a:schemeClr val="tx1"/>
                </a:solidFill>
              </a:rPr>
              <a:t>and duration (NTS)</a:t>
            </a:r>
            <a:endParaRPr lang="en-US" sz="1100" dirty="0" smtClean="0">
              <a:solidFill>
                <a:schemeClr val="tx1"/>
              </a:solidFill>
            </a:endParaRPr>
          </a:p>
          <a:p>
            <a:pPr marL="171450" indent="-171450">
              <a:buFont typeface="Wingdings" panose="05000000000000000000" pitchFamily="2" charset="2"/>
              <a:buChar char="§"/>
            </a:pPr>
            <a:r>
              <a:rPr lang="en-US" sz="1100" dirty="0" smtClean="0">
                <a:solidFill>
                  <a:schemeClr val="tx1"/>
                </a:solidFill>
              </a:rPr>
              <a:t>550-600 </a:t>
            </a:r>
            <a:r>
              <a:rPr lang="en-US" sz="1100" dirty="0">
                <a:solidFill>
                  <a:schemeClr val="tx1"/>
                </a:solidFill>
              </a:rPr>
              <a:t>student </a:t>
            </a:r>
            <a:r>
              <a:rPr lang="en-US" sz="1100" dirty="0" smtClean="0">
                <a:solidFill>
                  <a:schemeClr val="tx1"/>
                </a:solidFill>
              </a:rPr>
              <a:t>athletes/year</a:t>
            </a:r>
          </a:p>
          <a:p>
            <a:pPr marL="171450" indent="-171450">
              <a:buFont typeface="Wingdings" panose="05000000000000000000" pitchFamily="2" charset="2"/>
              <a:buChar char="§"/>
            </a:pPr>
            <a:r>
              <a:rPr lang="en-US" sz="1100" dirty="0" smtClean="0">
                <a:solidFill>
                  <a:schemeClr val="tx1"/>
                </a:solidFill>
                <a:latin typeface="Cambria" panose="02040503050406030204" pitchFamily="18" charset="0"/>
              </a:rPr>
              <a:t>↑</a:t>
            </a:r>
            <a:r>
              <a:rPr lang="en-US" sz="1100" dirty="0" smtClean="0">
                <a:solidFill>
                  <a:schemeClr val="tx1"/>
                </a:solidFill>
              </a:rPr>
              <a:t> in hours/days, but also </a:t>
            </a:r>
            <a:r>
              <a:rPr lang="en-US" sz="1100" dirty="0" smtClean="0">
                <a:solidFill>
                  <a:schemeClr val="tx1"/>
                </a:solidFill>
                <a:latin typeface="Cambria" panose="02040503050406030204" pitchFamily="18" charset="0"/>
              </a:rPr>
              <a:t>↑ </a:t>
            </a:r>
            <a:r>
              <a:rPr lang="en-US" sz="1100" dirty="0" smtClean="0">
                <a:solidFill>
                  <a:schemeClr val="tx1"/>
                </a:solidFill>
              </a:rPr>
              <a:t>tasks per hour = </a:t>
            </a:r>
            <a:r>
              <a:rPr lang="en-US" sz="1100" dirty="0" smtClean="0">
                <a:solidFill>
                  <a:schemeClr val="tx1"/>
                </a:solidFill>
                <a:latin typeface="Cambria" panose="02040503050406030204" pitchFamily="18" charset="0"/>
              </a:rPr>
              <a:t>↓ </a:t>
            </a:r>
            <a:r>
              <a:rPr lang="en-US" sz="1100" dirty="0" smtClean="0">
                <a:solidFill>
                  <a:schemeClr val="tx1"/>
                </a:solidFill>
              </a:rPr>
              <a:t>in appropriate medical documentation and </a:t>
            </a:r>
            <a:r>
              <a:rPr lang="en-US" sz="1100" dirty="0" smtClean="0">
                <a:solidFill>
                  <a:schemeClr val="tx1"/>
                </a:solidFill>
                <a:latin typeface="Cambria" panose="02040503050406030204" pitchFamily="18" charset="0"/>
              </a:rPr>
              <a:t>↓</a:t>
            </a:r>
            <a:r>
              <a:rPr lang="en-US" sz="1100" dirty="0" smtClean="0">
                <a:solidFill>
                  <a:schemeClr val="tx1"/>
                </a:solidFill>
              </a:rPr>
              <a:t> quality of care for SAs = liability</a:t>
            </a:r>
          </a:p>
          <a:p>
            <a:pPr marL="171450" indent="-171450">
              <a:buFont typeface="Wingdings" panose="05000000000000000000" pitchFamily="2" charset="2"/>
              <a:buChar char="§"/>
            </a:pPr>
            <a:r>
              <a:rPr lang="en-US" sz="1100" dirty="0" smtClean="0">
                <a:solidFill>
                  <a:schemeClr val="tx1"/>
                </a:solidFill>
              </a:rPr>
              <a:t>Liability risk high with current staffing</a:t>
            </a:r>
          </a:p>
          <a:p>
            <a:pPr marL="171450" indent="-171450">
              <a:buFont typeface="Wingdings" panose="05000000000000000000" pitchFamily="2" charset="2"/>
              <a:buChar char="§"/>
            </a:pPr>
            <a:r>
              <a:rPr lang="en-US" sz="1100" dirty="0" smtClean="0">
                <a:solidFill>
                  <a:schemeClr val="tx1"/>
                </a:solidFill>
              </a:rPr>
              <a:t>Cost containment efforts since 2009 </a:t>
            </a:r>
            <a:r>
              <a:rPr lang="en-US" sz="1100" dirty="0" err="1" smtClean="0">
                <a:solidFill>
                  <a:schemeClr val="tx1"/>
                </a:solidFill>
              </a:rPr>
              <a:t>sunsetting</a:t>
            </a:r>
            <a:r>
              <a:rPr lang="en-US" sz="1100" dirty="0" smtClean="0">
                <a:solidFill>
                  <a:schemeClr val="tx1"/>
                </a:solidFill>
              </a:rPr>
              <a:t>, now 9 more competitions added as of 4/1/16</a:t>
            </a:r>
          </a:p>
        </p:txBody>
      </p:sp>
      <p:sp>
        <p:nvSpPr>
          <p:cNvPr id="19" name="Rectangle 18"/>
          <p:cNvSpPr/>
          <p:nvPr/>
        </p:nvSpPr>
        <p:spPr>
          <a:xfrm>
            <a:off x="6168973" y="4411203"/>
            <a:ext cx="2650106" cy="1569827"/>
          </a:xfrm>
          <a:prstGeom prst="rect">
            <a:avLst/>
          </a:prstGeom>
          <a:solidFill>
            <a:schemeClr val="accent1">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u="sng" dirty="0" smtClean="0">
                <a:solidFill>
                  <a:schemeClr val="tx1"/>
                </a:solidFill>
              </a:rPr>
              <a:t>STUDENT SUPERVISION</a:t>
            </a:r>
          </a:p>
          <a:p>
            <a:pPr marL="171450" indent="-171450">
              <a:buFont typeface="Wingdings" panose="05000000000000000000" pitchFamily="2" charset="2"/>
              <a:buChar char="§"/>
            </a:pPr>
            <a:r>
              <a:rPr lang="en-US" sz="1100" dirty="0" smtClean="0">
                <a:solidFill>
                  <a:schemeClr val="tx1"/>
                </a:solidFill>
              </a:rPr>
              <a:t>May 2015, no unsupervised students</a:t>
            </a:r>
          </a:p>
          <a:p>
            <a:pPr marL="171450" indent="-171450">
              <a:buFont typeface="Wingdings" panose="05000000000000000000" pitchFamily="2" charset="2"/>
              <a:buChar char="§"/>
            </a:pPr>
            <a:r>
              <a:rPr lang="en-US" sz="1100" b="1" dirty="0" smtClean="0">
                <a:solidFill>
                  <a:schemeClr val="tx1"/>
                </a:solidFill>
              </a:rPr>
              <a:t>POSITIVES: </a:t>
            </a:r>
            <a:r>
              <a:rPr lang="en-US" sz="1100" dirty="0" smtClean="0">
                <a:solidFill>
                  <a:schemeClr val="tx1"/>
                </a:solidFill>
              </a:rPr>
              <a:t>More structured learning, safety</a:t>
            </a:r>
            <a:endParaRPr lang="en-US" sz="1100" b="1" dirty="0">
              <a:solidFill>
                <a:schemeClr val="tx1"/>
              </a:solidFill>
            </a:endParaRPr>
          </a:p>
          <a:p>
            <a:pPr marL="171450" indent="-171450">
              <a:buFont typeface="Wingdings" panose="05000000000000000000" pitchFamily="2" charset="2"/>
              <a:buChar char="§"/>
            </a:pPr>
            <a:r>
              <a:rPr lang="en-US" sz="1100" b="1" dirty="0" smtClean="0">
                <a:solidFill>
                  <a:schemeClr val="tx1"/>
                </a:solidFill>
              </a:rPr>
              <a:t>IMPACT:</a:t>
            </a:r>
            <a:r>
              <a:rPr lang="en-US" sz="1100" dirty="0" smtClean="0">
                <a:solidFill>
                  <a:schemeClr val="tx1"/>
                </a:solidFill>
              </a:rPr>
              <a:t> </a:t>
            </a:r>
            <a:r>
              <a:rPr lang="en-US" sz="1100" b="1" dirty="0" smtClean="0">
                <a:solidFill>
                  <a:schemeClr val="tx1"/>
                </a:solidFill>
              </a:rPr>
              <a:t>Football practice and tennis matches, no coverage, facility closed when </a:t>
            </a:r>
            <a:r>
              <a:rPr lang="en-US" sz="1100" b="1" dirty="0" smtClean="0">
                <a:solidFill>
                  <a:schemeClr val="tx1"/>
                </a:solidFill>
              </a:rPr>
              <a:t>AT is </a:t>
            </a:r>
            <a:r>
              <a:rPr lang="en-US" sz="1100" b="1" dirty="0" smtClean="0">
                <a:solidFill>
                  <a:schemeClr val="tx1"/>
                </a:solidFill>
              </a:rPr>
              <a:t>at events.</a:t>
            </a:r>
          </a:p>
          <a:p>
            <a:pPr marL="171450" indent="-171450">
              <a:buFont typeface="Wingdings" panose="05000000000000000000" pitchFamily="2" charset="2"/>
              <a:buChar char="§"/>
            </a:pPr>
            <a:endParaRPr lang="en-US" sz="1100" dirty="0">
              <a:solidFill>
                <a:schemeClr val="tx1"/>
              </a:solidFill>
            </a:endParaRPr>
          </a:p>
        </p:txBody>
      </p:sp>
      <p:sp>
        <p:nvSpPr>
          <p:cNvPr id="20" name="Rounded Rectangle 19"/>
          <p:cNvSpPr/>
          <p:nvPr/>
        </p:nvSpPr>
        <p:spPr>
          <a:xfrm>
            <a:off x="2852542" y="82382"/>
            <a:ext cx="5665789" cy="292591"/>
          </a:xfrm>
          <a:prstGeom prst="roundRect">
            <a:avLst/>
          </a:prstGeom>
          <a:solidFill>
            <a:srgbClr val="C00000"/>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Rationale for Increased Athletic Training Staffing </a:t>
            </a:r>
            <a:r>
              <a:rPr lang="en-US" b="1" dirty="0" smtClean="0"/>
              <a:t>17-18</a:t>
            </a:r>
            <a:endParaRPr lang="en-US" b="1" dirty="0" smtClean="0"/>
          </a:p>
        </p:txBody>
      </p:sp>
      <p:sp>
        <p:nvSpPr>
          <p:cNvPr id="11" name="Rectangle 10"/>
          <p:cNvSpPr/>
          <p:nvPr/>
        </p:nvSpPr>
        <p:spPr>
          <a:xfrm>
            <a:off x="130375" y="295398"/>
            <a:ext cx="2099871" cy="3560692"/>
          </a:xfrm>
          <a:prstGeom prst="rect">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u="sng" dirty="0" smtClean="0"/>
              <a:t>Athletic Trainers (ATs) Provide:</a:t>
            </a:r>
          </a:p>
          <a:p>
            <a:pPr algn="ctr"/>
            <a:endParaRPr lang="en-US" sz="600" dirty="0" smtClean="0"/>
          </a:p>
          <a:p>
            <a:pPr marL="171450" indent="-171450">
              <a:buFont typeface="Wingdings" panose="05000000000000000000" pitchFamily="2" charset="2"/>
              <a:buChar char="§"/>
            </a:pPr>
            <a:r>
              <a:rPr lang="en-US" sz="1200" dirty="0" smtClean="0"/>
              <a:t>Health care to 550-600 </a:t>
            </a:r>
            <a:r>
              <a:rPr lang="en-US" sz="1200" dirty="0"/>
              <a:t>M</a:t>
            </a:r>
            <a:r>
              <a:rPr lang="en-US" sz="1200" dirty="0" smtClean="0"/>
              <a:t>JC </a:t>
            </a:r>
            <a:r>
              <a:rPr lang="en-US" sz="1200" dirty="0" smtClean="0"/>
              <a:t>student-athletes/year</a:t>
            </a:r>
          </a:p>
          <a:p>
            <a:pPr marL="171450" indent="-171450">
              <a:buFont typeface="Wingdings" panose="05000000000000000000" pitchFamily="2" charset="2"/>
              <a:buChar char="§"/>
            </a:pPr>
            <a:r>
              <a:rPr lang="en-US" sz="1200" dirty="0" smtClean="0"/>
              <a:t>Home event medical coverage/care, away football medical coverage/care</a:t>
            </a:r>
          </a:p>
          <a:p>
            <a:pPr marL="171450" indent="-171450">
              <a:buFont typeface="Wingdings" panose="05000000000000000000" pitchFamily="2" charset="2"/>
              <a:buChar char="§"/>
            </a:pPr>
            <a:r>
              <a:rPr lang="en-US" sz="1200" dirty="0" smtClean="0"/>
              <a:t>75% of illness/injury management across the district</a:t>
            </a:r>
          </a:p>
          <a:p>
            <a:pPr marL="171450" indent="-171450">
              <a:buFont typeface="Wingdings" panose="05000000000000000000" pitchFamily="2" charset="2"/>
              <a:buChar char="§"/>
            </a:pPr>
            <a:r>
              <a:rPr lang="en-US" sz="1200" dirty="0" smtClean="0">
                <a:latin typeface="Cambria" panose="02040503050406030204" pitchFamily="18" charset="0"/>
              </a:rPr>
              <a:t>↓ </a:t>
            </a:r>
            <a:r>
              <a:rPr lang="en-US" sz="1200" dirty="0" smtClean="0"/>
              <a:t>in liability risk</a:t>
            </a:r>
          </a:p>
          <a:p>
            <a:pPr marL="171450" indent="-171450">
              <a:buFont typeface="Wingdings" panose="05000000000000000000" pitchFamily="2" charset="2"/>
              <a:buChar char="§"/>
            </a:pPr>
            <a:r>
              <a:rPr lang="en-US" sz="1200" dirty="0" smtClean="0">
                <a:latin typeface="Cambria" panose="02040503050406030204" pitchFamily="18" charset="0"/>
              </a:rPr>
              <a:t>↓ </a:t>
            </a:r>
            <a:r>
              <a:rPr lang="en-US" sz="1200" dirty="0" smtClean="0"/>
              <a:t>insurance claims for outside medical care</a:t>
            </a:r>
          </a:p>
          <a:p>
            <a:pPr marL="171450" indent="-171450">
              <a:buFont typeface="Wingdings" panose="05000000000000000000" pitchFamily="2" charset="2"/>
              <a:buChar char="§"/>
            </a:pPr>
            <a:endParaRPr lang="en-US" sz="1200" dirty="0"/>
          </a:p>
          <a:p>
            <a:pPr marL="171450" indent="-171450">
              <a:buFont typeface="Wingdings" panose="05000000000000000000" pitchFamily="2" charset="2"/>
              <a:buChar char="§"/>
            </a:pPr>
            <a:endParaRPr lang="en-US" sz="1200" dirty="0" smtClean="0"/>
          </a:p>
          <a:p>
            <a:pPr marL="171450" indent="-171450">
              <a:buFont typeface="Wingdings" panose="05000000000000000000" pitchFamily="2" charset="2"/>
              <a:buChar char="§"/>
            </a:pPr>
            <a:endParaRPr lang="en-US" sz="1200" dirty="0"/>
          </a:p>
          <a:p>
            <a:pPr marL="171450" indent="-171450">
              <a:buFont typeface="Wingdings" panose="05000000000000000000" pitchFamily="2" charset="2"/>
              <a:buChar char="§"/>
            </a:pPr>
            <a:endParaRPr lang="en-US" sz="1200" dirty="0" smtClean="0"/>
          </a:p>
        </p:txBody>
      </p:sp>
      <p:sp>
        <p:nvSpPr>
          <p:cNvPr id="33" name="Rectangle 32"/>
          <p:cNvSpPr/>
          <p:nvPr/>
        </p:nvSpPr>
        <p:spPr>
          <a:xfrm>
            <a:off x="2299597" y="428908"/>
            <a:ext cx="6519482" cy="1852813"/>
          </a:xfrm>
          <a:prstGeom prst="rect">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i="1" dirty="0" smtClean="0">
              <a:solidFill>
                <a:schemeClr val="tx1"/>
              </a:solidFill>
            </a:endParaRPr>
          </a:p>
          <a:p>
            <a:pPr algn="ctr"/>
            <a:endParaRPr lang="en-US" sz="1200" b="1" i="1" dirty="0">
              <a:solidFill>
                <a:schemeClr val="tx1"/>
              </a:solidFill>
            </a:endParaRPr>
          </a:p>
          <a:p>
            <a:pPr algn="ctr"/>
            <a:endParaRPr lang="en-US" sz="1200" b="1" i="1" dirty="0" smtClean="0">
              <a:solidFill>
                <a:schemeClr val="tx1"/>
              </a:solidFill>
            </a:endParaRPr>
          </a:p>
          <a:p>
            <a:pPr algn="ctr"/>
            <a:endParaRPr lang="en-US" sz="1200" b="1" i="1" dirty="0">
              <a:solidFill>
                <a:schemeClr val="tx1"/>
              </a:solidFill>
            </a:endParaRPr>
          </a:p>
          <a:p>
            <a:pPr algn="ctr"/>
            <a:endParaRPr lang="en-US" sz="1200" b="1" i="1" dirty="0" smtClean="0">
              <a:solidFill>
                <a:schemeClr val="tx1"/>
              </a:solidFill>
            </a:endParaRPr>
          </a:p>
          <a:p>
            <a:pPr algn="ctr"/>
            <a:endParaRPr lang="en-US" sz="1000" b="1" i="1" dirty="0" smtClean="0">
              <a:solidFill>
                <a:schemeClr val="tx1"/>
              </a:solidFill>
            </a:endParaRPr>
          </a:p>
          <a:p>
            <a:pPr algn="ctr"/>
            <a:endParaRPr lang="en-US" sz="600" b="1" i="1" dirty="0" smtClean="0">
              <a:solidFill>
                <a:schemeClr val="tx1"/>
              </a:solidFill>
            </a:endParaRPr>
          </a:p>
          <a:p>
            <a:pPr algn="ctr"/>
            <a:endParaRPr lang="en-US" sz="600" b="1" i="1" dirty="0" smtClean="0">
              <a:solidFill>
                <a:schemeClr val="tx1"/>
              </a:solidFill>
            </a:endParaRPr>
          </a:p>
          <a:p>
            <a:pPr algn="ctr"/>
            <a:r>
              <a:rPr lang="en-US" sz="1200" b="1" dirty="0" smtClean="0">
                <a:solidFill>
                  <a:schemeClr val="tx1"/>
                </a:solidFill>
              </a:rPr>
              <a:t>*</a:t>
            </a:r>
            <a:r>
              <a:rPr lang="en-US" sz="1200" b="1" u="sng" dirty="0" smtClean="0">
                <a:solidFill>
                  <a:schemeClr val="tx1"/>
                </a:solidFill>
              </a:rPr>
              <a:t>Plan </a:t>
            </a:r>
            <a:r>
              <a:rPr lang="en-US" sz="1200" b="1" u="sng" dirty="0">
                <a:solidFill>
                  <a:schemeClr val="tx1"/>
                </a:solidFill>
              </a:rPr>
              <a:t>to go to Faculty Staffing </a:t>
            </a:r>
            <a:r>
              <a:rPr lang="en-US" sz="1200" b="1" u="sng" dirty="0" smtClean="0">
                <a:solidFill>
                  <a:schemeClr val="tx1"/>
                </a:solidFill>
              </a:rPr>
              <a:t>with </a:t>
            </a:r>
            <a:r>
              <a:rPr lang="en-US" sz="1200" b="1" u="sng" dirty="0">
                <a:solidFill>
                  <a:schemeClr val="tx1"/>
                </a:solidFill>
              </a:rPr>
              <a:t>FT </a:t>
            </a:r>
            <a:r>
              <a:rPr lang="en-US" sz="1200" b="1" u="sng" dirty="0" smtClean="0">
                <a:solidFill>
                  <a:schemeClr val="tx1"/>
                </a:solidFill>
              </a:rPr>
              <a:t>request </a:t>
            </a:r>
            <a:r>
              <a:rPr lang="en-US" sz="1200" b="1" u="sng" dirty="0">
                <a:solidFill>
                  <a:schemeClr val="tx1"/>
                </a:solidFill>
              </a:rPr>
              <a:t>Fall 2016.  </a:t>
            </a:r>
            <a:endParaRPr lang="en-US" sz="600" b="1" i="1" u="sng" dirty="0">
              <a:solidFill>
                <a:schemeClr val="tx1"/>
              </a:solidFill>
            </a:endParaRPr>
          </a:p>
          <a:p>
            <a:pPr algn="ctr"/>
            <a:r>
              <a:rPr lang="en-US" sz="1000" b="1" i="1" dirty="0" smtClean="0">
                <a:solidFill>
                  <a:schemeClr val="tx1"/>
                </a:solidFill>
              </a:rPr>
              <a:t>Appropriate </a:t>
            </a:r>
            <a:r>
              <a:rPr lang="en-US" sz="1000" b="1" i="1" dirty="0">
                <a:solidFill>
                  <a:schemeClr val="tx1"/>
                </a:solidFill>
              </a:rPr>
              <a:t>Medical Coverage for Intercollegiate Athletics (AMCIA) equation </a:t>
            </a:r>
            <a:r>
              <a:rPr lang="en-US" sz="1000" b="1" i="1" dirty="0" smtClean="0">
                <a:solidFill>
                  <a:schemeClr val="tx1"/>
                </a:solidFill>
              </a:rPr>
              <a:t>from the National Athletic Trainers’ Association = standard </a:t>
            </a:r>
            <a:r>
              <a:rPr lang="en-US" sz="1000" b="1" i="1" dirty="0">
                <a:solidFill>
                  <a:schemeClr val="tx1"/>
                </a:solidFill>
              </a:rPr>
              <a:t>for </a:t>
            </a:r>
            <a:r>
              <a:rPr lang="en-US" sz="1000" b="1" i="1" dirty="0" smtClean="0">
                <a:solidFill>
                  <a:schemeClr val="tx1"/>
                </a:solidFill>
              </a:rPr>
              <a:t>MJC</a:t>
            </a:r>
            <a:r>
              <a:rPr lang="en-US" sz="1000" b="1" i="1" dirty="0">
                <a:solidFill>
                  <a:schemeClr val="tx1"/>
                </a:solidFill>
              </a:rPr>
              <a:t>, not just </a:t>
            </a:r>
            <a:r>
              <a:rPr lang="en-US" sz="1000" b="1" i="1" dirty="0" smtClean="0">
                <a:solidFill>
                  <a:schemeClr val="tx1"/>
                </a:solidFill>
              </a:rPr>
              <a:t>NCAA.  </a:t>
            </a:r>
            <a:r>
              <a:rPr lang="en-US" sz="1000" b="1" i="1" dirty="0">
                <a:solidFill>
                  <a:schemeClr val="tx1"/>
                </a:solidFill>
              </a:rPr>
              <a:t>N</a:t>
            </a:r>
            <a:r>
              <a:rPr lang="en-US" sz="1000" b="1" i="1" dirty="0" smtClean="0">
                <a:solidFill>
                  <a:schemeClr val="tx1"/>
                </a:solidFill>
              </a:rPr>
              <a:t>ot a law, but </a:t>
            </a:r>
            <a:r>
              <a:rPr lang="en-US" sz="1000" b="1" i="1" dirty="0">
                <a:solidFill>
                  <a:schemeClr val="tx1"/>
                </a:solidFill>
              </a:rPr>
              <a:t>M</a:t>
            </a:r>
            <a:r>
              <a:rPr lang="en-US" sz="1000" b="1" i="1" dirty="0" smtClean="0">
                <a:solidFill>
                  <a:schemeClr val="tx1"/>
                </a:solidFill>
              </a:rPr>
              <a:t>JC </a:t>
            </a:r>
            <a:r>
              <a:rPr lang="en-US" sz="1000" b="1" i="1" dirty="0" smtClean="0">
                <a:solidFill>
                  <a:schemeClr val="tx1"/>
                </a:solidFill>
              </a:rPr>
              <a:t>risks lawsuits for inappropriate coverage.</a:t>
            </a:r>
          </a:p>
        </p:txBody>
      </p:sp>
      <p:sp>
        <p:nvSpPr>
          <p:cNvPr id="24" name="Rounded Rectangle 23"/>
          <p:cNvSpPr/>
          <p:nvPr/>
        </p:nvSpPr>
        <p:spPr>
          <a:xfrm>
            <a:off x="2409820" y="648397"/>
            <a:ext cx="885444" cy="874839"/>
          </a:xfrm>
          <a:prstGeom prst="roundRect">
            <a:avLst/>
          </a:prstGeom>
          <a:solidFill>
            <a:srgbClr val="002060"/>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u="sng" dirty="0" smtClean="0"/>
              <a:t>HAVE</a:t>
            </a:r>
          </a:p>
          <a:p>
            <a:pPr lvl="0" algn="ctr"/>
            <a:endParaRPr lang="en-US" sz="800" b="1" u="sng" dirty="0" smtClean="0"/>
          </a:p>
          <a:p>
            <a:pPr algn="ctr"/>
            <a:r>
              <a:rPr lang="en-US" sz="1600" b="1" dirty="0" smtClean="0"/>
              <a:t>.7 </a:t>
            </a:r>
            <a:r>
              <a:rPr lang="en-US" sz="1600" b="1" dirty="0" smtClean="0"/>
              <a:t>FT</a:t>
            </a:r>
            <a:endParaRPr lang="en-US" sz="1200" b="1" dirty="0"/>
          </a:p>
          <a:p>
            <a:pPr lvl="0" algn="ctr"/>
            <a:endParaRPr lang="en-US" sz="1200" dirty="0"/>
          </a:p>
        </p:txBody>
      </p:sp>
      <p:sp>
        <p:nvSpPr>
          <p:cNvPr id="25" name="Rounded Rectangle 24"/>
          <p:cNvSpPr/>
          <p:nvPr/>
        </p:nvSpPr>
        <p:spPr>
          <a:xfrm>
            <a:off x="3730325" y="648397"/>
            <a:ext cx="1343123" cy="874839"/>
          </a:xfrm>
          <a:prstGeom prst="roundRect">
            <a:avLst/>
          </a:prstGeom>
          <a:solidFill>
            <a:srgbClr val="002060"/>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u="sng" dirty="0"/>
              <a:t>SHOULD </a:t>
            </a:r>
            <a:r>
              <a:rPr lang="en-US" sz="1400" b="1" u="sng" dirty="0" smtClean="0"/>
              <a:t>HAVE</a:t>
            </a:r>
          </a:p>
          <a:p>
            <a:pPr lvl="0" algn="ctr"/>
            <a:endParaRPr lang="en-US" sz="600" b="1" u="sng" dirty="0"/>
          </a:p>
          <a:p>
            <a:pPr lvl="0" algn="ctr"/>
            <a:r>
              <a:rPr lang="en-US" sz="1600" b="1" dirty="0" smtClean="0"/>
              <a:t>3.68</a:t>
            </a:r>
            <a:r>
              <a:rPr lang="en-US" sz="1600" b="1" dirty="0" smtClean="0"/>
              <a:t> </a:t>
            </a:r>
            <a:r>
              <a:rPr lang="en-US" sz="1600" b="1" dirty="0" smtClean="0"/>
              <a:t>FT</a:t>
            </a:r>
          </a:p>
          <a:p>
            <a:pPr lvl="0" algn="ctr"/>
            <a:endParaRPr lang="en-US" sz="600" i="1" dirty="0" smtClean="0"/>
          </a:p>
          <a:p>
            <a:pPr lvl="0" algn="ctr"/>
            <a:r>
              <a:rPr lang="en-US" sz="1000" i="1" dirty="0" smtClean="0"/>
              <a:t>(per AMCIA)</a:t>
            </a:r>
            <a:endParaRPr lang="en-US" sz="1000" i="1" dirty="0"/>
          </a:p>
        </p:txBody>
      </p:sp>
      <p:sp>
        <p:nvSpPr>
          <p:cNvPr id="26" name="Rounded Rectangle 25"/>
          <p:cNvSpPr/>
          <p:nvPr/>
        </p:nvSpPr>
        <p:spPr>
          <a:xfrm>
            <a:off x="7303510" y="524960"/>
            <a:ext cx="1417248" cy="1187421"/>
          </a:xfrm>
          <a:prstGeom prst="roundRect">
            <a:avLst/>
          </a:prstGeom>
          <a:solidFill>
            <a:srgbClr val="C00000"/>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u="sng" dirty="0" smtClean="0"/>
              <a:t>REQUESTING</a:t>
            </a:r>
          </a:p>
          <a:p>
            <a:pPr lvl="0" algn="ctr"/>
            <a:endParaRPr lang="en-US" sz="400" b="1" dirty="0"/>
          </a:p>
          <a:p>
            <a:pPr lvl="0" algn="ctr"/>
            <a:r>
              <a:rPr lang="en-US" sz="1500" b="1" dirty="0" smtClean="0"/>
              <a:t>1 </a:t>
            </a:r>
            <a:r>
              <a:rPr lang="en-US" sz="1500" b="1" dirty="0" smtClean="0"/>
              <a:t>additional</a:t>
            </a:r>
            <a:endParaRPr lang="en-US" sz="1500" b="1" dirty="0" smtClean="0"/>
          </a:p>
        </p:txBody>
      </p:sp>
      <p:sp>
        <p:nvSpPr>
          <p:cNvPr id="29" name="Right Arrow 28"/>
          <p:cNvSpPr/>
          <p:nvPr/>
        </p:nvSpPr>
        <p:spPr>
          <a:xfrm>
            <a:off x="5129106" y="873870"/>
            <a:ext cx="346899" cy="423889"/>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Arrow 29"/>
          <p:cNvSpPr/>
          <p:nvPr/>
        </p:nvSpPr>
        <p:spPr>
          <a:xfrm>
            <a:off x="3345277" y="873871"/>
            <a:ext cx="346899" cy="423889"/>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5531663" y="648397"/>
            <a:ext cx="1309258" cy="874839"/>
          </a:xfrm>
          <a:prstGeom prst="roundRect">
            <a:avLst/>
          </a:prstGeom>
          <a:solidFill>
            <a:srgbClr val="002060"/>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u="sng" dirty="0" smtClean="0"/>
              <a:t>IDEAL</a:t>
            </a:r>
          </a:p>
          <a:p>
            <a:pPr lvl="0" algn="ctr"/>
            <a:endParaRPr lang="en-US" sz="600" b="1" u="sng" dirty="0" smtClean="0"/>
          </a:p>
          <a:p>
            <a:pPr lvl="0" algn="ctr"/>
            <a:r>
              <a:rPr lang="en-US" sz="1400" b="1" dirty="0" smtClean="0"/>
              <a:t>2FT + 2 x 67%</a:t>
            </a:r>
          </a:p>
          <a:p>
            <a:pPr lvl="0" algn="ctr"/>
            <a:r>
              <a:rPr lang="en-US" sz="1400" b="1" dirty="0" smtClean="0"/>
              <a:t>=3.34 </a:t>
            </a:r>
            <a:r>
              <a:rPr lang="en-US" sz="1400" b="1" dirty="0" smtClean="0"/>
              <a:t>FT</a:t>
            </a:r>
            <a:endParaRPr lang="en-US" sz="1400" b="1" dirty="0" smtClean="0"/>
          </a:p>
        </p:txBody>
      </p:sp>
      <p:sp>
        <p:nvSpPr>
          <p:cNvPr id="23" name="Right Arrow 22"/>
          <p:cNvSpPr/>
          <p:nvPr/>
        </p:nvSpPr>
        <p:spPr>
          <a:xfrm>
            <a:off x="6896579" y="894588"/>
            <a:ext cx="346899" cy="423889"/>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rapezoid 4"/>
          <p:cNvSpPr/>
          <p:nvPr/>
        </p:nvSpPr>
        <p:spPr>
          <a:xfrm>
            <a:off x="149653" y="4156063"/>
            <a:ext cx="11896773" cy="194753"/>
          </a:xfrm>
          <a:prstGeom prst="trapezoid">
            <a:avLst/>
          </a:prstGeom>
          <a:solidFill>
            <a:srgbClr val="0070C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RECENT CHANGES REQUIRING INCREASED STAFFING</a:t>
            </a:r>
          </a:p>
        </p:txBody>
      </p:sp>
      <p:sp>
        <p:nvSpPr>
          <p:cNvPr id="40" name="Rectangle 39"/>
          <p:cNvSpPr/>
          <p:nvPr/>
        </p:nvSpPr>
        <p:spPr>
          <a:xfrm>
            <a:off x="2299597" y="2339420"/>
            <a:ext cx="6519482" cy="1756255"/>
          </a:xfrm>
          <a:prstGeom prst="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HOW DOES THE DISTRICT BENEFIT?</a:t>
            </a:r>
          </a:p>
          <a:p>
            <a:pPr marL="171450" lvl="0" indent="-171450">
              <a:buFont typeface="Wingdings" panose="05000000000000000000" pitchFamily="2" charset="2"/>
              <a:buChar char="§"/>
            </a:pPr>
            <a:r>
              <a:rPr lang="en-US" sz="1100" b="1" dirty="0" smtClean="0">
                <a:solidFill>
                  <a:schemeClr val="tx1"/>
                </a:solidFill>
              </a:rPr>
              <a:t>Maintain full contact football practice coverage</a:t>
            </a:r>
          </a:p>
          <a:p>
            <a:pPr marL="171450" lvl="0" indent="-171450">
              <a:buFont typeface="Wingdings" panose="05000000000000000000" pitchFamily="2" charset="2"/>
              <a:buChar char="§"/>
            </a:pPr>
            <a:r>
              <a:rPr lang="en-US" sz="1100" b="1" dirty="0" smtClean="0">
                <a:solidFill>
                  <a:schemeClr val="tx1"/>
                </a:solidFill>
              </a:rPr>
              <a:t>Cover non-traditional season injuries</a:t>
            </a:r>
          </a:p>
          <a:p>
            <a:pPr marL="171450" lvl="0" indent="-171450">
              <a:buFont typeface="Wingdings" panose="05000000000000000000" pitchFamily="2" charset="2"/>
              <a:buChar char="§"/>
            </a:pPr>
            <a:r>
              <a:rPr lang="en-US" sz="1100" b="1" dirty="0" smtClean="0">
                <a:solidFill>
                  <a:schemeClr val="tx1"/>
                </a:solidFill>
              </a:rPr>
              <a:t>Decrease insurance claims</a:t>
            </a:r>
            <a:r>
              <a:rPr lang="en-US" sz="1100" dirty="0" smtClean="0">
                <a:solidFill>
                  <a:schemeClr val="tx1"/>
                </a:solidFill>
              </a:rPr>
              <a:t>: Research shows: ↑ AT staffing = ↓ claims to districts, value </a:t>
            </a:r>
            <a:r>
              <a:rPr lang="en-US" sz="1100" dirty="0">
                <a:solidFill>
                  <a:schemeClr val="tx1"/>
                </a:solidFill>
              </a:rPr>
              <a:t>of premiums saved &gt; cost of </a:t>
            </a:r>
            <a:r>
              <a:rPr lang="en-US" sz="1100" dirty="0" smtClean="0">
                <a:solidFill>
                  <a:schemeClr val="tx1"/>
                </a:solidFill>
              </a:rPr>
              <a:t>AT, </a:t>
            </a:r>
            <a:r>
              <a:rPr lang="en-US" sz="1100" u="sng" dirty="0" smtClean="0">
                <a:solidFill>
                  <a:schemeClr val="tx1"/>
                </a:solidFill>
              </a:rPr>
              <a:t>82</a:t>
            </a:r>
            <a:r>
              <a:rPr lang="en-US" sz="1100" u="sng" dirty="0">
                <a:solidFill>
                  <a:schemeClr val="tx1"/>
                </a:solidFill>
              </a:rPr>
              <a:t>% of claims can be managed by an </a:t>
            </a:r>
            <a:r>
              <a:rPr lang="en-US" sz="1100" u="sng" dirty="0" smtClean="0">
                <a:solidFill>
                  <a:schemeClr val="tx1"/>
                </a:solidFill>
              </a:rPr>
              <a:t>AT</a:t>
            </a:r>
          </a:p>
          <a:p>
            <a:pPr marL="171450" lvl="0" indent="-171450">
              <a:buFont typeface="Wingdings" panose="05000000000000000000" pitchFamily="2" charset="2"/>
              <a:buChar char="§"/>
            </a:pPr>
            <a:r>
              <a:rPr lang="en-US" sz="1100" b="1" dirty="0" smtClean="0">
                <a:solidFill>
                  <a:schemeClr val="tx1"/>
                </a:solidFill>
              </a:rPr>
              <a:t>Decrease liability</a:t>
            </a:r>
          </a:p>
          <a:p>
            <a:pPr marL="171450" lvl="0" indent="-171450">
              <a:buFont typeface="Wingdings" panose="05000000000000000000" pitchFamily="2" charset="2"/>
              <a:buChar char="§"/>
            </a:pPr>
            <a:r>
              <a:rPr lang="en-US" sz="1100" b="1" dirty="0" smtClean="0">
                <a:solidFill>
                  <a:schemeClr val="tx1"/>
                </a:solidFill>
              </a:rPr>
              <a:t>Increased concussion management</a:t>
            </a:r>
          </a:p>
          <a:p>
            <a:pPr marL="171450" lvl="0" indent="-171450">
              <a:buFont typeface="Wingdings" panose="05000000000000000000" pitchFamily="2" charset="2"/>
              <a:buChar char="§"/>
            </a:pPr>
            <a:r>
              <a:rPr lang="en-US" sz="1100" b="1" dirty="0" smtClean="0">
                <a:solidFill>
                  <a:schemeClr val="tx1"/>
                </a:solidFill>
              </a:rPr>
              <a:t>Increased enrollment for Sports Medicine student program</a:t>
            </a:r>
          </a:p>
          <a:p>
            <a:pPr marL="171450" lvl="0" indent="-171450">
              <a:buFont typeface="Wingdings" panose="05000000000000000000" pitchFamily="2" charset="2"/>
              <a:buChar char="§"/>
            </a:pPr>
            <a:r>
              <a:rPr lang="en-US" sz="1100" b="1" dirty="0" smtClean="0">
                <a:solidFill>
                  <a:schemeClr val="tx1"/>
                </a:solidFill>
              </a:rPr>
              <a:t>Increased prevention</a:t>
            </a:r>
            <a:endParaRPr lang="en-US" sz="1100" u="sng" dirty="0">
              <a:solidFill>
                <a:schemeClr val="tx1"/>
              </a:solidFill>
            </a:endParaRPr>
          </a:p>
          <a:p>
            <a:pPr marL="171450" lvl="0" indent="-171450">
              <a:buFont typeface="Wingdings" panose="05000000000000000000" pitchFamily="2" charset="2"/>
              <a:buChar char="§"/>
            </a:pPr>
            <a:r>
              <a:rPr lang="en-US" sz="1100" b="1" u="sng" dirty="0" smtClean="0">
                <a:solidFill>
                  <a:schemeClr val="tx1"/>
                </a:solidFill>
              </a:rPr>
              <a:t>Reduce unnecessary costs to district</a:t>
            </a:r>
            <a:r>
              <a:rPr lang="en-US" sz="1100" b="1" dirty="0" smtClean="0">
                <a:solidFill>
                  <a:schemeClr val="tx1"/>
                </a:solidFill>
              </a:rPr>
              <a:t>:</a:t>
            </a:r>
            <a:r>
              <a:rPr lang="en-US" sz="1100" dirty="0" smtClean="0">
                <a:solidFill>
                  <a:schemeClr val="tx1"/>
                </a:solidFill>
              </a:rPr>
              <a:t> ambulance </a:t>
            </a:r>
            <a:r>
              <a:rPr lang="en-US" sz="1100" dirty="0">
                <a:solidFill>
                  <a:schemeClr val="tx1"/>
                </a:solidFill>
              </a:rPr>
              <a:t>transfers ($2000), ER visits ($1200</a:t>
            </a:r>
            <a:r>
              <a:rPr lang="en-US" sz="1100" dirty="0" smtClean="0">
                <a:solidFill>
                  <a:schemeClr val="tx1"/>
                </a:solidFill>
              </a:rPr>
              <a:t>), outside PT ($200/</a:t>
            </a:r>
            <a:r>
              <a:rPr lang="en-US" sz="1100" dirty="0" err="1" smtClean="0">
                <a:solidFill>
                  <a:schemeClr val="tx1"/>
                </a:solidFill>
              </a:rPr>
              <a:t>ea</a:t>
            </a:r>
            <a:r>
              <a:rPr lang="en-US" sz="1100" dirty="0" smtClean="0">
                <a:solidFill>
                  <a:schemeClr val="tx1"/>
                </a:solidFill>
              </a:rPr>
              <a:t>)</a:t>
            </a:r>
          </a:p>
        </p:txBody>
      </p:sp>
      <p:pic>
        <p:nvPicPr>
          <p:cNvPr id="1028" name="Picture 4" descr="http://east.maine207.org/assets/6/15/National_Athletic_Trainers_Association-logo.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239" y="3123593"/>
            <a:ext cx="695112" cy="69511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people.uncw.edu/brownk/gif_files/BOC_AT_Logo_10_1_2013_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7128" y="3088119"/>
            <a:ext cx="608369" cy="730586"/>
          </a:xfrm>
          <a:prstGeom prst="rect">
            <a:avLst/>
          </a:prstGeom>
          <a:noFill/>
          <a:extLst>
            <a:ext uri="{909E8E84-426E-40DD-AFC4-6F175D3DCCD1}">
              <a14:hiddenFill xmlns:a14="http://schemas.microsoft.com/office/drawing/2010/main">
                <a:solidFill>
                  <a:srgbClr val="FFFFFF"/>
                </a:solidFill>
              </a14:hiddenFill>
            </a:ext>
          </a:extLst>
        </p:spPr>
      </p:pic>
      <p:sp>
        <p:nvSpPr>
          <p:cNvPr id="27" name="Pentagon 26"/>
          <p:cNvSpPr/>
          <p:nvPr/>
        </p:nvSpPr>
        <p:spPr>
          <a:xfrm>
            <a:off x="5405256" y="6055643"/>
            <a:ext cx="1430490" cy="708952"/>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rPr>
              <a:t>2014</a:t>
            </a:r>
            <a:endParaRPr lang="en-US" sz="1100" b="1" dirty="0" smtClean="0">
              <a:solidFill>
                <a:schemeClr val="tx1"/>
              </a:solidFill>
            </a:endParaRPr>
          </a:p>
          <a:p>
            <a:pPr algn="ctr"/>
            <a:r>
              <a:rPr lang="en-US" sz="1100" dirty="0" smtClean="0">
                <a:solidFill>
                  <a:schemeClr val="tx1"/>
                </a:solidFill>
              </a:rPr>
              <a:t>21</a:t>
            </a:r>
            <a:r>
              <a:rPr lang="en-US" sz="1100" dirty="0" smtClean="0">
                <a:solidFill>
                  <a:schemeClr val="tx1"/>
                </a:solidFill>
              </a:rPr>
              <a:t> </a:t>
            </a:r>
            <a:r>
              <a:rPr lang="en-US" sz="1100" dirty="0" smtClean="0">
                <a:solidFill>
                  <a:schemeClr val="tx1"/>
                </a:solidFill>
              </a:rPr>
              <a:t>sports</a:t>
            </a:r>
          </a:p>
          <a:p>
            <a:pPr algn="ctr"/>
            <a:r>
              <a:rPr lang="en-US" sz="1100" dirty="0">
                <a:solidFill>
                  <a:schemeClr val="tx1"/>
                </a:solidFill>
              </a:rPr>
              <a:t>1</a:t>
            </a:r>
            <a:r>
              <a:rPr lang="en-US" sz="1100" dirty="0" smtClean="0">
                <a:solidFill>
                  <a:schemeClr val="tx1"/>
                </a:solidFill>
              </a:rPr>
              <a:t> </a:t>
            </a:r>
            <a:r>
              <a:rPr lang="en-US" sz="1100" dirty="0" smtClean="0">
                <a:solidFill>
                  <a:schemeClr val="tx1"/>
                </a:solidFill>
              </a:rPr>
              <a:t>FT </a:t>
            </a:r>
            <a:r>
              <a:rPr lang="en-US" sz="1100" dirty="0" smtClean="0">
                <a:solidFill>
                  <a:schemeClr val="tx1"/>
                </a:solidFill>
              </a:rPr>
              <a:t>AT= .7 Clinic</a:t>
            </a:r>
            <a:endParaRPr lang="en-US" sz="1100" dirty="0">
              <a:solidFill>
                <a:schemeClr val="tx1"/>
              </a:solidFill>
            </a:endParaRPr>
          </a:p>
        </p:txBody>
      </p:sp>
      <p:sp>
        <p:nvSpPr>
          <p:cNvPr id="28" name="Pentagon 27"/>
          <p:cNvSpPr/>
          <p:nvPr/>
        </p:nvSpPr>
        <p:spPr>
          <a:xfrm>
            <a:off x="686673" y="6059327"/>
            <a:ext cx="1430490" cy="708952"/>
          </a:xfrm>
          <a:prstGeom prst="homePlat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rPr>
              <a:t>2000</a:t>
            </a:r>
            <a:endParaRPr lang="en-US" sz="1100" b="1" dirty="0" smtClean="0">
              <a:solidFill>
                <a:schemeClr val="tx1"/>
              </a:solidFill>
            </a:endParaRPr>
          </a:p>
          <a:p>
            <a:pPr algn="ctr"/>
            <a:r>
              <a:rPr lang="en-US" sz="1100" dirty="0" smtClean="0">
                <a:solidFill>
                  <a:schemeClr val="tx1"/>
                </a:solidFill>
              </a:rPr>
              <a:t>21 </a:t>
            </a:r>
            <a:r>
              <a:rPr lang="en-US" sz="1100" dirty="0" smtClean="0">
                <a:solidFill>
                  <a:schemeClr val="tx1"/>
                </a:solidFill>
              </a:rPr>
              <a:t>sports</a:t>
            </a:r>
          </a:p>
          <a:p>
            <a:pPr algn="ctr"/>
            <a:r>
              <a:rPr lang="en-US" sz="1100" dirty="0" smtClean="0">
                <a:solidFill>
                  <a:schemeClr val="tx1"/>
                </a:solidFill>
              </a:rPr>
              <a:t>2 </a:t>
            </a:r>
            <a:r>
              <a:rPr lang="en-US" sz="1100" dirty="0" smtClean="0">
                <a:solidFill>
                  <a:schemeClr val="tx1"/>
                </a:solidFill>
              </a:rPr>
              <a:t>FT </a:t>
            </a:r>
            <a:r>
              <a:rPr lang="en-US" sz="1100" dirty="0" smtClean="0">
                <a:solidFill>
                  <a:schemeClr val="tx1"/>
                </a:solidFill>
              </a:rPr>
              <a:t>AT=1.4 Clinic</a:t>
            </a:r>
            <a:endParaRPr lang="en-US" sz="1100" dirty="0">
              <a:solidFill>
                <a:schemeClr val="tx1"/>
              </a:solidFill>
            </a:endParaRPr>
          </a:p>
        </p:txBody>
      </p:sp>
      <p:sp>
        <p:nvSpPr>
          <p:cNvPr id="31" name="Pentagon 30"/>
          <p:cNvSpPr/>
          <p:nvPr/>
        </p:nvSpPr>
        <p:spPr>
          <a:xfrm>
            <a:off x="2319360" y="6055643"/>
            <a:ext cx="1430490" cy="708952"/>
          </a:xfrm>
          <a:prstGeom prst="homePlat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rPr>
              <a:t>2010</a:t>
            </a:r>
          </a:p>
          <a:p>
            <a:pPr lvl="0">
              <a:spcAft>
                <a:spcPts val="0"/>
              </a:spcAft>
            </a:pPr>
            <a:r>
              <a:rPr lang="en-US" sz="1100" dirty="0">
                <a:solidFill>
                  <a:schemeClr val="tx1"/>
                </a:solidFill>
              </a:rPr>
              <a:t>Concussion </a:t>
            </a:r>
          </a:p>
          <a:p>
            <a:pPr lvl="0">
              <a:spcAft>
                <a:spcPts val="0"/>
              </a:spcAft>
            </a:pPr>
            <a:r>
              <a:rPr lang="en-US" sz="1100" dirty="0">
                <a:solidFill>
                  <a:schemeClr val="tx1"/>
                </a:solidFill>
              </a:rPr>
              <a:t>↑ need, no </a:t>
            </a:r>
          </a:p>
          <a:p>
            <a:pPr lvl="0">
              <a:spcAft>
                <a:spcPts val="0"/>
              </a:spcAft>
            </a:pPr>
            <a:r>
              <a:rPr lang="en-US" sz="1100" dirty="0">
                <a:solidFill>
                  <a:schemeClr val="tx1"/>
                </a:solidFill>
              </a:rPr>
              <a:t>↑ staffing</a:t>
            </a:r>
          </a:p>
        </p:txBody>
      </p:sp>
      <p:sp>
        <p:nvSpPr>
          <p:cNvPr id="34" name="Pentagon 33"/>
          <p:cNvSpPr/>
          <p:nvPr/>
        </p:nvSpPr>
        <p:spPr>
          <a:xfrm>
            <a:off x="3913493" y="6055643"/>
            <a:ext cx="1430490" cy="708952"/>
          </a:xfrm>
          <a:prstGeom prst="homePlat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Aft>
                <a:spcPts val="0"/>
              </a:spcAft>
            </a:pPr>
            <a:r>
              <a:rPr lang="en-US" sz="1200" b="1" dirty="0">
                <a:solidFill>
                  <a:schemeClr val="tx1"/>
                </a:solidFill>
              </a:rPr>
              <a:t>2013</a:t>
            </a:r>
          </a:p>
          <a:p>
            <a:pPr lvl="0">
              <a:spcAft>
                <a:spcPts val="0"/>
              </a:spcAft>
            </a:pPr>
            <a:r>
              <a:rPr lang="en-US" sz="1100" dirty="0">
                <a:solidFill>
                  <a:schemeClr val="tx1"/>
                </a:solidFill>
              </a:rPr>
              <a:t>NTS changes = ↑ need, no ↑ staffing </a:t>
            </a:r>
          </a:p>
        </p:txBody>
      </p:sp>
      <p:sp>
        <p:nvSpPr>
          <p:cNvPr id="35" name="Pentagon 34"/>
          <p:cNvSpPr/>
          <p:nvPr/>
        </p:nvSpPr>
        <p:spPr>
          <a:xfrm>
            <a:off x="7010745" y="6064096"/>
            <a:ext cx="1430490" cy="708952"/>
          </a:xfrm>
          <a:prstGeom prst="homePlat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Aft>
                <a:spcPts val="0"/>
              </a:spcAft>
            </a:pPr>
            <a:r>
              <a:rPr lang="en-US" sz="1100" b="1" dirty="0">
                <a:solidFill>
                  <a:schemeClr val="tx1"/>
                </a:solidFill>
              </a:rPr>
              <a:t>2015</a:t>
            </a:r>
          </a:p>
          <a:p>
            <a:pPr lvl="0">
              <a:spcAft>
                <a:spcPts val="0"/>
              </a:spcAft>
            </a:pPr>
            <a:r>
              <a:rPr lang="en-US" sz="1000" dirty="0">
                <a:solidFill>
                  <a:schemeClr val="tx1"/>
                </a:solidFill>
              </a:rPr>
              <a:t>Student supervision </a:t>
            </a:r>
            <a:r>
              <a:rPr lang="en-US" sz="1000" dirty="0" smtClean="0">
                <a:solidFill>
                  <a:schemeClr val="tx1"/>
                </a:solidFill>
              </a:rPr>
              <a:t>law =↑ need</a:t>
            </a:r>
            <a:r>
              <a:rPr lang="en-US" sz="1000" dirty="0">
                <a:solidFill>
                  <a:schemeClr val="tx1"/>
                </a:solidFill>
              </a:rPr>
              <a:t>, </a:t>
            </a:r>
            <a:r>
              <a:rPr lang="en-US" sz="1000" dirty="0" smtClean="0">
                <a:solidFill>
                  <a:schemeClr val="tx1"/>
                </a:solidFill>
              </a:rPr>
              <a:t>no ↑ </a:t>
            </a:r>
            <a:r>
              <a:rPr lang="en-US" sz="1000" dirty="0">
                <a:solidFill>
                  <a:schemeClr val="tx1"/>
                </a:solidFill>
              </a:rPr>
              <a:t>staffing</a:t>
            </a:r>
          </a:p>
        </p:txBody>
      </p:sp>
      <p:sp>
        <p:nvSpPr>
          <p:cNvPr id="36" name="Pentagon 35"/>
          <p:cNvSpPr/>
          <p:nvPr/>
        </p:nvSpPr>
        <p:spPr>
          <a:xfrm>
            <a:off x="8688352" y="6072129"/>
            <a:ext cx="1430490" cy="708952"/>
          </a:xfrm>
          <a:prstGeom prst="homePlate">
            <a:avLst/>
          </a:prstGeom>
          <a:solidFill>
            <a:srgbClr val="9A57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Aft>
                <a:spcPts val="0"/>
              </a:spcAft>
            </a:pPr>
            <a:r>
              <a:rPr lang="en-US" sz="1200" b="1" dirty="0" smtClean="0">
                <a:solidFill>
                  <a:schemeClr val="tx1"/>
                </a:solidFill>
              </a:rPr>
              <a:t>2016</a:t>
            </a:r>
            <a:endParaRPr lang="en-US" sz="1100" b="1" dirty="0">
              <a:solidFill>
                <a:schemeClr val="tx1"/>
              </a:solidFill>
            </a:endParaRPr>
          </a:p>
          <a:p>
            <a:pPr lvl="0">
              <a:spcAft>
                <a:spcPts val="0"/>
              </a:spcAft>
            </a:pPr>
            <a:r>
              <a:rPr lang="en-US" sz="1100" dirty="0" smtClean="0">
                <a:solidFill>
                  <a:schemeClr val="tx1"/>
                </a:solidFill>
              </a:rPr>
              <a:t>21 </a:t>
            </a:r>
            <a:r>
              <a:rPr lang="en-US" sz="1100" dirty="0">
                <a:solidFill>
                  <a:schemeClr val="tx1"/>
                </a:solidFill>
              </a:rPr>
              <a:t>sports</a:t>
            </a:r>
          </a:p>
          <a:p>
            <a:pPr lvl="0">
              <a:spcAft>
                <a:spcPts val="0"/>
              </a:spcAft>
            </a:pPr>
            <a:r>
              <a:rPr lang="en-US" sz="1100" dirty="0" smtClean="0">
                <a:solidFill>
                  <a:schemeClr val="tx1"/>
                </a:solidFill>
              </a:rPr>
              <a:t>1 </a:t>
            </a:r>
            <a:r>
              <a:rPr lang="en-US" sz="1100" dirty="0">
                <a:solidFill>
                  <a:schemeClr val="tx1"/>
                </a:solidFill>
              </a:rPr>
              <a:t>FT </a:t>
            </a:r>
            <a:r>
              <a:rPr lang="en-US" sz="1100" dirty="0" smtClean="0">
                <a:solidFill>
                  <a:schemeClr val="tx1"/>
                </a:solidFill>
              </a:rPr>
              <a:t>AT only .7 clinic</a:t>
            </a:r>
            <a:r>
              <a:rPr lang="en-US" sz="1100" dirty="0" smtClean="0">
                <a:solidFill>
                  <a:schemeClr val="tx1"/>
                </a:solidFill>
              </a:rPr>
              <a:t>---</a:t>
            </a:r>
            <a:r>
              <a:rPr lang="en-US" sz="1100" dirty="0" smtClean="0">
                <a:solidFill>
                  <a:schemeClr val="tx1"/>
                </a:solidFill>
              </a:rPr>
              <a:t>↑ </a:t>
            </a:r>
            <a:r>
              <a:rPr lang="en-US" sz="1100" dirty="0">
                <a:solidFill>
                  <a:schemeClr val="tx1"/>
                </a:solidFill>
              </a:rPr>
              <a:t>staffing</a:t>
            </a:r>
          </a:p>
        </p:txBody>
      </p:sp>
      <p:sp>
        <p:nvSpPr>
          <p:cNvPr id="37" name="Pentagon 36"/>
          <p:cNvSpPr/>
          <p:nvPr/>
        </p:nvSpPr>
        <p:spPr>
          <a:xfrm>
            <a:off x="10523236" y="6064096"/>
            <a:ext cx="1430490" cy="708952"/>
          </a:xfrm>
          <a:prstGeom prst="homePlate">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Aft>
                <a:spcPts val="0"/>
              </a:spcAft>
            </a:pPr>
            <a:r>
              <a:rPr lang="en-US" sz="1100" b="1" u="sng" dirty="0">
                <a:solidFill>
                  <a:schemeClr val="tx1"/>
                </a:solidFill>
              </a:rPr>
              <a:t>AMCIA</a:t>
            </a:r>
            <a:r>
              <a:rPr lang="en-US" sz="1100" b="1" dirty="0">
                <a:solidFill>
                  <a:schemeClr val="tx1"/>
                </a:solidFill>
              </a:rPr>
              <a:t> =</a:t>
            </a:r>
          </a:p>
          <a:p>
            <a:pPr lvl="0">
              <a:spcAft>
                <a:spcPts val="0"/>
              </a:spcAft>
            </a:pPr>
            <a:r>
              <a:rPr lang="en-US" sz="1100" b="1" dirty="0">
                <a:solidFill>
                  <a:schemeClr val="tx1"/>
                </a:solidFill>
              </a:rPr>
              <a:t> </a:t>
            </a:r>
            <a:r>
              <a:rPr lang="en-US" sz="1100" b="1" dirty="0" smtClean="0">
                <a:solidFill>
                  <a:schemeClr val="tx1"/>
                </a:solidFill>
              </a:rPr>
              <a:t>3.68</a:t>
            </a:r>
            <a:r>
              <a:rPr lang="en-US" sz="1100" b="1" dirty="0" smtClean="0">
                <a:solidFill>
                  <a:schemeClr val="tx1"/>
                </a:solidFill>
              </a:rPr>
              <a:t> FT</a:t>
            </a:r>
            <a:endParaRPr lang="en-US" sz="1100" b="1" dirty="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411270104"/>
              </p:ext>
            </p:extLst>
          </p:nvPr>
        </p:nvGraphicFramePr>
        <p:xfrm>
          <a:off x="8898911" y="88270"/>
          <a:ext cx="3213257" cy="3991420"/>
        </p:xfrm>
        <a:graphic>
          <a:graphicData uri="http://schemas.openxmlformats.org/drawingml/2006/table">
            <a:tbl>
              <a:tblPr>
                <a:tableStyleId>{5C22544A-7EE6-4342-B048-85BDC9FD1C3A}</a:tableStyleId>
              </a:tblPr>
              <a:tblGrid>
                <a:gridCol w="712158">
                  <a:extLst>
                    <a:ext uri="{9D8B030D-6E8A-4147-A177-3AD203B41FA5}">
                      <a16:colId xmlns:a16="http://schemas.microsoft.com/office/drawing/2014/main" val="20000"/>
                    </a:ext>
                  </a:extLst>
                </a:gridCol>
                <a:gridCol w="279090">
                  <a:extLst>
                    <a:ext uri="{9D8B030D-6E8A-4147-A177-3AD203B41FA5}">
                      <a16:colId xmlns:a16="http://schemas.microsoft.com/office/drawing/2014/main" val="20001"/>
                    </a:ext>
                  </a:extLst>
                </a:gridCol>
                <a:gridCol w="256273">
                  <a:extLst>
                    <a:ext uri="{9D8B030D-6E8A-4147-A177-3AD203B41FA5}">
                      <a16:colId xmlns:a16="http://schemas.microsoft.com/office/drawing/2014/main" val="20002"/>
                    </a:ext>
                  </a:extLst>
                </a:gridCol>
                <a:gridCol w="407983">
                  <a:extLst>
                    <a:ext uri="{9D8B030D-6E8A-4147-A177-3AD203B41FA5}">
                      <a16:colId xmlns:a16="http://schemas.microsoft.com/office/drawing/2014/main" val="20003"/>
                    </a:ext>
                  </a:extLst>
                </a:gridCol>
                <a:gridCol w="469799">
                  <a:extLst>
                    <a:ext uri="{9D8B030D-6E8A-4147-A177-3AD203B41FA5}">
                      <a16:colId xmlns:a16="http://schemas.microsoft.com/office/drawing/2014/main" val="20004"/>
                    </a:ext>
                  </a:extLst>
                </a:gridCol>
                <a:gridCol w="605793">
                  <a:extLst>
                    <a:ext uri="{9D8B030D-6E8A-4147-A177-3AD203B41FA5}">
                      <a16:colId xmlns:a16="http://schemas.microsoft.com/office/drawing/2014/main" val="20005"/>
                    </a:ext>
                  </a:extLst>
                </a:gridCol>
                <a:gridCol w="210173">
                  <a:extLst>
                    <a:ext uri="{9D8B030D-6E8A-4147-A177-3AD203B41FA5}">
                      <a16:colId xmlns:a16="http://schemas.microsoft.com/office/drawing/2014/main" val="20006"/>
                    </a:ext>
                  </a:extLst>
                </a:gridCol>
                <a:gridCol w="271988">
                  <a:extLst>
                    <a:ext uri="{9D8B030D-6E8A-4147-A177-3AD203B41FA5}">
                      <a16:colId xmlns:a16="http://schemas.microsoft.com/office/drawing/2014/main" val="20007"/>
                    </a:ext>
                  </a:extLst>
                </a:gridCol>
              </a:tblGrid>
              <a:tr h="310960">
                <a:tc gridSpan="8">
                  <a:txBody>
                    <a:bodyPr/>
                    <a:lstStyle/>
                    <a:p>
                      <a:pPr algn="ctr" rtl="0" fontAlgn="b"/>
                      <a:r>
                        <a:rPr lang="en-US" sz="1300" b="1" i="0" u="none" strike="noStrike" dirty="0" smtClean="0">
                          <a:solidFill>
                            <a:srgbClr val="000000"/>
                          </a:solidFill>
                          <a:effectLst/>
                          <a:latin typeface="Calibri" panose="020F0502020204030204" pitchFamily="34" charset="0"/>
                        </a:rPr>
                        <a:t>Comparison to</a:t>
                      </a:r>
                      <a:r>
                        <a:rPr lang="en-US" sz="1300" b="1" i="0" u="none" strike="noStrike" baseline="0" dirty="0" smtClean="0">
                          <a:solidFill>
                            <a:srgbClr val="000000"/>
                          </a:solidFill>
                          <a:effectLst/>
                          <a:latin typeface="Calibri" panose="020F0502020204030204" pitchFamily="34" charset="0"/>
                        </a:rPr>
                        <a:t> Big 8 Conference and Like CCCs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hMerge="1">
                  <a:txBody>
                    <a:bodyPr/>
                    <a:lstStyle/>
                    <a:p>
                      <a:pPr algn="ctr" rtl="0" fontAlgn="b"/>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pPr algn="ctr" rtl="0" fontAlgn="b"/>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pPr algn="ctr" rtl="0" fontAlgn="b"/>
                      <a:endParaRPr lang="en-US"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pPr algn="ctr" rtl="0" fontAlgn="b"/>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pPr algn="ctr" rtl="0" fontAlgn="b"/>
                      <a:endParaRPr lang="en-US"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rtl="0" fontAlgn="b"/>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pPr algn="ctr" rtl="0" fontAlgn="b"/>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0"/>
                  </a:ext>
                </a:extLst>
              </a:tr>
              <a:tr h="303545">
                <a:tc>
                  <a:txBody>
                    <a:bodyPr/>
                    <a:lstStyle/>
                    <a:p>
                      <a:pPr algn="ctr" rtl="0" fontAlgn="b"/>
                      <a:r>
                        <a:rPr lang="en-US" sz="1100" b="0" i="0" u="none" strike="noStrike" dirty="0">
                          <a:solidFill>
                            <a:srgbClr val="000000"/>
                          </a:solidFill>
                          <a:effectLst/>
                          <a:latin typeface="Calibri" panose="020F0502020204030204" pitchFamily="34" charset="0"/>
                        </a:rPr>
                        <a:t>Big 8 CC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rtl="0" fontAlgn="b"/>
                      <a:r>
                        <a:rPr lang="en-US" sz="1100" b="0" i="0" u="none" strike="noStrike" dirty="0">
                          <a:solidFill>
                            <a:srgbClr val="000000"/>
                          </a:solidFill>
                          <a:effectLst/>
                          <a:latin typeface="Calibri" panose="020F0502020204030204" pitchFamily="34" charset="0"/>
                        </a:rPr>
                        <a:t>#FT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rtl="0" fontAlgn="b"/>
                      <a:r>
                        <a:rPr lang="en-US" sz="1100" b="0" i="0" u="none" strike="noStrike" dirty="0">
                          <a:solidFill>
                            <a:srgbClr val="000000"/>
                          </a:solidFill>
                          <a:effectLst/>
                          <a:latin typeface="Calibri" panose="020F0502020204030204" pitchFamily="34" charset="0"/>
                        </a:rPr>
                        <a:t>#PT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rtl="0" fontAlgn="b"/>
                      <a:r>
                        <a:rPr lang="en-US" sz="1100" b="1" i="0" u="none" strike="noStrike" dirty="0">
                          <a:solidFill>
                            <a:srgbClr val="000000"/>
                          </a:solidFill>
                          <a:effectLst/>
                          <a:latin typeface="Calibri" panose="020F0502020204030204" pitchFamily="34" charset="0"/>
                        </a:rPr>
                        <a:t>Total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rtl="0" fontAlgn="b"/>
                      <a:r>
                        <a:rPr lang="en-US" sz="1100" b="0" i="0" u="none" strike="noStrike" dirty="0">
                          <a:solidFill>
                            <a:srgbClr val="000000"/>
                          </a:solidFill>
                          <a:effectLst/>
                          <a:latin typeface="Calibri" panose="020F0502020204030204" pitchFamily="34" charset="0"/>
                        </a:rPr>
                        <a:t>#teams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rtl="0" fontAlgn="b"/>
                      <a:r>
                        <a:rPr lang="en-US" sz="1000" b="1" i="0" u="none" strike="noStrike" dirty="0" smtClean="0">
                          <a:solidFill>
                            <a:srgbClr val="000000"/>
                          </a:solidFill>
                          <a:effectLst/>
                          <a:latin typeface="Calibri" panose="020F0502020204030204" pitchFamily="34" charset="0"/>
                        </a:rPr>
                        <a:t>AT/TEAM</a:t>
                      </a:r>
                      <a:r>
                        <a:rPr lang="en-US" sz="1000" b="1" i="0" u="none" strike="noStrike" baseline="0" dirty="0" smtClean="0">
                          <a:solidFill>
                            <a:srgbClr val="000000"/>
                          </a:solidFill>
                          <a:effectLst/>
                          <a:latin typeface="Calibri" panose="020F0502020204030204" pitchFamily="34" charset="0"/>
                        </a:rPr>
                        <a:t> RATIO</a:t>
                      </a:r>
                      <a:endParaRPr lang="en-US" sz="10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rtl="0" fontAlgn="b"/>
                      <a:r>
                        <a:rPr lang="en-US" sz="1100" b="0" i="0" u="none" strike="noStrike" dirty="0">
                          <a:solidFill>
                            <a:srgbClr val="000000"/>
                          </a:solidFill>
                          <a:effectLst/>
                          <a:latin typeface="Calibri" panose="020F0502020204030204" pitchFamily="34" charset="0"/>
                        </a:rPr>
                        <a:t>FB</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rtl="0" fontAlgn="b"/>
                      <a:r>
                        <a:rPr lang="en-US" sz="1100" b="0" i="0" u="none" strike="noStrike" dirty="0">
                          <a:solidFill>
                            <a:srgbClr val="000000"/>
                          </a:solidFill>
                          <a:effectLst/>
                          <a:latin typeface="Calibri" panose="020F0502020204030204" pitchFamily="34" charset="0"/>
                        </a:rPr>
                        <a:t>WR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1"/>
                  </a:ext>
                </a:extLst>
              </a:tr>
              <a:tr h="171089">
                <a:tc>
                  <a:txBody>
                    <a:bodyPr/>
                    <a:lstStyle/>
                    <a:p>
                      <a:pPr algn="l" rtl="0" fontAlgn="b"/>
                      <a:r>
                        <a:rPr lang="en-US" sz="1000" b="0" i="0" u="none" strike="noStrike" dirty="0" smtClean="0">
                          <a:solidFill>
                            <a:srgbClr val="000000"/>
                          </a:solidFill>
                          <a:effectLst/>
                          <a:latin typeface="Calibri" panose="020F0502020204030204" pitchFamily="34" charset="0"/>
                        </a:rPr>
                        <a:t>Folsom</a:t>
                      </a:r>
                      <a:r>
                        <a:rPr lang="en-US" sz="1000" b="0" i="0" u="none" strike="noStrike" baseline="0" dirty="0" smtClean="0">
                          <a:solidFill>
                            <a:srgbClr val="000000"/>
                          </a:solidFill>
                          <a:effectLst/>
                          <a:latin typeface="Calibri" panose="020F0502020204030204" pitchFamily="34" charset="0"/>
                        </a:rPr>
                        <a:t> Lake</a:t>
                      </a:r>
                      <a:endParaRPr lang="en-US" sz="10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2.34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a:solidFill>
                            <a:srgbClr val="000000"/>
                          </a:solidFill>
                          <a:effectLst/>
                          <a:latin typeface="Calibri" panose="020F0502020204030204" pitchFamily="34" charset="0"/>
                        </a:rPr>
                        <a:t>0.33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2"/>
                  </a:ext>
                </a:extLst>
              </a:tr>
              <a:tr h="171089">
                <a:tc>
                  <a:txBody>
                    <a:bodyPr/>
                    <a:lstStyle/>
                    <a:p>
                      <a:pPr algn="l" rtl="0" fontAlgn="b"/>
                      <a:r>
                        <a:rPr lang="en-US" sz="1100" b="0" i="0" u="none" strike="noStrike">
                          <a:solidFill>
                            <a:srgbClr val="000000"/>
                          </a:solidFill>
                          <a:effectLst/>
                          <a:latin typeface="Calibri" panose="020F0502020204030204" pitchFamily="34" charset="0"/>
                        </a:rPr>
                        <a:t>CRC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2.67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0.27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3"/>
                  </a:ext>
                </a:extLst>
              </a:tr>
              <a:tr h="171089">
                <a:tc>
                  <a:txBody>
                    <a:bodyPr/>
                    <a:lstStyle/>
                    <a:p>
                      <a:pPr algn="l" rtl="0" fontAlgn="b"/>
                      <a:r>
                        <a:rPr lang="en-US" sz="1100" b="1" i="0" u="none" strike="noStrike" dirty="0" smtClean="0">
                          <a:solidFill>
                            <a:srgbClr val="000000"/>
                          </a:solidFill>
                          <a:effectLst/>
                          <a:latin typeface="Calibri" panose="020F0502020204030204" pitchFamily="34" charset="0"/>
                        </a:rPr>
                        <a:t>Pasadena</a:t>
                      </a:r>
                      <a:endParaRPr lang="en-US"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smtClean="0">
                          <a:solidFill>
                            <a:srgbClr val="000000"/>
                          </a:solidFill>
                          <a:effectLst/>
                          <a:latin typeface="Calibri" panose="020F0502020204030204" pitchFamily="34" charset="0"/>
                        </a:rPr>
                        <a:t>2</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smtClean="0">
                          <a:solidFill>
                            <a:srgbClr val="000000"/>
                          </a:solidFill>
                          <a:effectLst/>
                          <a:latin typeface="Calibri" panose="020F0502020204030204" pitchFamily="34" charset="0"/>
                        </a:rPr>
                        <a:t>2.67</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smtClean="0">
                          <a:solidFill>
                            <a:srgbClr val="000000"/>
                          </a:solidFill>
                          <a:effectLst/>
                          <a:latin typeface="Calibri" panose="020F0502020204030204" pitchFamily="34" charset="0"/>
                        </a:rPr>
                        <a:t>13</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smtClean="0">
                          <a:solidFill>
                            <a:srgbClr val="000000"/>
                          </a:solidFill>
                          <a:effectLst/>
                          <a:latin typeface="Calibri" panose="020F0502020204030204" pitchFamily="34" charset="0"/>
                        </a:rPr>
                        <a:t>0.21</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1" i="0" u="none" strike="noStrike" dirty="0" smtClean="0">
                          <a:solidFill>
                            <a:srgbClr val="000000"/>
                          </a:solidFill>
                          <a:effectLst/>
                          <a:latin typeface="Calibri" panose="020F0502020204030204" pitchFamily="34" charset="0"/>
                        </a:rPr>
                        <a:t>Y</a:t>
                      </a:r>
                      <a:endParaRPr lang="en-US"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1" i="0" u="none" strike="noStrike" dirty="0" smtClean="0">
                          <a:solidFill>
                            <a:srgbClr val="000000"/>
                          </a:solidFill>
                          <a:effectLst/>
                          <a:latin typeface="Calibri" panose="020F0502020204030204" pitchFamily="34" charset="0"/>
                        </a:rPr>
                        <a:t>N</a:t>
                      </a:r>
                      <a:endParaRPr lang="en-US"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4"/>
                  </a:ext>
                </a:extLst>
              </a:tr>
              <a:tr h="171089">
                <a:tc>
                  <a:txBody>
                    <a:bodyPr/>
                    <a:lstStyle/>
                    <a:p>
                      <a:pPr algn="l" rtl="0" fontAlgn="b"/>
                      <a:r>
                        <a:rPr lang="en-US" sz="1100" b="0" i="0" u="none" strike="noStrike" dirty="0">
                          <a:solidFill>
                            <a:srgbClr val="000000"/>
                          </a:solidFill>
                          <a:effectLst/>
                          <a:latin typeface="Calibri" panose="020F0502020204030204" pitchFamily="34" charset="0"/>
                        </a:rPr>
                        <a:t>Sierra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2.67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a:solidFill>
                            <a:srgbClr val="000000"/>
                          </a:solidFill>
                          <a:effectLst/>
                          <a:latin typeface="Calibri" panose="020F0502020204030204" pitchFamily="34" charset="0"/>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0.18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1" i="0" u="none" strike="noStrike" dirty="0">
                          <a:solidFill>
                            <a:srgbClr val="000000"/>
                          </a:solidFill>
                          <a:effectLst/>
                          <a:latin typeface="Calibri" panose="020F0502020204030204" pitchFamily="34" charset="0"/>
                        </a:rPr>
                        <a: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5"/>
                  </a:ext>
                </a:extLst>
              </a:tr>
              <a:tr h="171089">
                <a:tc>
                  <a:txBody>
                    <a:bodyPr/>
                    <a:lstStyle/>
                    <a:p>
                      <a:pPr algn="l" rtl="0" fontAlgn="b"/>
                      <a:r>
                        <a:rPr lang="en-US" sz="1100" b="0" i="0" u="none" strike="noStrike" dirty="0">
                          <a:solidFill>
                            <a:srgbClr val="000000"/>
                          </a:solidFill>
                          <a:effectLst/>
                          <a:latin typeface="Calibri" panose="020F0502020204030204" pitchFamily="34" charset="0"/>
                        </a:rPr>
                        <a:t>Sac City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a:solidFill>
                            <a:srgbClr val="000000"/>
                          </a:solidFill>
                          <a:effectLst/>
                          <a:latin typeface="Calibri" panose="020F0502020204030204" pitchFamily="34" charset="0"/>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smtClean="0">
                          <a:solidFill>
                            <a:srgbClr val="000000"/>
                          </a:solidFill>
                          <a:effectLst/>
                          <a:latin typeface="Calibri" panose="020F0502020204030204" pitchFamily="34" charset="0"/>
                        </a:rPr>
                        <a:t>0</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smtClean="0">
                          <a:solidFill>
                            <a:srgbClr val="000000"/>
                          </a:solidFill>
                          <a:effectLst/>
                          <a:latin typeface="Calibri" panose="020F0502020204030204" pitchFamily="34" charset="0"/>
                        </a:rPr>
                        <a:t>3</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a:solidFill>
                            <a:srgbClr val="000000"/>
                          </a:solidFill>
                          <a:effectLst/>
                          <a:latin typeface="Calibri" panose="020F0502020204030204" pitchFamily="34" charset="0"/>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smtClean="0">
                          <a:solidFill>
                            <a:srgbClr val="000000"/>
                          </a:solidFill>
                          <a:effectLst/>
                          <a:latin typeface="Calibri" panose="020F0502020204030204" pitchFamily="34" charset="0"/>
                        </a:rPr>
                        <a:t>0.17</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1" i="0" u="none" strike="noStrike" dirty="0">
                          <a:solidFill>
                            <a:srgbClr val="000000"/>
                          </a:solidFill>
                          <a:effectLst/>
                          <a:latin typeface="Calibri" panose="020F0502020204030204" pitchFamily="34" charset="0"/>
                        </a:rPr>
                        <a: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1" i="0" u="none" strike="noStrike" dirty="0">
                          <a:solidFill>
                            <a:srgbClr val="000000"/>
                          </a:solidFill>
                          <a:effectLst/>
                          <a:latin typeface="Calibri" panose="020F0502020204030204" pitchFamily="34" charset="0"/>
                        </a:rPr>
                        <a: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6"/>
                  </a:ext>
                </a:extLst>
              </a:tr>
              <a:tr h="171089">
                <a:tc>
                  <a:txBody>
                    <a:bodyPr/>
                    <a:lstStyle/>
                    <a:p>
                      <a:pPr algn="l" rtl="0" fontAlgn="b"/>
                      <a:r>
                        <a:rPr lang="en-US" sz="1100" b="0" i="0" u="none" strike="noStrike" dirty="0">
                          <a:solidFill>
                            <a:srgbClr val="000000"/>
                          </a:solidFill>
                          <a:effectLst/>
                          <a:latin typeface="Calibri" panose="020F0502020204030204" pitchFamily="34" charset="0"/>
                        </a:rPr>
                        <a:t>Mt Sac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a:solidFill>
                            <a:srgbClr val="000000"/>
                          </a:solidFill>
                          <a:effectLst/>
                          <a:latin typeface="Calibri" panose="020F0502020204030204" pitchFamily="34" charset="0"/>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a:solidFill>
                            <a:srgbClr val="000000"/>
                          </a:solidFill>
                          <a:effectLst/>
                          <a:latin typeface="Calibri" panose="020F0502020204030204" pitchFamily="34" charset="0"/>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a:solidFill>
                            <a:srgbClr val="000000"/>
                          </a:solidFill>
                          <a:effectLst/>
                          <a:latin typeface="Calibri" panose="020F0502020204030204" pitchFamily="34" charset="0"/>
                        </a:rPr>
                        <a:t>3.34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0.16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1" i="0" u="none" strike="noStrike">
                          <a:solidFill>
                            <a:srgbClr val="000000"/>
                          </a:solidFill>
                          <a:effectLst/>
                          <a:latin typeface="Calibri" panose="020F0502020204030204" pitchFamily="34" charset="0"/>
                        </a:rPr>
                        <a: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1" i="0" u="none" strike="noStrike" dirty="0">
                          <a:solidFill>
                            <a:srgbClr val="000000"/>
                          </a:solidFill>
                          <a:effectLst/>
                          <a:latin typeface="Calibri" panose="020F0502020204030204" pitchFamily="34" charset="0"/>
                        </a:rPr>
                        <a: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7"/>
                  </a:ext>
                </a:extLst>
              </a:tr>
              <a:tr h="171089">
                <a:tc>
                  <a:txBody>
                    <a:bodyPr/>
                    <a:lstStyle/>
                    <a:p>
                      <a:pPr algn="l" rtl="0" fontAlgn="b"/>
                      <a:r>
                        <a:rPr lang="en-US" sz="1100" b="0" i="0" u="none" strike="noStrike" dirty="0">
                          <a:solidFill>
                            <a:srgbClr val="000000"/>
                          </a:solidFill>
                          <a:effectLst/>
                          <a:latin typeface="Calibri" panose="020F0502020204030204" pitchFamily="34" charset="0"/>
                        </a:rPr>
                        <a:t>Butte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a:solidFill>
                            <a:srgbClr val="000000"/>
                          </a:solidFill>
                          <a:effectLst/>
                          <a:latin typeface="Calibri" panose="020F0502020204030204" pitchFamily="34" charset="0"/>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a:solidFill>
                            <a:srgbClr val="000000"/>
                          </a:solidFill>
                          <a:effectLst/>
                          <a:latin typeface="Calibri" panose="020F0502020204030204" pitchFamily="34" charset="0"/>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0.15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1" i="0" u="none" strike="noStrike">
                          <a:solidFill>
                            <a:srgbClr val="000000"/>
                          </a:solidFill>
                          <a:effectLst/>
                          <a:latin typeface="Calibri" panose="020F0502020204030204" pitchFamily="34" charset="0"/>
                        </a:rPr>
                        <a: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1" i="0" u="none" strike="noStrike">
                          <a:solidFill>
                            <a:srgbClr val="000000"/>
                          </a:solidFill>
                          <a:effectLst/>
                          <a:latin typeface="Calibri" panose="020F0502020204030204" pitchFamily="34" charset="0"/>
                        </a:rPr>
                        <a:t>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8"/>
                  </a:ext>
                </a:extLst>
              </a:tr>
              <a:tr h="171089">
                <a:tc>
                  <a:txBody>
                    <a:bodyPr/>
                    <a:lstStyle/>
                    <a:p>
                      <a:pPr algn="l" rtl="0" fontAlgn="b"/>
                      <a:r>
                        <a:rPr lang="en-US" sz="1100" b="1" i="0" u="none" strike="noStrike" dirty="0" smtClean="0">
                          <a:solidFill>
                            <a:srgbClr val="000000"/>
                          </a:solidFill>
                          <a:effectLst/>
                          <a:latin typeface="Calibri" panose="020F0502020204030204" pitchFamily="34" charset="0"/>
                        </a:rPr>
                        <a:t>Long Beach</a:t>
                      </a:r>
                      <a:endParaRPr lang="en-US"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smtClean="0">
                          <a:solidFill>
                            <a:srgbClr val="000000"/>
                          </a:solidFill>
                          <a:effectLst/>
                          <a:latin typeface="Calibri" panose="020F0502020204030204" pitchFamily="34" charset="0"/>
                        </a:rPr>
                        <a:t>2</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smtClean="0">
                          <a:solidFill>
                            <a:srgbClr val="000000"/>
                          </a:solidFill>
                          <a:effectLst/>
                          <a:latin typeface="Calibri" panose="020F0502020204030204" pitchFamily="34" charset="0"/>
                        </a:rPr>
                        <a:t>2.67</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smtClean="0">
                          <a:solidFill>
                            <a:srgbClr val="000000"/>
                          </a:solidFill>
                          <a:effectLst/>
                          <a:latin typeface="Calibri" panose="020F0502020204030204" pitchFamily="34" charset="0"/>
                        </a:rPr>
                        <a:t>18</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smtClean="0">
                          <a:solidFill>
                            <a:srgbClr val="000000"/>
                          </a:solidFill>
                          <a:effectLst/>
                          <a:latin typeface="Calibri" panose="020F0502020204030204" pitchFamily="34" charset="0"/>
                        </a:rPr>
                        <a:t>0.15</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1" i="0" u="none" strike="noStrike" dirty="0" smtClean="0">
                          <a:solidFill>
                            <a:srgbClr val="000000"/>
                          </a:solidFill>
                          <a:effectLst/>
                          <a:latin typeface="Calibri" panose="020F0502020204030204" pitchFamily="34" charset="0"/>
                        </a:rPr>
                        <a:t>Y</a:t>
                      </a:r>
                      <a:endParaRPr lang="en-US"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smtClean="0">
                          <a:solidFill>
                            <a:srgbClr val="000000"/>
                          </a:solidFill>
                          <a:effectLst/>
                          <a:latin typeface="Calibri" panose="020F0502020204030204" pitchFamily="34" charset="0"/>
                        </a:rPr>
                        <a:t>N</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9"/>
                  </a:ext>
                </a:extLst>
              </a:tr>
              <a:tr h="171089">
                <a:tc>
                  <a:txBody>
                    <a:bodyPr/>
                    <a:lstStyle/>
                    <a:p>
                      <a:pPr algn="l" rtl="0" fontAlgn="b"/>
                      <a:r>
                        <a:rPr lang="en-US" sz="1100" b="0" i="0" u="none" strike="noStrike" dirty="0">
                          <a:solidFill>
                            <a:srgbClr val="000000"/>
                          </a:solidFill>
                          <a:effectLst/>
                          <a:latin typeface="Calibri" panose="020F0502020204030204" pitchFamily="34" charset="0"/>
                        </a:rPr>
                        <a:t>Sequoias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a:solidFill>
                            <a:srgbClr val="000000"/>
                          </a:solidFill>
                          <a:effectLst/>
                          <a:latin typeface="Calibri" panose="020F0502020204030204" pitchFamily="34" charset="0"/>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a:solidFill>
                            <a:srgbClr val="000000"/>
                          </a:solidFill>
                          <a:effectLst/>
                          <a:latin typeface="Calibri" panose="020F0502020204030204" pitchFamily="34" charset="0"/>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a:solidFill>
                            <a:srgbClr val="000000"/>
                          </a:solidFill>
                          <a:effectLst/>
                          <a:latin typeface="Calibri" panose="020F0502020204030204" pitchFamily="34" charset="0"/>
                        </a:rPr>
                        <a:t>0.15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1" i="0" u="none" strike="noStrike">
                          <a:solidFill>
                            <a:srgbClr val="000000"/>
                          </a:solidFill>
                          <a:effectLst/>
                          <a:latin typeface="Calibri" panose="020F0502020204030204" pitchFamily="34" charset="0"/>
                        </a:rPr>
                        <a: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10"/>
                  </a:ext>
                </a:extLst>
              </a:tr>
              <a:tr h="171089">
                <a:tc>
                  <a:txBody>
                    <a:bodyPr/>
                    <a:lstStyle/>
                    <a:p>
                      <a:pPr algn="l" rtl="0" fontAlgn="b"/>
                      <a:r>
                        <a:rPr lang="en-US" sz="1100" b="1" i="0" u="none" strike="noStrike" dirty="0">
                          <a:solidFill>
                            <a:srgbClr val="000000"/>
                          </a:solidFill>
                          <a:effectLst/>
                          <a:latin typeface="Calibri" panose="020F0502020204030204" pitchFamily="34" charset="0"/>
                        </a:rPr>
                        <a:t>Delta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2.67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a:solidFill>
                            <a:srgbClr val="000000"/>
                          </a:solidFill>
                          <a:effectLst/>
                          <a:latin typeface="Calibri" panose="020F0502020204030204" pitchFamily="34" charset="0"/>
                        </a:rPr>
                        <a:t>0.14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1" i="0" u="none" strike="noStrike">
                          <a:solidFill>
                            <a:srgbClr val="000000"/>
                          </a:solidFill>
                          <a:effectLst/>
                          <a:latin typeface="Calibri" panose="020F0502020204030204" pitchFamily="34" charset="0"/>
                        </a:rPr>
                        <a: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1" i="0" u="none" strike="noStrike">
                          <a:solidFill>
                            <a:srgbClr val="000000"/>
                          </a:solidFill>
                          <a:effectLst/>
                          <a:latin typeface="Calibri" panose="020F0502020204030204" pitchFamily="34" charset="0"/>
                        </a:rPr>
                        <a: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11"/>
                  </a:ext>
                </a:extLst>
              </a:tr>
              <a:tr h="171089">
                <a:tc>
                  <a:txBody>
                    <a:bodyPr/>
                    <a:lstStyle/>
                    <a:p>
                      <a:pPr algn="l" rtl="0" fontAlgn="b"/>
                      <a:r>
                        <a:rPr lang="en-US" sz="1100" b="0" i="0" u="none" strike="noStrike">
                          <a:solidFill>
                            <a:srgbClr val="000000"/>
                          </a:solidFill>
                          <a:effectLst/>
                          <a:latin typeface="Calibri" panose="020F0502020204030204" pitchFamily="34" charset="0"/>
                        </a:rPr>
                        <a:t>Cerritos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2.67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a:solidFill>
                            <a:srgbClr val="000000"/>
                          </a:solidFill>
                          <a:effectLst/>
                          <a:latin typeface="Calibri" panose="020F0502020204030204" pitchFamily="34" charset="0"/>
                        </a:rPr>
                        <a:t>0.14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1" i="0" u="none" strike="noStrike">
                          <a:solidFill>
                            <a:srgbClr val="000000"/>
                          </a:solidFill>
                          <a:effectLst/>
                          <a:latin typeface="Calibri" panose="020F0502020204030204" pitchFamily="34" charset="0"/>
                        </a:rPr>
                        <a: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12"/>
                  </a:ext>
                </a:extLst>
              </a:tr>
              <a:tr h="171089">
                <a:tc>
                  <a:txBody>
                    <a:bodyPr/>
                    <a:lstStyle/>
                    <a:p>
                      <a:pPr algn="l" rtl="0" fontAlgn="b"/>
                      <a:r>
                        <a:rPr lang="en-US" sz="1100" b="1" i="0" u="none" strike="noStrike" dirty="0">
                          <a:solidFill>
                            <a:srgbClr val="000000"/>
                          </a:solidFill>
                          <a:effectLst/>
                          <a:latin typeface="Calibri" panose="020F0502020204030204" pitchFamily="34" charset="0"/>
                        </a:rPr>
                        <a:t>El Camino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2.67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a:solidFill>
                            <a:srgbClr val="000000"/>
                          </a:solidFill>
                          <a:effectLst/>
                          <a:latin typeface="Calibri" panose="020F0502020204030204" pitchFamily="34" charset="0"/>
                        </a:rPr>
                        <a:t>0.14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1" i="0" u="none" strike="noStrike" dirty="0">
                          <a:solidFill>
                            <a:srgbClr val="000000"/>
                          </a:solidFill>
                          <a:effectLst/>
                          <a:latin typeface="Calibri" panose="020F0502020204030204" pitchFamily="34" charset="0"/>
                        </a:rPr>
                        <a: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13"/>
                  </a:ext>
                </a:extLst>
              </a:tr>
              <a:tr h="171089">
                <a:tc>
                  <a:txBody>
                    <a:bodyPr/>
                    <a:lstStyle/>
                    <a:p>
                      <a:pPr algn="l" rtl="0" fontAlgn="b"/>
                      <a:r>
                        <a:rPr lang="en-US" sz="1100" b="1" i="0" u="none" strike="noStrike" dirty="0" smtClean="0">
                          <a:solidFill>
                            <a:srgbClr val="000000"/>
                          </a:solidFill>
                          <a:effectLst/>
                          <a:latin typeface="Calibri" panose="020F0502020204030204" pitchFamily="34" charset="0"/>
                        </a:rPr>
                        <a:t>SBCC</a:t>
                      </a:r>
                      <a:endParaRPr lang="en-US"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smtClean="0">
                          <a:solidFill>
                            <a:srgbClr val="000000"/>
                          </a:solidFill>
                          <a:effectLst/>
                          <a:latin typeface="Calibri" panose="020F0502020204030204" pitchFamily="34" charset="0"/>
                        </a:rPr>
                        <a:t>2</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smtClean="0">
                          <a:solidFill>
                            <a:srgbClr val="000000"/>
                          </a:solidFill>
                          <a:effectLst/>
                          <a:latin typeface="Calibri" panose="020F0502020204030204" pitchFamily="34" charset="0"/>
                        </a:rPr>
                        <a:t>2.67</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smtClean="0">
                          <a:solidFill>
                            <a:srgbClr val="000000"/>
                          </a:solidFill>
                          <a:effectLst/>
                          <a:latin typeface="Calibri" panose="020F0502020204030204" pitchFamily="34" charset="0"/>
                        </a:rPr>
                        <a:t>19</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smtClean="0">
                          <a:solidFill>
                            <a:srgbClr val="000000"/>
                          </a:solidFill>
                          <a:effectLst/>
                          <a:latin typeface="Calibri" panose="020F0502020204030204" pitchFamily="34" charset="0"/>
                        </a:rPr>
                        <a:t>0.14</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1" i="0" u="none" strike="noStrike" dirty="0" smtClean="0">
                          <a:solidFill>
                            <a:srgbClr val="000000"/>
                          </a:solidFill>
                          <a:effectLst/>
                          <a:latin typeface="Calibri" panose="020F0502020204030204" pitchFamily="34" charset="0"/>
                        </a:rPr>
                        <a:t>Y</a:t>
                      </a:r>
                      <a:endParaRPr lang="en-US"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smtClean="0">
                          <a:solidFill>
                            <a:srgbClr val="000000"/>
                          </a:solidFill>
                          <a:effectLst/>
                          <a:latin typeface="Calibri" panose="020F0502020204030204" pitchFamily="34" charset="0"/>
                        </a:rPr>
                        <a:t>N</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14"/>
                  </a:ext>
                </a:extLst>
              </a:tr>
              <a:tr h="171089">
                <a:tc>
                  <a:txBody>
                    <a:bodyPr/>
                    <a:lstStyle/>
                    <a:p>
                      <a:pPr algn="l" rtl="0" fontAlgn="b"/>
                      <a:r>
                        <a:rPr lang="en-US" sz="1100" b="0" i="0" u="none" strike="noStrike" dirty="0">
                          <a:solidFill>
                            <a:srgbClr val="000000"/>
                          </a:solidFill>
                          <a:effectLst/>
                          <a:latin typeface="Calibri" panose="020F0502020204030204" pitchFamily="34" charset="0"/>
                        </a:rPr>
                        <a:t>SFCC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a:solidFill>
                            <a:srgbClr val="000000"/>
                          </a:solidFill>
                          <a:effectLst/>
                          <a:latin typeface="Calibri" panose="020F0502020204030204"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a:solidFill>
                            <a:srgbClr val="000000"/>
                          </a:solidFill>
                          <a:effectLst/>
                          <a:latin typeface="Calibri" panose="020F0502020204030204"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a:solidFill>
                            <a:srgbClr val="000000"/>
                          </a:solidFill>
                          <a:effectLst/>
                          <a:latin typeface="Calibri" panose="020F0502020204030204" pitchFamily="34" charset="0"/>
                        </a:rPr>
                        <a:t>1.67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a:solidFill>
                            <a:srgbClr val="000000"/>
                          </a:solidFill>
                          <a:effectLst/>
                          <a:latin typeface="Calibri" panose="020F0502020204030204" pitchFamily="34" charset="0"/>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0.14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1" i="0" u="none" strike="noStrike" dirty="0">
                          <a:solidFill>
                            <a:srgbClr val="000000"/>
                          </a:solidFill>
                          <a:effectLst/>
                          <a:latin typeface="Calibri" panose="020F0502020204030204" pitchFamily="34" charset="0"/>
                        </a:rPr>
                        <a: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smtClean="0">
                          <a:solidFill>
                            <a:srgbClr val="000000"/>
                          </a:solidFill>
                          <a:effectLst/>
                          <a:latin typeface="Calibri" panose="020F0502020204030204" pitchFamily="34" charset="0"/>
                        </a:rPr>
                        <a:t>N</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15"/>
                  </a:ext>
                </a:extLst>
              </a:tr>
              <a:tr h="171089">
                <a:tc>
                  <a:txBody>
                    <a:bodyPr/>
                    <a:lstStyle/>
                    <a:p>
                      <a:pPr algn="l" rtl="0" fontAlgn="b"/>
                      <a:r>
                        <a:rPr lang="en-US" sz="1100" b="0" i="0" u="none" strike="noStrike" dirty="0">
                          <a:solidFill>
                            <a:srgbClr val="000000"/>
                          </a:solidFill>
                          <a:effectLst/>
                          <a:latin typeface="Calibri" panose="020F0502020204030204" pitchFamily="34" charset="0"/>
                        </a:rPr>
                        <a:t>ARC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a:solidFill>
                            <a:srgbClr val="000000"/>
                          </a:solidFill>
                          <a:effectLst/>
                          <a:latin typeface="Calibri" panose="020F0502020204030204" pitchFamily="34" charset="0"/>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a:solidFill>
                            <a:srgbClr val="000000"/>
                          </a:solidFill>
                          <a:effectLst/>
                          <a:latin typeface="Calibri" panose="020F0502020204030204" pitchFamily="34" charset="0"/>
                        </a:rPr>
                        <a:t>2.67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a:solidFill>
                            <a:srgbClr val="000000"/>
                          </a:solidFill>
                          <a:effectLst/>
                          <a:latin typeface="Calibri" panose="020F0502020204030204" pitchFamily="34" charset="0"/>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a:solidFill>
                            <a:srgbClr val="000000"/>
                          </a:solidFill>
                          <a:effectLst/>
                          <a:latin typeface="Calibri" panose="020F0502020204030204" pitchFamily="34" charset="0"/>
                        </a:rPr>
                        <a:t>0.13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1" i="0" u="none" strike="noStrike" dirty="0">
                          <a:solidFill>
                            <a:srgbClr val="000000"/>
                          </a:solidFill>
                          <a:effectLst/>
                          <a:latin typeface="Calibri" panose="020F0502020204030204" pitchFamily="34" charset="0"/>
                        </a:rPr>
                        <a: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a:solidFill>
                            <a:srgbClr val="000000"/>
                          </a:solidFill>
                          <a:effectLst/>
                          <a:latin typeface="Calibri" panose="020F0502020204030204" pitchFamily="34" charset="0"/>
                        </a:rPr>
                        <a:t>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16"/>
                  </a:ext>
                </a:extLst>
              </a:tr>
              <a:tr h="171089">
                <a:tc>
                  <a:txBody>
                    <a:bodyPr/>
                    <a:lstStyle/>
                    <a:p>
                      <a:pPr algn="l" rtl="0" fontAlgn="b"/>
                      <a:r>
                        <a:rPr lang="en-US" sz="1100" b="0" i="0" u="none" strike="noStrike" dirty="0">
                          <a:solidFill>
                            <a:schemeClr val="tx1"/>
                          </a:solidFill>
                          <a:effectLst/>
                          <a:latin typeface="Calibri" panose="020F0502020204030204" pitchFamily="34" charset="0"/>
                        </a:rPr>
                        <a:t>Santa Rosa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a:solidFill>
                            <a:srgbClr val="000000"/>
                          </a:solidFill>
                          <a:effectLst/>
                          <a:latin typeface="Calibri" panose="020F0502020204030204"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a:solidFill>
                            <a:srgbClr val="000000"/>
                          </a:solidFill>
                          <a:effectLst/>
                          <a:latin typeface="Calibri" panose="020F0502020204030204" pitchFamily="34" charset="0"/>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smtClean="0">
                          <a:solidFill>
                            <a:srgbClr val="000000"/>
                          </a:solidFill>
                          <a:effectLst/>
                          <a:latin typeface="Calibri" panose="020F0502020204030204" pitchFamily="34" charset="0"/>
                        </a:rPr>
                        <a:t>2.34</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a:solidFill>
                            <a:srgbClr val="000000"/>
                          </a:solidFill>
                          <a:effectLst/>
                          <a:latin typeface="Calibri" panose="020F0502020204030204" pitchFamily="34" charset="0"/>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smtClean="0">
                          <a:solidFill>
                            <a:srgbClr val="000000"/>
                          </a:solidFill>
                          <a:effectLst/>
                          <a:latin typeface="Calibri" panose="020F0502020204030204" pitchFamily="34" charset="0"/>
                        </a:rPr>
                        <a:t>0.12</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1" i="0" u="none" strike="noStrike" dirty="0">
                          <a:solidFill>
                            <a:srgbClr val="000000"/>
                          </a:solidFill>
                          <a:effectLst/>
                          <a:latin typeface="Calibri" panose="020F0502020204030204" pitchFamily="34" charset="0"/>
                        </a:rPr>
                        <a: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1" i="0" u="none" strike="noStrike" dirty="0">
                          <a:solidFill>
                            <a:srgbClr val="000000"/>
                          </a:solidFill>
                          <a:effectLst/>
                          <a:latin typeface="Calibri" panose="020F0502020204030204" pitchFamily="34" charset="0"/>
                        </a:rPr>
                        <a: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17"/>
                  </a:ext>
                </a:extLst>
              </a:tr>
              <a:tr h="171089">
                <a:tc>
                  <a:txBody>
                    <a:bodyPr/>
                    <a:lstStyle/>
                    <a:p>
                      <a:pPr algn="l" rtl="0" fontAlgn="b"/>
                      <a:r>
                        <a:rPr lang="en-US" sz="1100" b="1" i="0" u="none" strike="noStrike" dirty="0" smtClean="0">
                          <a:solidFill>
                            <a:srgbClr val="000000"/>
                          </a:solidFill>
                          <a:effectLst/>
                          <a:latin typeface="Calibri" panose="020F0502020204030204" pitchFamily="34" charset="0"/>
                        </a:rPr>
                        <a:t>Palomar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smtClean="0">
                          <a:solidFill>
                            <a:srgbClr val="000000"/>
                          </a:solidFill>
                          <a:effectLst/>
                          <a:latin typeface="Calibri" panose="020F0502020204030204" pitchFamily="34" charset="0"/>
                        </a:rPr>
                        <a:t>2</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smtClean="0">
                          <a:solidFill>
                            <a:srgbClr val="000000"/>
                          </a:solidFill>
                          <a:effectLst/>
                          <a:latin typeface="Calibri" panose="020F0502020204030204" pitchFamily="34" charset="0"/>
                        </a:rPr>
                        <a:t>2.34</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smtClean="0">
                          <a:solidFill>
                            <a:srgbClr val="000000"/>
                          </a:solidFill>
                          <a:effectLst/>
                          <a:latin typeface="Calibri" panose="020F0502020204030204" pitchFamily="34" charset="0"/>
                        </a:rPr>
                        <a:t>21</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smtClean="0">
                          <a:solidFill>
                            <a:srgbClr val="000000"/>
                          </a:solidFill>
                          <a:effectLst/>
                          <a:latin typeface="Calibri" panose="020F0502020204030204" pitchFamily="34" charset="0"/>
                        </a:rPr>
                        <a:t>0.11</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1" i="0" u="none" strike="noStrike" dirty="0" smtClean="0">
                          <a:solidFill>
                            <a:srgbClr val="000000"/>
                          </a:solidFill>
                          <a:effectLst/>
                          <a:latin typeface="Calibri" panose="020F0502020204030204" pitchFamily="34" charset="0"/>
                        </a:rPr>
                        <a:t>Y</a:t>
                      </a:r>
                      <a:endParaRPr lang="en-US"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smtClean="0">
                          <a:solidFill>
                            <a:srgbClr val="000000"/>
                          </a:solidFill>
                          <a:effectLst/>
                          <a:latin typeface="Calibri" panose="020F0502020204030204" pitchFamily="34" charset="0"/>
                        </a:rPr>
                        <a:t>Y</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18"/>
                  </a:ext>
                </a:extLst>
              </a:tr>
              <a:tr h="171089">
                <a:tc>
                  <a:txBody>
                    <a:bodyPr/>
                    <a:lstStyle/>
                    <a:p>
                      <a:pPr algn="l" rtl="0" fontAlgn="b"/>
                      <a:r>
                        <a:rPr lang="en-US" sz="1100" b="0" i="0" u="none" strike="noStrike" dirty="0">
                          <a:solidFill>
                            <a:srgbClr val="000000"/>
                          </a:solidFill>
                          <a:effectLst/>
                          <a:latin typeface="Calibri" panose="020F0502020204030204" pitchFamily="34" charset="0"/>
                        </a:rPr>
                        <a:t>DVC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1.67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a:solidFill>
                            <a:srgbClr val="000000"/>
                          </a:solidFill>
                          <a:effectLst/>
                          <a:latin typeface="Calibri" panose="020F0502020204030204" pitchFamily="34" charset="0"/>
                        </a:rPr>
                        <a:t>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1" i="0" u="none" strike="noStrike">
                          <a:solidFill>
                            <a:srgbClr val="000000"/>
                          </a:solidFill>
                          <a:effectLst/>
                          <a:latin typeface="Calibri" panose="020F0502020204030204" pitchFamily="34" charset="0"/>
                        </a:rPr>
                        <a: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rtl="0" fontAlgn="b"/>
                      <a:r>
                        <a:rPr lang="en-US" sz="1100" b="0" i="0" u="none" strike="noStrike" dirty="0">
                          <a:solidFill>
                            <a:srgbClr val="000000"/>
                          </a:solidFill>
                          <a:effectLst/>
                          <a:latin typeface="Calibri" panose="020F0502020204030204" pitchFamily="34" charset="0"/>
                        </a:rPr>
                        <a:t> 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19"/>
                  </a:ext>
                </a:extLst>
              </a:tr>
              <a:tr h="171089">
                <a:tc>
                  <a:txBody>
                    <a:bodyPr/>
                    <a:lstStyle/>
                    <a:p>
                      <a:pPr algn="l" rtl="0" fontAlgn="b"/>
                      <a:r>
                        <a:rPr lang="en-US" sz="1100" b="0" i="0" u="none" strike="noStrike" dirty="0">
                          <a:solidFill>
                            <a:srgbClr val="000000"/>
                          </a:solidFill>
                          <a:effectLst/>
                          <a:latin typeface="Calibri" panose="020F0502020204030204" pitchFamily="34" charset="0"/>
                        </a:rPr>
                        <a:t>Modesto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b"/>
                      <a:r>
                        <a:rPr lang="en-US" sz="1100" b="0" i="0" u="none" strike="noStrike" dirty="0">
                          <a:solidFill>
                            <a:srgbClr val="000000"/>
                          </a:solidFill>
                          <a:effectLst/>
                          <a:latin typeface="Calibri" panose="020F0502020204030204"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b"/>
                      <a:r>
                        <a:rPr lang="en-US" sz="1100" b="0" i="0" u="none" strike="noStrike" dirty="0" smtClean="0">
                          <a:solidFill>
                            <a:srgbClr val="000000"/>
                          </a:solidFill>
                          <a:effectLst/>
                          <a:latin typeface="Calibri" panose="020F0502020204030204" pitchFamily="34" charset="0"/>
                        </a:rPr>
                        <a:t>0</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b"/>
                      <a:r>
                        <a:rPr lang="en-US" sz="1100" b="0" i="0" u="none" strike="noStrike" dirty="0" smtClean="0">
                          <a:solidFill>
                            <a:srgbClr val="000000"/>
                          </a:solidFill>
                          <a:effectLst/>
                          <a:latin typeface="Calibri" panose="020F0502020204030204" pitchFamily="34" charset="0"/>
                        </a:rPr>
                        <a:t>.7</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b"/>
                      <a:r>
                        <a:rPr lang="en-US" sz="1100" b="0" i="0" u="none" strike="noStrike" dirty="0">
                          <a:solidFill>
                            <a:srgbClr val="000000"/>
                          </a:solidFill>
                          <a:effectLst/>
                          <a:latin typeface="Calibri" panose="020F0502020204030204" pitchFamily="34" charset="0"/>
                        </a:rPr>
                        <a:t>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b"/>
                      <a:r>
                        <a:rPr lang="en-US" sz="1100" b="0" i="0" u="none" strike="noStrike" dirty="0" smtClean="0">
                          <a:solidFill>
                            <a:srgbClr val="000000"/>
                          </a:solidFill>
                          <a:effectLst/>
                          <a:latin typeface="Calibri" panose="020F0502020204030204" pitchFamily="34" charset="0"/>
                        </a:rPr>
                        <a:t>0.05</a:t>
                      </a:r>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b"/>
                      <a:r>
                        <a:rPr lang="en-US" sz="1100" b="1" i="0" u="none" strike="noStrike" dirty="0">
                          <a:solidFill>
                            <a:srgbClr val="000000"/>
                          </a:solidFill>
                          <a:effectLst/>
                          <a:latin typeface="Calibri" panose="020F0502020204030204" pitchFamily="34" charset="0"/>
                        </a:rPr>
                        <a: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b"/>
                      <a:r>
                        <a:rPr lang="en-US" sz="1100" b="1" i="0" u="none" strike="noStrike" dirty="0">
                          <a:solidFill>
                            <a:srgbClr val="000000"/>
                          </a:solidFill>
                          <a:effectLst/>
                          <a:latin typeface="Calibri" panose="020F0502020204030204" pitchFamily="34" charset="0"/>
                        </a:rPr>
                        <a: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20"/>
                  </a:ext>
                </a:extLst>
              </a:tr>
            </a:tbl>
          </a:graphicData>
        </a:graphic>
      </p:graphicFrame>
      <p:sp>
        <p:nvSpPr>
          <p:cNvPr id="4" name="Rounded Rectangle 3"/>
          <p:cNvSpPr/>
          <p:nvPr/>
        </p:nvSpPr>
        <p:spPr>
          <a:xfrm>
            <a:off x="4374004" y="2355082"/>
            <a:ext cx="2370667" cy="203921"/>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2146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 delete this prior to sending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Example of saving money- football kid comes in, finger won’t extend, we splint and set him up with our dr.  No cost to the district.  If we weren’t, he’d be at the ER.  No insurance.  Would be costing the school’s policy.</a:t>
            </a:r>
          </a:p>
          <a:p>
            <a:r>
              <a:rPr lang="en-US" dirty="0" smtClean="0"/>
              <a:t>Acute ACL tear, we evaluate, brace, set up w/ </a:t>
            </a:r>
            <a:r>
              <a:rPr lang="en-US" dirty="0" err="1" smtClean="0"/>
              <a:t>Dr</a:t>
            </a:r>
            <a:r>
              <a:rPr lang="en-US" dirty="0" smtClean="0"/>
              <a:t>: avoid ambulance and ER visit </a:t>
            </a:r>
          </a:p>
          <a:p>
            <a:pPr lvl="1"/>
            <a:r>
              <a:rPr lang="en-US" dirty="0" smtClean="0"/>
              <a:t>Same for many other injuries where they would normally seek outside care, but instead get the same or better care by going through us at no extra cost to the district.</a:t>
            </a:r>
          </a:p>
          <a:p>
            <a:r>
              <a:rPr lang="en-US" dirty="0" smtClean="0"/>
              <a:t>Student employee: (25 </a:t>
            </a:r>
            <a:r>
              <a:rPr lang="en-US" dirty="0" err="1"/>
              <a:t>hrs</a:t>
            </a:r>
            <a:r>
              <a:rPr lang="en-US" dirty="0"/>
              <a:t> x 17.5 weeks) x 2 = 875 hours/academic </a:t>
            </a:r>
            <a:r>
              <a:rPr lang="en-US" dirty="0" smtClean="0"/>
              <a:t>year</a:t>
            </a:r>
            <a:endParaRPr lang="en-US" dirty="0"/>
          </a:p>
          <a:p>
            <a:r>
              <a:rPr lang="en-US" u="sng" dirty="0"/>
              <a:t>Step 1: $10.00</a:t>
            </a:r>
            <a:endParaRPr lang="en-US" dirty="0"/>
          </a:p>
          <a:p>
            <a:r>
              <a:rPr lang="en-US" dirty="0"/>
              <a:t>875 x 10= $</a:t>
            </a:r>
            <a:r>
              <a:rPr lang="en-US" dirty="0" smtClean="0"/>
              <a:t>8750</a:t>
            </a:r>
            <a:endParaRPr lang="en-US" dirty="0"/>
          </a:p>
          <a:p>
            <a:r>
              <a:rPr lang="en-US" u="sng" dirty="0"/>
              <a:t>Step 2: $10.40</a:t>
            </a:r>
            <a:endParaRPr lang="en-US" dirty="0"/>
          </a:p>
          <a:p>
            <a:r>
              <a:rPr lang="en-US" dirty="0"/>
              <a:t>875 x $10.40 = $</a:t>
            </a:r>
            <a:r>
              <a:rPr lang="en-US" dirty="0" smtClean="0"/>
              <a:t>9100</a:t>
            </a:r>
            <a:endParaRPr lang="en-US" dirty="0"/>
          </a:p>
          <a:p>
            <a:r>
              <a:rPr lang="en-US" u="sng" dirty="0"/>
              <a:t>Step 3: $10.70</a:t>
            </a:r>
            <a:endParaRPr lang="en-US" dirty="0"/>
          </a:p>
          <a:p>
            <a:r>
              <a:rPr lang="en-US" dirty="0"/>
              <a:t>875 x $10.70 = $</a:t>
            </a:r>
            <a:r>
              <a:rPr lang="en-US" dirty="0" smtClean="0"/>
              <a:t>9362.50</a:t>
            </a:r>
          </a:p>
          <a:p>
            <a:r>
              <a:rPr lang="en-US" dirty="0" smtClean="0"/>
              <a:t>ADD SUNSETTING of cost savings (more games!)</a:t>
            </a:r>
          </a:p>
          <a:p>
            <a:endParaRPr lang="en-US" dirty="0"/>
          </a:p>
          <a:p>
            <a:pPr lvl="1"/>
            <a:endParaRPr lang="en-US" dirty="0"/>
          </a:p>
        </p:txBody>
      </p:sp>
    </p:spTree>
    <p:extLst>
      <p:ext uri="{BB962C8B-B14F-4D97-AF65-F5344CB8AC3E}">
        <p14:creationId xmlns:p14="http://schemas.microsoft.com/office/powerpoint/2010/main" val="511666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5597</TotalTime>
  <Words>813</Words>
  <Application>Microsoft Office PowerPoint</Application>
  <PresentationFormat>Widescreen</PresentationFormat>
  <Paragraphs>258</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Cambria</vt:lpstr>
      <vt:lpstr>Wingdings</vt:lpstr>
      <vt:lpstr>Office Theme</vt:lpstr>
      <vt:lpstr>PowerPoint Presentation</vt:lpstr>
      <vt:lpstr>Will delete this prior to sending</vt:lpstr>
    </vt:vector>
  </TitlesOfParts>
  <Company>Santa Rosa Junior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Ohkubo, Monica</dc:creator>
  <cp:lastModifiedBy>Jamie DeRollo</cp:lastModifiedBy>
  <cp:revision>114</cp:revision>
  <cp:lastPrinted>2016-04-27T20:47:21Z</cp:lastPrinted>
  <dcterms:created xsi:type="dcterms:W3CDTF">2015-11-05T02:48:35Z</dcterms:created>
  <dcterms:modified xsi:type="dcterms:W3CDTF">2016-10-28T23:12:52Z</dcterms:modified>
</cp:coreProperties>
</file>