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DA433A-44D1-46E7-9C40-E6FC7594C5B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4E009D-6C33-4A28-AC41-3F6E1D2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65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8F925-A96E-4478-A8D3-BED1A5BDBDC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7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EB0B9-003E-4CAE-B7C1-ED032CBD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2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2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3" grpI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F89130-0283-48A2-832E-3C8EDE3FB8A5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4648200" cy="160032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PSYCHOLOGY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19142"/>
            <a:ext cx="4294414" cy="181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0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4724400"/>
          </a:xfrm>
        </p:spPr>
        <p:txBody>
          <a:bodyPr>
            <a:normAutofit/>
          </a:bodyPr>
          <a:lstStyle/>
          <a:p>
            <a:r>
              <a:rPr lang="en-US" b="1" dirty="0"/>
              <a:t>Currently 5</a:t>
            </a:r>
            <a:r>
              <a:rPr lang="en-US" dirty="0"/>
              <a:t> </a:t>
            </a:r>
            <a:r>
              <a:rPr lang="en-US" b="1" dirty="0"/>
              <a:t>full-time faculty </a:t>
            </a:r>
            <a:r>
              <a:rPr lang="en-US" b="1" dirty="0" smtClean="0"/>
              <a:t>– 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ll </a:t>
            </a:r>
            <a:r>
              <a:rPr lang="en-US" b="1" dirty="0"/>
              <a:t>carrying an </a:t>
            </a:r>
            <a:r>
              <a:rPr lang="en-US" b="1" dirty="0" smtClean="0"/>
              <a:t>overload due to non-replaced retirement in 2013</a:t>
            </a:r>
            <a:endParaRPr lang="en-US" b="1" dirty="0"/>
          </a:p>
          <a:p>
            <a:r>
              <a:rPr lang="en-US" b="1" dirty="0" smtClean="0"/>
              <a:t>FTEF SUM = 26.78 (annual)</a:t>
            </a:r>
          </a:p>
          <a:p>
            <a:r>
              <a:rPr lang="en-US" b="1" dirty="0" smtClean="0"/>
              <a:t>115 sections per year</a:t>
            </a:r>
          </a:p>
          <a:p>
            <a:r>
              <a:rPr lang="en-US" b="1" dirty="0" smtClean="0"/>
              <a:t>Currently 68% of sections P/T &amp; OL, up from 48%                           </a:t>
            </a:r>
            <a:r>
              <a:rPr lang="en-US" b="1" dirty="0" smtClean="0"/>
              <a:t>before </a:t>
            </a:r>
            <a:r>
              <a:rPr lang="en-US" b="1" dirty="0" smtClean="0"/>
              <a:t>retirement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OUR PROGRAM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495800"/>
          </a:xfrm>
        </p:spPr>
        <p:txBody>
          <a:bodyPr>
            <a:normAutofit/>
          </a:bodyPr>
          <a:lstStyle/>
          <a:p>
            <a:r>
              <a:rPr lang="en-US" sz="2600" b="1" u="sng" dirty="0"/>
              <a:t>2015-16:</a:t>
            </a:r>
          </a:p>
          <a:p>
            <a:pPr lvl="1"/>
            <a:r>
              <a:rPr lang="en-US" sz="2600" b="1" dirty="0"/>
              <a:t>FTES = 597.62</a:t>
            </a:r>
          </a:p>
          <a:p>
            <a:pPr lvl="1"/>
            <a:r>
              <a:rPr lang="en-US" sz="2600" b="1" dirty="0"/>
              <a:t>Enrollment (1</a:t>
            </a:r>
            <a:r>
              <a:rPr lang="en-US" sz="2600" b="1" baseline="30000" dirty="0"/>
              <a:t>st</a:t>
            </a:r>
            <a:r>
              <a:rPr lang="en-US" sz="2600" b="1" dirty="0"/>
              <a:t> census) = 5,837</a:t>
            </a:r>
          </a:p>
          <a:p>
            <a:pPr lvl="1"/>
            <a:r>
              <a:rPr lang="en-US" sz="2600" b="1" dirty="0"/>
              <a:t>Instruction Cost per FTES = $</a:t>
            </a:r>
            <a:r>
              <a:rPr lang="en-US" sz="2600" b="1" dirty="0" smtClean="0"/>
              <a:t>1666 </a:t>
            </a:r>
            <a:r>
              <a:rPr lang="en-US" sz="2000" b="1" dirty="0"/>
              <a:t>(</a:t>
            </a:r>
            <a:r>
              <a:rPr lang="en-US" sz="2000" b="1" dirty="0" smtClean="0"/>
              <a:t>low cost program) </a:t>
            </a:r>
            <a:endParaRPr lang="en-US" sz="2000" b="1" dirty="0"/>
          </a:p>
          <a:p>
            <a:r>
              <a:rPr lang="en-US" sz="2600" b="1" dirty="0"/>
              <a:t>Fill Rate = 102</a:t>
            </a:r>
            <a:r>
              <a:rPr lang="en-US" sz="2600" b="1" dirty="0" smtClean="0"/>
              <a:t>%</a:t>
            </a:r>
          </a:p>
          <a:p>
            <a:r>
              <a:rPr lang="en-US" sz="2600" b="1" dirty="0" smtClean="0"/>
              <a:t>Retention </a:t>
            </a:r>
            <a:r>
              <a:rPr lang="en-US" sz="2600" b="1" dirty="0"/>
              <a:t>rate = 89%</a:t>
            </a:r>
          </a:p>
          <a:p>
            <a:r>
              <a:rPr lang="en-US" sz="2600" b="1" dirty="0"/>
              <a:t>Success rate = 68%</a:t>
            </a:r>
          </a:p>
          <a:p>
            <a:r>
              <a:rPr lang="en-US" sz="2600" b="1" dirty="0" smtClean="0"/>
              <a:t>WSCH/FTEF </a:t>
            </a:r>
            <a:r>
              <a:rPr lang="en-US" sz="2600" b="1" dirty="0"/>
              <a:t>= </a:t>
            </a:r>
            <a:r>
              <a:rPr lang="en-US" sz="2600" b="1" dirty="0" smtClean="0"/>
              <a:t>688 </a:t>
            </a:r>
            <a:r>
              <a:rPr lang="en-US" sz="2000" b="1" dirty="0" smtClean="0"/>
              <a:t>(high productivity)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TREND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20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7408333" cy="4114800"/>
          </a:xfrm>
        </p:spPr>
        <p:txBody>
          <a:bodyPr/>
          <a:lstStyle/>
          <a:p>
            <a:r>
              <a:rPr lang="en-US" b="1" dirty="0" smtClean="0"/>
              <a:t>Current with all CLO/PLO/ILO assessment cycles</a:t>
            </a:r>
          </a:p>
          <a:p>
            <a:r>
              <a:rPr lang="en-US" b="1" dirty="0" smtClean="0"/>
              <a:t>Up-to-date with all Program Review and Curriculum </a:t>
            </a:r>
          </a:p>
          <a:p>
            <a:r>
              <a:rPr lang="en-US" b="1" dirty="0" smtClean="0"/>
              <a:t>We regularly update curriculum and course offerings to improve program and increase student success</a:t>
            </a:r>
          </a:p>
          <a:p>
            <a:r>
              <a:rPr lang="en-US" b="1" dirty="0" smtClean="0"/>
              <a:t>Spring 2016: </a:t>
            </a:r>
            <a:r>
              <a:rPr lang="en-US" b="1" dirty="0"/>
              <a:t>N</a:t>
            </a:r>
            <a:r>
              <a:rPr lang="en-US" b="1" dirty="0" smtClean="0"/>
              <a:t>ew Statistics course</a:t>
            </a:r>
          </a:p>
          <a:p>
            <a:pPr lvl="1"/>
            <a:r>
              <a:rPr lang="en-US" b="1" dirty="0" smtClean="0"/>
              <a:t>Benefits students in Psychology, Sociology, Administration of Justice, Kinesiology, Nursing, Political Science, Anthropology and Business Administration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CURRICULUM AND ASSESSMENT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248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362200"/>
            <a:ext cx="8839200" cy="4267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Psychology AA-T degree established 2013</a:t>
            </a:r>
          </a:p>
          <a:p>
            <a:pPr lvl="1"/>
            <a:r>
              <a:rPr lang="en-US" sz="2600" b="1" dirty="0"/>
              <a:t>Degrees Awarded</a:t>
            </a:r>
          </a:p>
          <a:p>
            <a:pPr lvl="2"/>
            <a:r>
              <a:rPr lang="en-US" sz="2400" b="1" dirty="0" smtClean="0"/>
              <a:t>2013-14 </a:t>
            </a:r>
            <a:r>
              <a:rPr lang="en-US" sz="2400" b="1" dirty="0"/>
              <a:t>= 3</a:t>
            </a:r>
          </a:p>
          <a:p>
            <a:pPr lvl="2"/>
            <a:r>
              <a:rPr lang="en-US" sz="2400" b="1" dirty="0"/>
              <a:t>2014-15 = 40 </a:t>
            </a:r>
          </a:p>
          <a:p>
            <a:pPr lvl="2"/>
            <a:r>
              <a:rPr lang="en-US" sz="2400" b="1" dirty="0"/>
              <a:t>2015-16 = 83</a:t>
            </a:r>
          </a:p>
          <a:p>
            <a:r>
              <a:rPr lang="en-US" sz="2800" b="1" dirty="0" smtClean="0"/>
              <a:t>Psychology 141 is a prerequisite for Nursing</a:t>
            </a:r>
          </a:p>
          <a:p>
            <a:r>
              <a:rPr lang="en-US" sz="2800" b="1" dirty="0" smtClean="0"/>
              <a:t>Psychology 101 is a prerequisite for Medical Assisting</a:t>
            </a:r>
          </a:p>
          <a:p>
            <a:r>
              <a:rPr lang="en-US" sz="2800" b="1" dirty="0" smtClean="0"/>
              <a:t>Health Psychology course now part of BA in Respiratory Care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4191000"/>
          </a:xfrm>
        </p:spPr>
        <p:txBody>
          <a:bodyPr>
            <a:normAutofit/>
          </a:bodyPr>
          <a:lstStyle/>
          <a:p>
            <a:r>
              <a:rPr lang="en-US" b="1" dirty="0" smtClean="0"/>
              <a:t>Psychology is a high demand program</a:t>
            </a:r>
          </a:p>
          <a:p>
            <a:pPr lvl="1"/>
            <a:r>
              <a:rPr lang="en-US" b="1" dirty="0" smtClean="0"/>
              <a:t>25% of FTES in BBSS Division</a:t>
            </a:r>
          </a:p>
          <a:p>
            <a:pPr lvl="1"/>
            <a:r>
              <a:rPr lang="en-US" b="1" dirty="0" smtClean="0"/>
              <a:t>102% fill rate, </a:t>
            </a:r>
            <a:r>
              <a:rPr lang="en-US" b="1" dirty="0" err="1" smtClean="0"/>
              <a:t>avg</a:t>
            </a:r>
            <a:r>
              <a:rPr lang="en-US" b="1" dirty="0" smtClean="0"/>
              <a:t> section size = 52 students, </a:t>
            </a:r>
            <a:br>
              <a:rPr lang="en-US" b="1" dirty="0" smtClean="0"/>
            </a:br>
            <a:r>
              <a:rPr lang="en-US" b="1" dirty="0" smtClean="0"/>
              <a:t>89% retention, 68% success rate</a:t>
            </a:r>
          </a:p>
          <a:p>
            <a:r>
              <a:rPr lang="en-US" b="1" dirty="0" smtClean="0"/>
              <a:t>Popular and successful AA-T degree preparing </a:t>
            </a:r>
            <a:br>
              <a:rPr lang="en-US" b="1" dirty="0" smtClean="0"/>
            </a:br>
            <a:r>
              <a:rPr lang="en-US" b="1" dirty="0" smtClean="0"/>
              <a:t>students for transfer</a:t>
            </a:r>
          </a:p>
          <a:p>
            <a:r>
              <a:rPr lang="en-US" b="1" dirty="0" smtClean="0"/>
              <a:t>Currently 68% of sections Part-Time &amp; Overload</a:t>
            </a:r>
          </a:p>
          <a:p>
            <a:r>
              <a:rPr lang="en-US" b="1" dirty="0" smtClean="0"/>
              <a:t>We need to hire additional full-time faculty to maintain access to our quality program and increase student success</a:t>
            </a:r>
            <a:endParaRPr lang="en-US" b="1" dirty="0"/>
          </a:p>
          <a:p>
            <a:pPr marL="301943" lvl="1" indent="0">
              <a:buNone/>
            </a:pPr>
            <a:endParaRPr lang="en-US" b="1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INSTITUTIONAL OUTLOOK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9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653</TotalTime>
  <Words>222</Words>
  <Application>Microsoft Office PowerPoint</Application>
  <PresentationFormat>On-screen Show (4:3)</PresentationFormat>
  <Paragraphs>41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PSYCHOLOGY</vt:lpstr>
      <vt:lpstr>OUR PROGRAM</vt:lpstr>
      <vt:lpstr>TREND ANALYSIS</vt:lpstr>
      <vt:lpstr>CURRICULUM AND ASSESSMENT</vt:lpstr>
      <vt:lpstr>COMMUNITY CONNECTION</vt:lpstr>
      <vt:lpstr>INSTITUTIONAL OUTLOOK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Shelly Fichtenkort</dc:creator>
  <cp:lastModifiedBy>Shelly Fichtenkort</cp:lastModifiedBy>
  <cp:revision>53</cp:revision>
  <cp:lastPrinted>2015-10-27T19:29:52Z</cp:lastPrinted>
  <dcterms:created xsi:type="dcterms:W3CDTF">2014-01-08T21:02:15Z</dcterms:created>
  <dcterms:modified xsi:type="dcterms:W3CDTF">2016-11-01T15:56:18Z</dcterms:modified>
</cp:coreProperties>
</file>