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handoutMasterIdLst>
    <p:handoutMasterId r:id="rId31"/>
  </p:handoutMasterIdLst>
  <p:sldIdLst>
    <p:sldId id="291" r:id="rId2"/>
    <p:sldId id="281" r:id="rId3"/>
    <p:sldId id="301" r:id="rId4"/>
    <p:sldId id="297" r:id="rId5"/>
    <p:sldId id="304" r:id="rId6"/>
    <p:sldId id="307" r:id="rId7"/>
    <p:sldId id="309" r:id="rId8"/>
    <p:sldId id="311" r:id="rId9"/>
    <p:sldId id="310" r:id="rId10"/>
    <p:sldId id="312" r:id="rId11"/>
    <p:sldId id="313" r:id="rId12"/>
    <p:sldId id="315" r:id="rId13"/>
    <p:sldId id="322" r:id="rId14"/>
    <p:sldId id="314" r:id="rId15"/>
    <p:sldId id="321" r:id="rId16"/>
    <p:sldId id="324" r:id="rId17"/>
    <p:sldId id="325" r:id="rId18"/>
    <p:sldId id="323" r:id="rId19"/>
    <p:sldId id="318" r:id="rId20"/>
    <p:sldId id="320" r:id="rId21"/>
    <p:sldId id="328" r:id="rId22"/>
    <p:sldId id="326" r:id="rId23"/>
    <p:sldId id="329" r:id="rId24"/>
    <p:sldId id="330" r:id="rId25"/>
    <p:sldId id="331" r:id="rId26"/>
    <p:sldId id="332" r:id="rId27"/>
    <p:sldId id="333" r:id="rId28"/>
    <p:sldId id="327" r:id="rId29"/>
    <p:sldId id="334" r:id="rId30"/>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697" cy="466088"/>
          </a:xfrm>
          <a:prstGeom prst="rect">
            <a:avLst/>
          </a:prstGeom>
        </p:spPr>
        <p:txBody>
          <a:bodyPr vert="horz" lIns="90443" tIns="45222" rIns="90443" bIns="45222" rtlCol="0"/>
          <a:lstStyle>
            <a:lvl1pPr algn="l">
              <a:defRPr sz="1200"/>
            </a:lvl1pPr>
          </a:lstStyle>
          <a:p>
            <a:endParaRPr lang="en-US"/>
          </a:p>
        </p:txBody>
      </p:sp>
      <p:sp>
        <p:nvSpPr>
          <p:cNvPr id="3" name="Date Placeholder 2"/>
          <p:cNvSpPr>
            <a:spLocks noGrp="1"/>
          </p:cNvSpPr>
          <p:nvPr>
            <p:ph type="dt" sz="quarter" idx="1"/>
          </p:nvPr>
        </p:nvSpPr>
        <p:spPr>
          <a:xfrm>
            <a:off x="3884753" y="1"/>
            <a:ext cx="2971697" cy="466088"/>
          </a:xfrm>
          <a:prstGeom prst="rect">
            <a:avLst/>
          </a:prstGeom>
        </p:spPr>
        <p:txBody>
          <a:bodyPr vert="horz" lIns="90443" tIns="45222" rIns="90443" bIns="45222" rtlCol="0"/>
          <a:lstStyle>
            <a:lvl1pPr algn="r">
              <a:defRPr sz="1200"/>
            </a:lvl1pPr>
          </a:lstStyle>
          <a:p>
            <a:fld id="{50D2A02E-5F53-464E-BE83-98613810B3A5}" type="datetimeFigureOut">
              <a:rPr lang="en-US" smtClean="0"/>
              <a:t>8/21/2018</a:t>
            </a:fld>
            <a:endParaRPr lang="en-US"/>
          </a:p>
        </p:txBody>
      </p:sp>
      <p:sp>
        <p:nvSpPr>
          <p:cNvPr id="4" name="Footer Placeholder 3"/>
          <p:cNvSpPr>
            <a:spLocks noGrp="1"/>
          </p:cNvSpPr>
          <p:nvPr>
            <p:ph type="ftr" sz="quarter" idx="2"/>
          </p:nvPr>
        </p:nvSpPr>
        <p:spPr>
          <a:xfrm>
            <a:off x="0" y="8830312"/>
            <a:ext cx="2971697" cy="466088"/>
          </a:xfrm>
          <a:prstGeom prst="rect">
            <a:avLst/>
          </a:prstGeom>
        </p:spPr>
        <p:txBody>
          <a:bodyPr vert="horz" lIns="90443" tIns="45222" rIns="90443" bIns="45222" rtlCol="0" anchor="b"/>
          <a:lstStyle>
            <a:lvl1pPr algn="l">
              <a:defRPr sz="1200"/>
            </a:lvl1pPr>
          </a:lstStyle>
          <a:p>
            <a:endParaRPr lang="en-US"/>
          </a:p>
        </p:txBody>
      </p:sp>
      <p:sp>
        <p:nvSpPr>
          <p:cNvPr id="5" name="Slide Number Placeholder 4"/>
          <p:cNvSpPr>
            <a:spLocks noGrp="1"/>
          </p:cNvSpPr>
          <p:nvPr>
            <p:ph type="sldNum" sz="quarter" idx="3"/>
          </p:nvPr>
        </p:nvSpPr>
        <p:spPr>
          <a:xfrm>
            <a:off x="3884753" y="8830312"/>
            <a:ext cx="2971697" cy="466088"/>
          </a:xfrm>
          <a:prstGeom prst="rect">
            <a:avLst/>
          </a:prstGeom>
        </p:spPr>
        <p:txBody>
          <a:bodyPr vert="horz" lIns="90443" tIns="45222" rIns="90443" bIns="45222" rtlCol="0" anchor="b"/>
          <a:lstStyle>
            <a:lvl1pPr algn="r">
              <a:defRPr sz="1200"/>
            </a:lvl1pPr>
          </a:lstStyle>
          <a:p>
            <a:fld id="{7B93EF4B-128F-4144-9142-882CDFD2D5B5}" type="slidenum">
              <a:rPr lang="en-US" smtClean="0"/>
              <a:t>‹#›</a:t>
            </a:fld>
            <a:endParaRPr lang="en-US"/>
          </a:p>
        </p:txBody>
      </p:sp>
    </p:spTree>
    <p:extLst>
      <p:ext uri="{BB962C8B-B14F-4D97-AF65-F5344CB8AC3E}">
        <p14:creationId xmlns:p14="http://schemas.microsoft.com/office/powerpoint/2010/main" val="23196466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921E1C-CFEE-43CF-BAA5-81CE4BE02F03}" type="datetimeFigureOut">
              <a:rPr lang="en-US" smtClean="0"/>
              <a:t>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66455B-C2C9-4F11-A343-6CE67B84C4F6}" type="slidenum">
              <a:rPr lang="en-US" smtClean="0"/>
              <a:t>‹#›</a:t>
            </a:fld>
            <a:endParaRPr lang="en-US" dirty="0"/>
          </a:p>
        </p:txBody>
      </p:sp>
    </p:spTree>
    <p:extLst>
      <p:ext uri="{BB962C8B-B14F-4D97-AF65-F5344CB8AC3E}">
        <p14:creationId xmlns:p14="http://schemas.microsoft.com/office/powerpoint/2010/main" val="3136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921E1C-CFEE-43CF-BAA5-81CE4BE02F03}" type="datetimeFigureOut">
              <a:rPr lang="en-US" smtClean="0"/>
              <a:t>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66455B-C2C9-4F11-A343-6CE67B84C4F6}" type="slidenum">
              <a:rPr lang="en-US" smtClean="0"/>
              <a:t>‹#›</a:t>
            </a:fld>
            <a:endParaRPr lang="en-US" dirty="0"/>
          </a:p>
        </p:txBody>
      </p:sp>
    </p:spTree>
    <p:extLst>
      <p:ext uri="{BB962C8B-B14F-4D97-AF65-F5344CB8AC3E}">
        <p14:creationId xmlns:p14="http://schemas.microsoft.com/office/powerpoint/2010/main" val="1253785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921E1C-CFEE-43CF-BAA5-81CE4BE02F03}" type="datetimeFigureOut">
              <a:rPr lang="en-US" smtClean="0"/>
              <a:t>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66455B-C2C9-4F11-A343-6CE67B84C4F6}"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19388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921E1C-CFEE-43CF-BAA5-81CE4BE02F03}" type="datetimeFigureOut">
              <a:rPr lang="en-US" smtClean="0"/>
              <a:t>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66455B-C2C9-4F11-A343-6CE67B84C4F6}" type="slidenum">
              <a:rPr lang="en-US" smtClean="0"/>
              <a:t>‹#›</a:t>
            </a:fld>
            <a:endParaRPr lang="en-US" dirty="0"/>
          </a:p>
        </p:txBody>
      </p:sp>
    </p:spTree>
    <p:extLst>
      <p:ext uri="{BB962C8B-B14F-4D97-AF65-F5344CB8AC3E}">
        <p14:creationId xmlns:p14="http://schemas.microsoft.com/office/powerpoint/2010/main" val="201314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921E1C-CFEE-43CF-BAA5-81CE4BE02F03}" type="datetimeFigureOut">
              <a:rPr lang="en-US" smtClean="0"/>
              <a:t>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66455B-C2C9-4F11-A343-6CE67B84C4F6}"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86791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921E1C-CFEE-43CF-BAA5-81CE4BE02F03}" type="datetimeFigureOut">
              <a:rPr lang="en-US" smtClean="0"/>
              <a:t>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66455B-C2C9-4F11-A343-6CE67B84C4F6}" type="slidenum">
              <a:rPr lang="en-US" smtClean="0"/>
              <a:t>‹#›</a:t>
            </a:fld>
            <a:endParaRPr lang="en-US" dirty="0"/>
          </a:p>
        </p:txBody>
      </p:sp>
    </p:spTree>
    <p:extLst>
      <p:ext uri="{BB962C8B-B14F-4D97-AF65-F5344CB8AC3E}">
        <p14:creationId xmlns:p14="http://schemas.microsoft.com/office/powerpoint/2010/main" val="2876731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921E1C-CFEE-43CF-BAA5-81CE4BE02F03}" type="datetimeFigureOut">
              <a:rPr lang="en-US" smtClean="0"/>
              <a:t>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66455B-C2C9-4F11-A343-6CE67B84C4F6}" type="slidenum">
              <a:rPr lang="en-US" smtClean="0"/>
              <a:t>‹#›</a:t>
            </a:fld>
            <a:endParaRPr lang="en-US" dirty="0"/>
          </a:p>
        </p:txBody>
      </p:sp>
    </p:spTree>
    <p:extLst>
      <p:ext uri="{BB962C8B-B14F-4D97-AF65-F5344CB8AC3E}">
        <p14:creationId xmlns:p14="http://schemas.microsoft.com/office/powerpoint/2010/main" val="2953106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921E1C-CFEE-43CF-BAA5-81CE4BE02F03}" type="datetimeFigureOut">
              <a:rPr lang="en-US" smtClean="0"/>
              <a:t>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66455B-C2C9-4F11-A343-6CE67B84C4F6}" type="slidenum">
              <a:rPr lang="en-US" smtClean="0"/>
              <a:t>‹#›</a:t>
            </a:fld>
            <a:endParaRPr lang="en-US" dirty="0"/>
          </a:p>
        </p:txBody>
      </p:sp>
    </p:spTree>
    <p:extLst>
      <p:ext uri="{BB962C8B-B14F-4D97-AF65-F5344CB8AC3E}">
        <p14:creationId xmlns:p14="http://schemas.microsoft.com/office/powerpoint/2010/main" val="3599036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921E1C-CFEE-43CF-BAA5-81CE4BE02F03}" type="datetimeFigureOut">
              <a:rPr lang="en-US" smtClean="0"/>
              <a:t>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66455B-C2C9-4F11-A343-6CE67B84C4F6}" type="slidenum">
              <a:rPr lang="en-US" smtClean="0"/>
              <a:t>‹#›</a:t>
            </a:fld>
            <a:endParaRPr lang="en-US" dirty="0"/>
          </a:p>
        </p:txBody>
      </p:sp>
    </p:spTree>
    <p:extLst>
      <p:ext uri="{BB962C8B-B14F-4D97-AF65-F5344CB8AC3E}">
        <p14:creationId xmlns:p14="http://schemas.microsoft.com/office/powerpoint/2010/main" val="2853772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921E1C-CFEE-43CF-BAA5-81CE4BE02F03}" type="datetimeFigureOut">
              <a:rPr lang="en-US" smtClean="0"/>
              <a:t>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66455B-C2C9-4F11-A343-6CE67B84C4F6}" type="slidenum">
              <a:rPr lang="en-US" smtClean="0"/>
              <a:t>‹#›</a:t>
            </a:fld>
            <a:endParaRPr lang="en-US" dirty="0"/>
          </a:p>
        </p:txBody>
      </p:sp>
    </p:spTree>
    <p:extLst>
      <p:ext uri="{BB962C8B-B14F-4D97-AF65-F5344CB8AC3E}">
        <p14:creationId xmlns:p14="http://schemas.microsoft.com/office/powerpoint/2010/main" val="1039294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921E1C-CFEE-43CF-BAA5-81CE4BE02F03}" type="datetimeFigureOut">
              <a:rPr lang="en-US" smtClean="0"/>
              <a:t>8/21/2018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66455B-C2C9-4F11-A343-6CE67B84C4F6}" type="slidenum">
              <a:rPr lang="en-US" smtClean="0"/>
              <a:t>‹#›</a:t>
            </a:fld>
            <a:endParaRPr lang="en-US" dirty="0"/>
          </a:p>
        </p:txBody>
      </p:sp>
    </p:spTree>
    <p:extLst>
      <p:ext uri="{BB962C8B-B14F-4D97-AF65-F5344CB8AC3E}">
        <p14:creationId xmlns:p14="http://schemas.microsoft.com/office/powerpoint/2010/main" val="437649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921E1C-CFEE-43CF-BAA5-81CE4BE02F03}" type="datetimeFigureOut">
              <a:rPr lang="en-US" smtClean="0"/>
              <a:t>8/21/2018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66455B-C2C9-4F11-A343-6CE67B84C4F6}" type="slidenum">
              <a:rPr lang="en-US" smtClean="0"/>
              <a:t>‹#›</a:t>
            </a:fld>
            <a:endParaRPr lang="en-US" dirty="0"/>
          </a:p>
        </p:txBody>
      </p:sp>
    </p:spTree>
    <p:extLst>
      <p:ext uri="{BB962C8B-B14F-4D97-AF65-F5344CB8AC3E}">
        <p14:creationId xmlns:p14="http://schemas.microsoft.com/office/powerpoint/2010/main" val="2407699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921E1C-CFEE-43CF-BAA5-81CE4BE02F03}" type="datetimeFigureOut">
              <a:rPr lang="en-US" smtClean="0"/>
              <a:t>8/21/2018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66455B-C2C9-4F11-A343-6CE67B84C4F6}" type="slidenum">
              <a:rPr lang="en-US" smtClean="0"/>
              <a:t>‹#›</a:t>
            </a:fld>
            <a:endParaRPr lang="en-US" dirty="0"/>
          </a:p>
        </p:txBody>
      </p:sp>
    </p:spTree>
    <p:extLst>
      <p:ext uri="{BB962C8B-B14F-4D97-AF65-F5344CB8AC3E}">
        <p14:creationId xmlns:p14="http://schemas.microsoft.com/office/powerpoint/2010/main" val="2521994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921E1C-CFEE-43CF-BAA5-81CE4BE02F03}" type="datetimeFigureOut">
              <a:rPr lang="en-US" smtClean="0"/>
              <a:t>8/21/2018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66455B-C2C9-4F11-A343-6CE67B84C4F6}" type="slidenum">
              <a:rPr lang="en-US" smtClean="0"/>
              <a:t>‹#›</a:t>
            </a:fld>
            <a:endParaRPr lang="en-US" dirty="0"/>
          </a:p>
        </p:txBody>
      </p:sp>
    </p:spTree>
    <p:extLst>
      <p:ext uri="{BB962C8B-B14F-4D97-AF65-F5344CB8AC3E}">
        <p14:creationId xmlns:p14="http://schemas.microsoft.com/office/powerpoint/2010/main" val="139636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921E1C-CFEE-43CF-BAA5-81CE4BE02F03}" type="datetimeFigureOut">
              <a:rPr lang="en-US" smtClean="0"/>
              <a:t>8/21/2018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66455B-C2C9-4F11-A343-6CE67B84C4F6}" type="slidenum">
              <a:rPr lang="en-US" smtClean="0"/>
              <a:t>‹#›</a:t>
            </a:fld>
            <a:endParaRPr lang="en-US" dirty="0"/>
          </a:p>
        </p:txBody>
      </p:sp>
    </p:spTree>
    <p:extLst>
      <p:ext uri="{BB962C8B-B14F-4D97-AF65-F5344CB8AC3E}">
        <p14:creationId xmlns:p14="http://schemas.microsoft.com/office/powerpoint/2010/main" val="699886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66455B-C2C9-4F11-A343-6CE67B84C4F6}" type="slidenum">
              <a:rPr lang="en-US" smtClean="0"/>
              <a:t>‹#›</a:t>
            </a:fld>
            <a:endParaRPr lang="en-US" dirty="0"/>
          </a:p>
        </p:txBody>
      </p:sp>
      <p:sp>
        <p:nvSpPr>
          <p:cNvPr id="5" name="Date Placeholder 4"/>
          <p:cNvSpPr>
            <a:spLocks noGrp="1"/>
          </p:cNvSpPr>
          <p:nvPr>
            <p:ph type="dt" sz="half" idx="10"/>
          </p:nvPr>
        </p:nvSpPr>
        <p:spPr/>
        <p:txBody>
          <a:bodyPr/>
          <a:lstStyle/>
          <a:p>
            <a:fld id="{43921E1C-CFEE-43CF-BAA5-81CE4BE02F03}" type="datetimeFigureOut">
              <a:rPr lang="en-US" smtClean="0"/>
              <a:t>8/21/2018</a:t>
            </a:fld>
            <a:endParaRPr lang="en-US" dirty="0"/>
          </a:p>
        </p:txBody>
      </p:sp>
    </p:spTree>
    <p:extLst>
      <p:ext uri="{BB962C8B-B14F-4D97-AF65-F5344CB8AC3E}">
        <p14:creationId xmlns:p14="http://schemas.microsoft.com/office/powerpoint/2010/main" val="2104762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3921E1C-CFEE-43CF-BAA5-81CE4BE02F03}" type="datetimeFigureOut">
              <a:rPr lang="en-US" smtClean="0"/>
              <a:t>8/21/2018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66455B-C2C9-4F11-A343-6CE67B84C4F6}" type="slidenum">
              <a:rPr lang="en-US" smtClean="0"/>
              <a:t>‹#›</a:t>
            </a:fld>
            <a:endParaRPr lang="en-US" dirty="0"/>
          </a:p>
        </p:txBody>
      </p:sp>
    </p:spTree>
    <p:extLst>
      <p:ext uri="{BB962C8B-B14F-4D97-AF65-F5344CB8AC3E}">
        <p14:creationId xmlns:p14="http://schemas.microsoft.com/office/powerpoint/2010/main" val="366219702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5.png"/><Relationship Id="rId7"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5.png"/><Relationship Id="rId7" Type="http://schemas.openxmlformats.org/officeDocument/2006/relationships/image" Target="../media/image25.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3.gif"/></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13.g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8" Type="http://schemas.openxmlformats.org/officeDocument/2006/relationships/hyperlink" Target="mailto:marksb@yosemite.edu" TargetMode="External"/><Relationship Id="rId3" Type="http://schemas.openxmlformats.org/officeDocument/2006/relationships/image" Target="../media/image5.png"/><Relationship Id="rId7" Type="http://schemas.openxmlformats.org/officeDocument/2006/relationships/hyperlink" Target="mailto:jacksonm@yosemite.edu" TargetMode="Externa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hyperlink" Target="mailto:leeme@yosemite.edu" TargetMode="External"/><Relationship Id="rId5" Type="http://schemas.openxmlformats.org/officeDocument/2006/relationships/hyperlink" Target="mailto:velezf@yosemite.edu" TargetMode="Externa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068533"/>
          </a:xfrm>
          <a:prstGeom prst="rect">
            <a:avLst/>
          </a:prstGeom>
        </p:spPr>
      </p:pic>
      <p:pic>
        <p:nvPicPr>
          <p:cNvPr id="4" name="Picture 3"/>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99290" y="4210700"/>
            <a:ext cx="3305901" cy="2482544"/>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1368" y="0"/>
            <a:ext cx="3883112" cy="2588741"/>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3112" y="236150"/>
            <a:ext cx="7146280" cy="41393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00864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1"/>
            <a:ext cx="12192000" cy="6858000"/>
          </a:xfrm>
          <a:prstGeom prst="rect">
            <a:avLst/>
          </a:prstGeom>
        </p:spPr>
      </p:pic>
      <p:sp>
        <p:nvSpPr>
          <p:cNvPr id="6" name="Oval 5"/>
          <p:cNvSpPr/>
          <p:nvPr/>
        </p:nvSpPr>
        <p:spPr>
          <a:xfrm>
            <a:off x="322217" y="48335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268" y="4724915"/>
            <a:ext cx="1699458" cy="1701651"/>
          </a:xfrm>
          <a:prstGeom prst="rect">
            <a:avLst/>
          </a:prstGeom>
        </p:spPr>
      </p:pic>
      <p:sp>
        <p:nvSpPr>
          <p:cNvPr id="5" name="Title 1"/>
          <p:cNvSpPr>
            <a:spLocks noGrp="1"/>
          </p:cNvSpPr>
          <p:nvPr>
            <p:ph type="title"/>
          </p:nvPr>
        </p:nvSpPr>
        <p:spPr>
          <a:xfrm>
            <a:off x="322217" y="188318"/>
            <a:ext cx="11514666" cy="972805"/>
          </a:xfrm>
        </p:spPr>
        <p:txBody>
          <a:bodyPr>
            <a:norm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Veterans by the Numbers</a:t>
            </a:r>
            <a:endParaRPr lang="en-US" sz="5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742090" y="1300435"/>
            <a:ext cx="10774680" cy="1631216"/>
          </a:xfrm>
          <a:prstGeom prst="rect">
            <a:avLst/>
          </a:prstGeom>
        </p:spPr>
        <p:txBody>
          <a:bodyPr wrap="square" anchor="t">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As of January 31, 2016, there were close to 1.4 million people serving in the U.S. Armed Forces</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As of 2014, the VA estimates there were 22 million military veterans in the U.S. population</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About 200,000 current personnel are women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5937" y="2959958"/>
            <a:ext cx="4724981" cy="352991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819992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1"/>
            <a:ext cx="12192000" cy="6858000"/>
          </a:xfrm>
          <a:prstGeom prst="rect">
            <a:avLst/>
          </a:prstGeom>
        </p:spPr>
      </p:pic>
      <p:sp>
        <p:nvSpPr>
          <p:cNvPr id="6" name="Oval 5"/>
          <p:cNvSpPr/>
          <p:nvPr/>
        </p:nvSpPr>
        <p:spPr>
          <a:xfrm>
            <a:off x="322217" y="48335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268" y="4724915"/>
            <a:ext cx="1699458" cy="1701651"/>
          </a:xfrm>
          <a:prstGeom prst="rect">
            <a:avLst/>
          </a:prstGeom>
        </p:spPr>
      </p:pic>
      <p:sp>
        <p:nvSpPr>
          <p:cNvPr id="9" name="Title 1"/>
          <p:cNvSpPr>
            <a:spLocks noGrp="1"/>
          </p:cNvSpPr>
          <p:nvPr>
            <p:ph type="title"/>
          </p:nvPr>
        </p:nvSpPr>
        <p:spPr>
          <a:xfrm>
            <a:off x="322217" y="188318"/>
            <a:ext cx="11514666" cy="972805"/>
          </a:xfrm>
        </p:spPr>
        <p:txBody>
          <a:bodyPr>
            <a:norm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Veterans by the Numbers</a:t>
            </a:r>
            <a:endParaRPr lang="en-US" sz="5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1325602" y="1178629"/>
            <a:ext cx="9494520" cy="3077766"/>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Total active duty personnel for the five armed service: </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ARMY:		471,397 </a:t>
            </a:r>
          </a:p>
          <a:p>
            <a:pPr algn="ctr"/>
            <a:r>
              <a:rPr lang="en-US" sz="2000" dirty="0">
                <a:solidFill>
                  <a:schemeClr val="bg1"/>
                </a:solidFill>
                <a:latin typeface="Times New Roman" panose="02020603050405020304" pitchFamily="18" charset="0"/>
                <a:cs typeface="Times New Roman" panose="02020603050405020304" pitchFamily="18" charset="0"/>
              </a:rPr>
              <a:t>NAVY: 		326,276 </a:t>
            </a:r>
          </a:p>
          <a:p>
            <a:pPr algn="ctr"/>
            <a:r>
              <a:rPr lang="en-US" sz="2000" dirty="0">
                <a:solidFill>
                  <a:schemeClr val="bg1"/>
                </a:solidFill>
                <a:latin typeface="Times New Roman" panose="02020603050405020304" pitchFamily="18" charset="0"/>
                <a:cs typeface="Times New Roman" panose="02020603050405020304" pitchFamily="18" charset="0"/>
              </a:rPr>
              <a:t>AIR FORCE:	309,682 </a:t>
            </a:r>
          </a:p>
          <a:p>
            <a:pPr algn="ctr"/>
            <a:r>
              <a:rPr lang="en-US" sz="2000" dirty="0" smtClean="0">
                <a:solidFill>
                  <a:schemeClr val="bg1"/>
                </a:solidFill>
                <a:latin typeface="Times New Roman" panose="02020603050405020304" pitchFamily="18" charset="0"/>
                <a:cs typeface="Times New Roman" panose="02020603050405020304" pitchFamily="18" charset="0"/>
              </a:rPr>
              <a:t>  MARINE CORPS:183,917 </a:t>
            </a: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COAST GUARD: 39,084 </a:t>
            </a:r>
          </a:p>
          <a:p>
            <a:pPr algn="ctr"/>
            <a:endParaRPr lang="en-US" sz="1200" dirty="0">
              <a:solidFill>
                <a:schemeClr val="bg1"/>
              </a:solidFill>
              <a:latin typeface="Times New Roman" panose="02020603050405020304" pitchFamily="18" charset="0"/>
              <a:cs typeface="Times New Roman" panose="02020603050405020304" pitchFamily="18" charset="0"/>
            </a:endParaRPr>
          </a:p>
          <a:p>
            <a:pPr algn="ctr"/>
            <a:r>
              <a:rPr lang="en-US" sz="1200" dirty="0">
                <a:solidFill>
                  <a:schemeClr val="bg1"/>
                </a:solidFill>
                <a:latin typeface="Times New Roman" panose="02020603050405020304" pitchFamily="18" charset="0"/>
                <a:cs typeface="Times New Roman" panose="02020603050405020304" pitchFamily="18" charset="0"/>
              </a:rPr>
              <a:t>Data current as of March 2016. Marine Corps employees are a component of the U.S. Department of the Navy.</a:t>
            </a:r>
            <a:br>
              <a:rPr lang="en-US" sz="1200" dirty="0">
                <a:solidFill>
                  <a:schemeClr val="bg1"/>
                </a:solidFill>
                <a:latin typeface="Times New Roman" panose="02020603050405020304" pitchFamily="18" charset="0"/>
                <a:cs typeface="Times New Roman" panose="02020603050405020304" pitchFamily="18" charset="0"/>
              </a:rPr>
            </a:br>
            <a:r>
              <a:rPr lang="en-US" sz="1200" dirty="0">
                <a:solidFill>
                  <a:schemeClr val="bg1"/>
                </a:solidFill>
                <a:latin typeface="Times New Roman" panose="02020603050405020304" pitchFamily="18" charset="0"/>
                <a:cs typeface="Times New Roman" panose="02020603050405020304" pitchFamily="18" charset="0"/>
              </a:rPr>
              <a:t>SOURCE: U.S. Office of Personnel Management</a:t>
            </a:r>
          </a:p>
          <a:p>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0085" y="3864065"/>
            <a:ext cx="2758312" cy="265670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571853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1"/>
            <a:ext cx="12192000" cy="6858000"/>
          </a:xfrm>
          <a:prstGeom prst="rect">
            <a:avLst/>
          </a:prstGeom>
        </p:spPr>
      </p:pic>
      <p:sp>
        <p:nvSpPr>
          <p:cNvPr id="6" name="Oval 5"/>
          <p:cNvSpPr/>
          <p:nvPr/>
        </p:nvSpPr>
        <p:spPr>
          <a:xfrm>
            <a:off x="322217" y="48335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268" y="4724915"/>
            <a:ext cx="1699458" cy="1701651"/>
          </a:xfrm>
          <a:prstGeom prst="rect">
            <a:avLst/>
          </a:prstGeom>
        </p:spPr>
      </p:pic>
      <p:sp>
        <p:nvSpPr>
          <p:cNvPr id="9" name="Title 1"/>
          <p:cNvSpPr>
            <a:spLocks noGrp="1"/>
          </p:cNvSpPr>
          <p:nvPr>
            <p:ph type="title"/>
          </p:nvPr>
        </p:nvSpPr>
        <p:spPr>
          <a:xfrm>
            <a:off x="322217" y="188318"/>
            <a:ext cx="11514666" cy="972805"/>
          </a:xfrm>
        </p:spPr>
        <p:txBody>
          <a:bodyPr>
            <a:norm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Branches of the Military </a:t>
            </a:r>
            <a:endParaRPr lang="en-US" sz="5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1012179" y="1161123"/>
            <a:ext cx="10184556" cy="2215991"/>
          </a:xfrm>
          <a:prstGeom prst="rect">
            <a:avLst/>
          </a:prstGeom>
          <a:noFill/>
        </p:spPr>
        <p:txBody>
          <a:bodyPr wrap="square" rtlCol="0">
            <a:spAutoFit/>
          </a:bodyPr>
          <a:lstStyle/>
          <a:p>
            <a:r>
              <a:rPr lang="en-US" sz="2000" b="1" u="sng" dirty="0">
                <a:solidFill>
                  <a:schemeClr val="bg1"/>
                </a:solidFill>
                <a:latin typeface="Times New Roman" panose="02020603050405020304" pitchFamily="18" charset="0"/>
                <a:cs typeface="Times New Roman" panose="02020603050405020304" pitchFamily="18" charset="0"/>
              </a:rPr>
              <a:t>Branch			Birth Date		Military Role</a:t>
            </a:r>
          </a:p>
          <a:p>
            <a:r>
              <a:rPr lang="en-US" sz="2000" b="1" dirty="0">
                <a:solidFill>
                  <a:schemeClr val="bg1"/>
                </a:solidFill>
                <a:latin typeface="Times New Roman" panose="02020603050405020304" pitchFamily="18" charset="0"/>
                <a:cs typeface="Times New Roman" panose="02020603050405020304" pitchFamily="18" charset="0"/>
              </a:rPr>
              <a:t>Army (USA)		</a:t>
            </a:r>
            <a:r>
              <a:rPr lang="en-US" sz="2000" dirty="0">
                <a:solidFill>
                  <a:schemeClr val="bg1"/>
                </a:solidFill>
                <a:latin typeface="Times New Roman" panose="02020603050405020304" pitchFamily="18" charset="0"/>
                <a:cs typeface="Times New Roman" panose="02020603050405020304" pitchFamily="18" charset="0"/>
              </a:rPr>
              <a:t>June 14, 1775		Contingency Force, Long Term Operations</a:t>
            </a:r>
          </a:p>
          <a:p>
            <a:r>
              <a:rPr lang="en-US" sz="2000" b="1" dirty="0">
                <a:solidFill>
                  <a:schemeClr val="bg1"/>
                </a:solidFill>
                <a:latin typeface="Times New Roman" panose="02020603050405020304" pitchFamily="18" charset="0"/>
                <a:cs typeface="Times New Roman" panose="02020603050405020304" pitchFamily="18" charset="0"/>
              </a:rPr>
              <a:t>Navy (USN)		</a:t>
            </a:r>
            <a:r>
              <a:rPr lang="en-US" sz="2000" dirty="0">
                <a:solidFill>
                  <a:schemeClr val="bg1"/>
                </a:solidFill>
                <a:latin typeface="Times New Roman" panose="02020603050405020304" pitchFamily="18" charset="0"/>
                <a:cs typeface="Times New Roman" panose="02020603050405020304" pitchFamily="18" charset="0"/>
              </a:rPr>
              <a:t>October 13, 1775		Sea Operations</a:t>
            </a:r>
          </a:p>
          <a:p>
            <a:r>
              <a:rPr lang="en-US" sz="2000" b="1" dirty="0">
                <a:solidFill>
                  <a:schemeClr val="bg1"/>
                </a:solidFill>
                <a:latin typeface="Times New Roman" panose="02020603050405020304" pitchFamily="18" charset="0"/>
                <a:cs typeface="Times New Roman" panose="02020603050405020304" pitchFamily="18" charset="0"/>
              </a:rPr>
              <a:t>Marines (USMC)	</a:t>
            </a:r>
            <a:r>
              <a:rPr lang="en-US" sz="2000" dirty="0">
                <a:solidFill>
                  <a:schemeClr val="bg1"/>
                </a:solidFill>
                <a:latin typeface="Times New Roman" panose="02020603050405020304" pitchFamily="18" charset="0"/>
                <a:cs typeface="Times New Roman" panose="02020603050405020304" pitchFamily="18" charset="0"/>
              </a:rPr>
              <a:t>November 10, 1775	Beachhead Assaults </a:t>
            </a:r>
          </a:p>
          <a:p>
            <a:r>
              <a:rPr lang="en-US" sz="2000" b="1" dirty="0">
                <a:solidFill>
                  <a:schemeClr val="bg1"/>
                </a:solidFill>
                <a:latin typeface="Times New Roman" panose="02020603050405020304" pitchFamily="18" charset="0"/>
                <a:cs typeface="Times New Roman" panose="02020603050405020304" pitchFamily="18" charset="0"/>
              </a:rPr>
              <a:t>Air Force (USAF)	</a:t>
            </a:r>
            <a:r>
              <a:rPr lang="en-US" sz="2000" dirty="0">
                <a:solidFill>
                  <a:schemeClr val="bg1"/>
                </a:solidFill>
                <a:latin typeface="Times New Roman" panose="02020603050405020304" pitchFamily="18" charset="0"/>
                <a:cs typeface="Times New Roman" panose="02020603050405020304" pitchFamily="18" charset="0"/>
              </a:rPr>
              <a:t>September 18, 1947	Air and Space Superiority  </a:t>
            </a:r>
          </a:p>
          <a:p>
            <a:r>
              <a:rPr lang="en-US" sz="2000" b="1" dirty="0" smtClean="0">
                <a:solidFill>
                  <a:schemeClr val="bg1"/>
                </a:solidFill>
                <a:latin typeface="Times New Roman" panose="02020603050405020304" pitchFamily="18" charset="0"/>
                <a:cs typeface="Times New Roman" panose="02020603050405020304" pitchFamily="18" charset="0"/>
              </a:rPr>
              <a:t>Coast </a:t>
            </a:r>
            <a:r>
              <a:rPr lang="en-US" sz="2000" b="1" dirty="0">
                <a:solidFill>
                  <a:schemeClr val="bg1"/>
                </a:solidFill>
                <a:latin typeface="Times New Roman" panose="02020603050405020304" pitchFamily="18" charset="0"/>
                <a:cs typeface="Times New Roman" panose="02020603050405020304" pitchFamily="18" charset="0"/>
              </a:rPr>
              <a:t>Guard (USCG)	</a:t>
            </a:r>
            <a:r>
              <a:rPr lang="en-US" sz="2000" dirty="0">
                <a:solidFill>
                  <a:schemeClr val="bg1"/>
                </a:solidFill>
                <a:latin typeface="Times New Roman" panose="02020603050405020304" pitchFamily="18" charset="0"/>
                <a:cs typeface="Times New Roman" panose="02020603050405020304" pitchFamily="18" charset="0"/>
              </a:rPr>
              <a:t>August 4, 1790		Defend U.S. Coastline</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8249" y="3654779"/>
            <a:ext cx="6886832" cy="1390279"/>
          </a:xfrm>
          <a:prstGeom prst="rect">
            <a:avLst/>
          </a:prstGeom>
        </p:spPr>
      </p:pic>
    </p:spTree>
    <p:extLst>
      <p:ext uri="{BB962C8B-B14F-4D97-AF65-F5344CB8AC3E}">
        <p14:creationId xmlns:p14="http://schemas.microsoft.com/office/powerpoint/2010/main" val="13456833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0"/>
            <a:ext cx="12192000" cy="6858000"/>
          </a:xfrm>
          <a:prstGeom prst="rect">
            <a:avLst/>
          </a:prstGeom>
        </p:spPr>
      </p:pic>
      <p:sp>
        <p:nvSpPr>
          <p:cNvPr id="6" name="Oval 5"/>
          <p:cNvSpPr/>
          <p:nvPr/>
        </p:nvSpPr>
        <p:spPr>
          <a:xfrm>
            <a:off x="322217" y="48335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268" y="4724915"/>
            <a:ext cx="1699458" cy="1701651"/>
          </a:xfrm>
          <a:prstGeom prst="rect">
            <a:avLst/>
          </a:prstGeom>
        </p:spPr>
      </p:pic>
      <p:sp>
        <p:nvSpPr>
          <p:cNvPr id="9" name="Title 1"/>
          <p:cNvSpPr>
            <a:spLocks noGrp="1"/>
          </p:cNvSpPr>
          <p:nvPr>
            <p:ph type="title"/>
          </p:nvPr>
        </p:nvSpPr>
        <p:spPr>
          <a:xfrm>
            <a:off x="322217" y="188318"/>
            <a:ext cx="11514666" cy="972805"/>
          </a:xfrm>
        </p:spPr>
        <p:txBody>
          <a:bodyPr>
            <a:normAutofit fontScale="90000"/>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Order are the Colors Presented?</a:t>
            </a:r>
            <a:endParaRPr lang="en-US" sz="5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922664" y="1026123"/>
            <a:ext cx="10313772" cy="1528624"/>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In general, the order of precedence when displaying military flags together is the U.S. National Colors, U.S. Army, U.S. Marine Corps, U.S. Navy, U.S. Air Force, and U.S. Coast Guard.</a:t>
            </a:r>
            <a:r>
              <a:rPr lang="en-US" sz="2000" baseline="30000" dirty="0">
                <a:solidFill>
                  <a:schemeClr val="bg1"/>
                </a:solidFill>
                <a:latin typeface="Times New Roman" panose="02020603050405020304" pitchFamily="18" charset="0"/>
                <a:cs typeface="Times New Roman" panose="02020603050405020304" pitchFamily="18" charset="0"/>
              </a:rPr>
              <a:t> </a:t>
            </a:r>
          </a:p>
          <a:p>
            <a:pPr algn="ctr"/>
            <a:endParaRPr lang="en-US" sz="2000" baseline="30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However, in any period, such as in wartime, where the U.S. Coast Guard is operating as part of the U.S. Navy, the U.S. Coast Guard flag would precede the U.S. Air Force flag.</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1473" y="2936445"/>
            <a:ext cx="4764638" cy="309701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85324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1"/>
            <a:ext cx="12192000" cy="6858000"/>
          </a:xfrm>
          <a:prstGeom prst="rect">
            <a:avLst/>
          </a:prstGeom>
        </p:spPr>
      </p:pic>
      <p:sp>
        <p:nvSpPr>
          <p:cNvPr id="6" name="Oval 5"/>
          <p:cNvSpPr/>
          <p:nvPr/>
        </p:nvSpPr>
        <p:spPr>
          <a:xfrm>
            <a:off x="322217" y="48335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268" y="4724915"/>
            <a:ext cx="1699458" cy="170165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5994" y="1365195"/>
            <a:ext cx="8098227" cy="4295581"/>
          </a:xfrm>
          <a:prstGeom prst="rect">
            <a:avLst/>
          </a:prstGeom>
          <a:ln>
            <a:noFill/>
          </a:ln>
          <a:effectLst>
            <a:outerShdw blurRad="292100" dist="139700" dir="2700000" algn="tl" rotWithShape="0">
              <a:srgbClr val="333333">
                <a:alpha val="65000"/>
              </a:srgbClr>
            </a:outerShdw>
          </a:effectLst>
        </p:spPr>
      </p:pic>
      <p:sp>
        <p:nvSpPr>
          <p:cNvPr id="9" name="Title 1"/>
          <p:cNvSpPr>
            <a:spLocks noGrp="1"/>
          </p:cNvSpPr>
          <p:nvPr>
            <p:ph type="title"/>
          </p:nvPr>
        </p:nvSpPr>
        <p:spPr>
          <a:xfrm>
            <a:off x="322217" y="188318"/>
            <a:ext cx="11514666" cy="972805"/>
          </a:xfrm>
        </p:spPr>
        <p:txBody>
          <a:bodyPr>
            <a:norm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Veterans by the Numbers</a:t>
            </a:r>
            <a:endParaRPr lang="en-US" sz="5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57912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0"/>
            <a:ext cx="12192000" cy="6858000"/>
          </a:xfrm>
          <a:prstGeom prst="rect">
            <a:avLst/>
          </a:prstGeom>
        </p:spPr>
      </p:pic>
      <p:sp>
        <p:nvSpPr>
          <p:cNvPr id="6" name="Oval 5"/>
          <p:cNvSpPr/>
          <p:nvPr/>
        </p:nvSpPr>
        <p:spPr>
          <a:xfrm>
            <a:off x="322217" y="48335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268" y="4724915"/>
            <a:ext cx="1699458" cy="1701651"/>
          </a:xfrm>
          <a:prstGeom prst="rect">
            <a:avLst/>
          </a:prstGeom>
        </p:spPr>
      </p:pic>
      <p:sp>
        <p:nvSpPr>
          <p:cNvPr id="9" name="Title 1"/>
          <p:cNvSpPr>
            <a:spLocks noGrp="1"/>
          </p:cNvSpPr>
          <p:nvPr>
            <p:ph type="title"/>
          </p:nvPr>
        </p:nvSpPr>
        <p:spPr>
          <a:xfrm>
            <a:off x="322217" y="188318"/>
            <a:ext cx="11514666" cy="972805"/>
          </a:xfrm>
        </p:spPr>
        <p:txBody>
          <a:bodyPr>
            <a:norm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Military Names </a:t>
            </a:r>
            <a:endParaRPr lang="en-US" sz="5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771" y="491569"/>
            <a:ext cx="1781982" cy="1339108"/>
          </a:xfrm>
          <a:prstGeom prst="rect">
            <a:avLst/>
          </a:prstGeom>
          <a:ln w="88900" cap="sq" cmpd="thickThin">
            <a:solidFill>
              <a:srgbClr val="000000"/>
            </a:solidFill>
            <a:prstDash val="solid"/>
            <a:miter lim="800000"/>
          </a:ln>
          <a:effectLst>
            <a:innerShdw blurRad="76200">
              <a:srgbClr val="000000"/>
            </a:inn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2513" y="1515721"/>
            <a:ext cx="1899339" cy="1427298"/>
          </a:xfrm>
          <a:prstGeom prst="rect">
            <a:avLst/>
          </a:prstGeom>
          <a:ln w="88900" cap="sq" cmpd="thickThin">
            <a:solidFill>
              <a:srgbClr val="000000"/>
            </a:solidFill>
            <a:prstDash val="solid"/>
            <a:miter lim="800000"/>
          </a:ln>
          <a:effectLst>
            <a:innerShdw blurRad="76200">
              <a:srgbClr val="000000"/>
            </a:innerShdw>
          </a:effectLst>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8991" y="491569"/>
            <a:ext cx="1924053" cy="1400175"/>
          </a:xfrm>
          <a:prstGeom prst="rect">
            <a:avLst/>
          </a:prstGeom>
          <a:ln w="88900" cap="sq" cmpd="thickThin">
            <a:solidFill>
              <a:srgbClr val="000000"/>
            </a:solidFill>
            <a:prstDash val="solid"/>
            <a:miter lim="800000"/>
          </a:ln>
          <a:effectLst>
            <a:innerShdw blurRad="76200">
              <a:srgbClr val="000000"/>
            </a:innerShdw>
          </a:effectLst>
        </p:spPr>
      </p:pic>
      <p:sp>
        <p:nvSpPr>
          <p:cNvPr id="18" name="TextBox 17"/>
          <p:cNvSpPr txBox="1"/>
          <p:nvPr/>
        </p:nvSpPr>
        <p:spPr>
          <a:xfrm>
            <a:off x="635877" y="1939330"/>
            <a:ext cx="1301849" cy="707886"/>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Army-</a:t>
            </a:r>
          </a:p>
          <a:p>
            <a:pPr algn="ctr"/>
            <a:r>
              <a:rPr lang="en-US" sz="2000" dirty="0">
                <a:solidFill>
                  <a:schemeClr val="bg1"/>
                </a:solidFill>
                <a:latin typeface="Times New Roman" panose="02020603050405020304" pitchFamily="18" charset="0"/>
                <a:cs typeface="Times New Roman" panose="02020603050405020304" pitchFamily="18" charset="0"/>
              </a:rPr>
              <a:t>Soldier</a:t>
            </a:r>
          </a:p>
        </p:txBody>
      </p:sp>
      <p:sp>
        <p:nvSpPr>
          <p:cNvPr id="19" name="TextBox 18"/>
          <p:cNvSpPr txBox="1"/>
          <p:nvPr/>
        </p:nvSpPr>
        <p:spPr>
          <a:xfrm>
            <a:off x="9700551" y="1964660"/>
            <a:ext cx="2220935" cy="707886"/>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Coast Guard-</a:t>
            </a:r>
          </a:p>
          <a:p>
            <a:pPr algn="ctr"/>
            <a:r>
              <a:rPr lang="en-US" sz="2000" dirty="0">
                <a:solidFill>
                  <a:schemeClr val="bg1"/>
                </a:solidFill>
                <a:latin typeface="Times New Roman" panose="02020603050405020304" pitchFamily="18" charset="0"/>
                <a:cs typeface="Times New Roman" panose="02020603050405020304" pitchFamily="18" charset="0"/>
              </a:rPr>
              <a:t>Coast Guardsman</a:t>
            </a:r>
          </a:p>
        </p:txBody>
      </p:sp>
      <p:sp>
        <p:nvSpPr>
          <p:cNvPr id="20" name="TextBox 19"/>
          <p:cNvSpPr txBox="1"/>
          <p:nvPr/>
        </p:nvSpPr>
        <p:spPr>
          <a:xfrm>
            <a:off x="2842347" y="3075057"/>
            <a:ext cx="1696994" cy="707886"/>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Marine Corp-Marine</a:t>
            </a:r>
          </a:p>
        </p:txBody>
      </p:sp>
      <p:sp>
        <p:nvSpPr>
          <p:cNvPr id="21" name="TextBox 20"/>
          <p:cNvSpPr txBox="1"/>
          <p:nvPr/>
        </p:nvSpPr>
        <p:spPr>
          <a:xfrm>
            <a:off x="5205141" y="4125682"/>
            <a:ext cx="1696994" cy="707886"/>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Navy-</a:t>
            </a:r>
          </a:p>
          <a:p>
            <a:pPr algn="ctr"/>
            <a:r>
              <a:rPr lang="en-US" sz="2000" dirty="0">
                <a:solidFill>
                  <a:schemeClr val="bg1"/>
                </a:solidFill>
                <a:latin typeface="Times New Roman" panose="02020603050405020304" pitchFamily="18" charset="0"/>
                <a:cs typeface="Times New Roman" panose="02020603050405020304" pitchFamily="18" charset="0"/>
              </a:rPr>
              <a:t>Sailor </a:t>
            </a:r>
          </a:p>
        </p:txBody>
      </p:sp>
      <p:sp>
        <p:nvSpPr>
          <p:cNvPr id="22" name="TextBox 21"/>
          <p:cNvSpPr txBox="1"/>
          <p:nvPr/>
        </p:nvSpPr>
        <p:spPr>
          <a:xfrm>
            <a:off x="7571030" y="3108148"/>
            <a:ext cx="1696994" cy="707886"/>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Air Force-Airman</a:t>
            </a:r>
          </a:p>
        </p:txBody>
      </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20679" b="4523"/>
          <a:stretch/>
        </p:blipFill>
        <p:spPr>
          <a:xfrm>
            <a:off x="7424848" y="1580442"/>
            <a:ext cx="1924053" cy="1404121"/>
          </a:xfrm>
          <a:prstGeom prst="rect">
            <a:avLst/>
          </a:prstGeom>
          <a:ln w="88900" cap="sq" cmpd="thickThin">
            <a:solidFill>
              <a:srgbClr val="000000"/>
            </a:solidFill>
            <a:prstDash val="solid"/>
            <a:miter lim="800000"/>
          </a:ln>
          <a:effectLst>
            <a:innerShdw blurRad="76200">
              <a:srgbClr val="000000"/>
            </a:innerShdw>
          </a:effectLst>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2281" y="2493643"/>
            <a:ext cx="1924053" cy="144749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935845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0"/>
            <a:ext cx="12192000" cy="6858000"/>
          </a:xfrm>
          <a:prstGeom prst="rect">
            <a:avLst/>
          </a:prstGeom>
        </p:spPr>
      </p:pic>
      <p:sp>
        <p:nvSpPr>
          <p:cNvPr id="6" name="Oval 5"/>
          <p:cNvSpPr/>
          <p:nvPr/>
        </p:nvSpPr>
        <p:spPr>
          <a:xfrm>
            <a:off x="322217" y="48335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268" y="4724915"/>
            <a:ext cx="1699458" cy="1701651"/>
          </a:xfrm>
          <a:prstGeom prst="rect">
            <a:avLst/>
          </a:prstGeom>
        </p:spPr>
      </p:pic>
      <p:sp>
        <p:nvSpPr>
          <p:cNvPr id="9" name="Title 1"/>
          <p:cNvSpPr>
            <a:spLocks noGrp="1"/>
          </p:cNvSpPr>
          <p:nvPr>
            <p:ph type="title"/>
          </p:nvPr>
        </p:nvSpPr>
        <p:spPr>
          <a:xfrm>
            <a:off x="322217" y="188318"/>
            <a:ext cx="11514666" cy="972805"/>
          </a:xfrm>
        </p:spPr>
        <p:txBody>
          <a:bodyPr>
            <a:norm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Military </a:t>
            </a:r>
            <a:r>
              <a:rPr lang="en-US" sz="5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Chain of Command</a:t>
            </a:r>
            <a:endParaRPr lang="en-US" sz="5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28" name="Picture 4" descr="Image result for officer and enlisted rank structures"/>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52861" y="1349441"/>
            <a:ext cx="7653378" cy="4847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2658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0"/>
            <a:ext cx="12192000" cy="6858000"/>
          </a:xfrm>
          <a:prstGeom prst="rect">
            <a:avLst/>
          </a:prstGeom>
        </p:spPr>
      </p:pic>
      <p:sp>
        <p:nvSpPr>
          <p:cNvPr id="6" name="Oval 5"/>
          <p:cNvSpPr/>
          <p:nvPr/>
        </p:nvSpPr>
        <p:spPr>
          <a:xfrm>
            <a:off x="322217" y="48335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268" y="4724915"/>
            <a:ext cx="1699458" cy="1701651"/>
          </a:xfrm>
          <a:prstGeom prst="rect">
            <a:avLst/>
          </a:prstGeom>
        </p:spPr>
      </p:pic>
      <p:sp>
        <p:nvSpPr>
          <p:cNvPr id="11" name="Title 1"/>
          <p:cNvSpPr>
            <a:spLocks noGrp="1"/>
          </p:cNvSpPr>
          <p:nvPr>
            <p:ph type="title"/>
          </p:nvPr>
        </p:nvSpPr>
        <p:spPr>
          <a:xfrm>
            <a:off x="322217" y="188318"/>
            <a:ext cx="11514666" cy="972805"/>
          </a:xfrm>
        </p:spPr>
        <p:txBody>
          <a:bodyPr>
            <a:norm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Military Culture</a:t>
            </a:r>
            <a:endParaRPr lang="en-US" sz="5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982" t="2540" r="5519"/>
          <a:stretch/>
        </p:blipFill>
        <p:spPr>
          <a:xfrm>
            <a:off x="238268" y="337751"/>
            <a:ext cx="2594919" cy="2228199"/>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9397"/>
          <a:stretch/>
        </p:blipFill>
        <p:spPr>
          <a:xfrm>
            <a:off x="3313988" y="1379784"/>
            <a:ext cx="2581194" cy="2228199"/>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10386" r="15868"/>
          <a:stretch/>
        </p:blipFill>
        <p:spPr>
          <a:xfrm>
            <a:off x="4805403" y="3983079"/>
            <a:ext cx="2581194" cy="2228199"/>
          </a:xfrm>
          <a:prstGeom prst="rect">
            <a:avLst/>
          </a:prstGeom>
          <a:ln w="88900" cap="sq" cmpd="thickThin">
            <a:solidFill>
              <a:srgbClr val="000000"/>
            </a:solidFill>
            <a:prstDash val="solid"/>
            <a:miter lim="800000"/>
          </a:ln>
          <a:effectLst>
            <a:innerShdw blurRad="76200">
              <a:srgbClr val="000000"/>
            </a:innerShdw>
          </a:effec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15678" y="337751"/>
            <a:ext cx="2598764" cy="2228199"/>
          </a:xfrm>
          <a:prstGeom prst="rect">
            <a:avLst/>
          </a:prstGeom>
          <a:ln w="88900" cap="sq" cmpd="thickThin">
            <a:solidFill>
              <a:srgbClr val="000000"/>
            </a:solidFill>
            <a:prstDash val="solid"/>
            <a:miter lim="800000"/>
          </a:ln>
          <a:effectLst>
            <a:innerShdw blurRad="76200">
              <a:srgbClr val="000000"/>
            </a:innerShdw>
          </a:effectLst>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3683" y="1392279"/>
            <a:ext cx="2581194" cy="222783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955050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1"/>
            <a:ext cx="12192000" cy="6858000"/>
          </a:xfrm>
          <a:prstGeom prst="rect">
            <a:avLst/>
          </a:prstGeom>
        </p:spPr>
      </p:pic>
      <p:sp>
        <p:nvSpPr>
          <p:cNvPr id="6" name="Oval 5"/>
          <p:cNvSpPr/>
          <p:nvPr/>
        </p:nvSpPr>
        <p:spPr>
          <a:xfrm>
            <a:off x="322217" y="48335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268" y="4724915"/>
            <a:ext cx="1699458" cy="1701651"/>
          </a:xfrm>
          <a:prstGeom prst="rect">
            <a:avLst/>
          </a:prstGeom>
        </p:spPr>
      </p:pic>
      <p:sp>
        <p:nvSpPr>
          <p:cNvPr id="2" name="TextBox 1"/>
          <p:cNvSpPr txBox="1"/>
          <p:nvPr/>
        </p:nvSpPr>
        <p:spPr>
          <a:xfrm>
            <a:off x="2578442" y="1120722"/>
            <a:ext cx="9391135" cy="2554545"/>
          </a:xfrm>
          <a:prstGeom prst="rect">
            <a:avLst/>
          </a:prstGeom>
          <a:noFill/>
        </p:spPr>
        <p:txBody>
          <a:bodyPr wrap="square" rtlCol="0">
            <a:spAutoFit/>
          </a:bodyPr>
          <a:lstStyle/>
          <a:p>
            <a:r>
              <a:rPr lang="en-US" sz="2000" b="1" u="sng" dirty="0">
                <a:solidFill>
                  <a:schemeClr val="bg1"/>
                </a:solidFill>
                <a:latin typeface="Times New Roman" panose="02020603050405020304" pitchFamily="18" charset="0"/>
                <a:cs typeface="Times New Roman" panose="02020603050405020304" pitchFamily="18" charset="0"/>
              </a:rPr>
              <a:t>U.S. Army </a:t>
            </a:r>
            <a:r>
              <a:rPr lang="en-US" sz="2000" dirty="0">
                <a:solidFill>
                  <a:schemeClr val="bg1"/>
                </a:solidFill>
                <a:latin typeface="Times New Roman" panose="02020603050405020304" pitchFamily="18" charset="0"/>
                <a:cs typeface="Times New Roman" panose="02020603050405020304" pitchFamily="18" charset="0"/>
              </a:rPr>
              <a:t>– Long-term thinking: used to contingency planning- most likely will approach classes from a long term perspective</a:t>
            </a:r>
          </a:p>
          <a:p>
            <a:endParaRPr lang="en-US" sz="2000" dirty="0">
              <a:solidFill>
                <a:schemeClr val="bg1"/>
              </a:solidFill>
              <a:latin typeface="Times New Roman" panose="02020603050405020304" pitchFamily="18" charset="0"/>
              <a:cs typeface="Times New Roman" panose="02020603050405020304" pitchFamily="18" charset="0"/>
            </a:endParaRPr>
          </a:p>
          <a:p>
            <a:endParaRPr lang="en-US" sz="2000" b="1" u="sng" dirty="0">
              <a:solidFill>
                <a:schemeClr val="bg1"/>
              </a:solidFill>
              <a:latin typeface="Times New Roman" panose="02020603050405020304" pitchFamily="18" charset="0"/>
              <a:cs typeface="Times New Roman" panose="02020603050405020304" pitchFamily="18" charset="0"/>
            </a:endParaRPr>
          </a:p>
          <a:p>
            <a:endParaRPr lang="en-US" sz="2000" b="1" u="sng" dirty="0">
              <a:solidFill>
                <a:schemeClr val="bg1"/>
              </a:solidFill>
              <a:latin typeface="Times New Roman" panose="02020603050405020304" pitchFamily="18" charset="0"/>
              <a:cs typeface="Times New Roman" panose="02020603050405020304" pitchFamily="18" charset="0"/>
            </a:endParaRPr>
          </a:p>
          <a:p>
            <a:r>
              <a:rPr lang="en-US" sz="2000" b="1" u="sng" dirty="0">
                <a:solidFill>
                  <a:schemeClr val="bg1"/>
                </a:solidFill>
                <a:latin typeface="Times New Roman" panose="02020603050405020304" pitchFamily="18" charset="0"/>
                <a:cs typeface="Times New Roman" panose="02020603050405020304" pitchFamily="18" charset="0"/>
              </a:rPr>
              <a:t>U.S. Marines </a:t>
            </a:r>
            <a:r>
              <a:rPr lang="en-US" sz="2000" b="1" dirty="0">
                <a:solidFill>
                  <a:schemeClr val="bg1"/>
                </a:solidFill>
                <a:latin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Assault: Spearhead Units, used to attacking the “beachhead” - most likely will approach classes from a “lets get it done now” perspective </a:t>
            </a:r>
          </a:p>
          <a:p>
            <a:endParaRPr lang="en-US" sz="2000" dirty="0">
              <a:solidFill>
                <a:schemeClr val="bg1"/>
              </a:solidFill>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79858"/>
          <a:stretch/>
        </p:blipFill>
        <p:spPr>
          <a:xfrm>
            <a:off x="968861" y="794608"/>
            <a:ext cx="1387158" cy="1390279"/>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0023" r="60001"/>
          <a:stretch/>
        </p:blipFill>
        <p:spPr>
          <a:xfrm>
            <a:off x="980300" y="2244106"/>
            <a:ext cx="1375719" cy="1390279"/>
          </a:xfrm>
          <a:prstGeom prst="rect">
            <a:avLst/>
          </a:prstGeom>
        </p:spPr>
      </p:pic>
      <p:sp>
        <p:nvSpPr>
          <p:cNvPr id="14" name="Title 1"/>
          <p:cNvSpPr>
            <a:spLocks noGrp="1"/>
          </p:cNvSpPr>
          <p:nvPr>
            <p:ph type="title"/>
          </p:nvPr>
        </p:nvSpPr>
        <p:spPr>
          <a:xfrm>
            <a:off x="322217" y="38487"/>
            <a:ext cx="11514666" cy="972805"/>
          </a:xfrm>
        </p:spPr>
        <p:txBody>
          <a:bodyPr>
            <a:normAutofit fontScale="90000"/>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to Expect from Veteran Students</a:t>
            </a:r>
            <a:endParaRPr lang="en-US" sz="5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8130" y="3742935"/>
            <a:ext cx="4515796" cy="2998754"/>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2234" y="3742935"/>
            <a:ext cx="4584882" cy="299937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439476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1"/>
            <a:ext cx="12192000" cy="6858000"/>
          </a:xfrm>
          <a:prstGeom prst="rect">
            <a:avLst/>
          </a:prstGeom>
        </p:spPr>
      </p:pic>
      <p:sp>
        <p:nvSpPr>
          <p:cNvPr id="6" name="Oval 5"/>
          <p:cNvSpPr/>
          <p:nvPr/>
        </p:nvSpPr>
        <p:spPr>
          <a:xfrm>
            <a:off x="322217" y="48335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268" y="4724915"/>
            <a:ext cx="1699458" cy="1701651"/>
          </a:xfrm>
          <a:prstGeom prst="rect">
            <a:avLst/>
          </a:prstGeom>
        </p:spPr>
      </p:pic>
      <p:sp>
        <p:nvSpPr>
          <p:cNvPr id="2" name="TextBox 1"/>
          <p:cNvSpPr txBox="1"/>
          <p:nvPr/>
        </p:nvSpPr>
        <p:spPr>
          <a:xfrm>
            <a:off x="2578442" y="1120722"/>
            <a:ext cx="9391135" cy="2246769"/>
          </a:xfrm>
          <a:prstGeom prst="rect">
            <a:avLst/>
          </a:prstGeom>
          <a:noFill/>
        </p:spPr>
        <p:txBody>
          <a:bodyPr wrap="square" rtlCol="0">
            <a:spAutoFit/>
          </a:bodyPr>
          <a:lstStyle/>
          <a:p>
            <a:r>
              <a:rPr lang="en-US" sz="2000" b="1" u="sng" dirty="0">
                <a:solidFill>
                  <a:schemeClr val="bg1"/>
                </a:solidFill>
                <a:latin typeface="Times New Roman" panose="02020603050405020304" pitchFamily="18" charset="0"/>
                <a:cs typeface="Times New Roman" panose="02020603050405020304" pitchFamily="18" charset="0"/>
              </a:rPr>
              <a:t>U.S. Navy, U.S. Coast Guard </a:t>
            </a:r>
            <a:r>
              <a:rPr lang="en-US" sz="2000" dirty="0">
                <a:solidFill>
                  <a:schemeClr val="bg1"/>
                </a:solidFill>
                <a:latin typeface="Times New Roman" panose="02020603050405020304" pitchFamily="18" charset="0"/>
                <a:cs typeface="Times New Roman" panose="02020603050405020304" pitchFamily="18" charset="0"/>
              </a:rPr>
              <a:t>– Work in departments/groups: used to working small squads and teams - most likely feel better with specific projects and within small groups</a:t>
            </a:r>
          </a:p>
          <a:p>
            <a:endParaRPr lang="en-US" sz="2000" b="1" u="sng" dirty="0">
              <a:solidFill>
                <a:schemeClr val="bg1"/>
              </a:solidFill>
              <a:latin typeface="Times New Roman" panose="02020603050405020304" pitchFamily="18" charset="0"/>
              <a:cs typeface="Times New Roman" panose="02020603050405020304" pitchFamily="18" charset="0"/>
            </a:endParaRPr>
          </a:p>
          <a:p>
            <a:r>
              <a:rPr lang="en-US" sz="2000" b="1" u="sng" dirty="0">
                <a:solidFill>
                  <a:schemeClr val="bg1"/>
                </a:solidFill>
                <a:latin typeface="Times New Roman" panose="02020603050405020304" pitchFamily="18" charset="0"/>
                <a:cs typeface="Times New Roman" panose="02020603050405020304" pitchFamily="18" charset="0"/>
              </a:rPr>
              <a:t>U.S. Air Force </a:t>
            </a:r>
            <a:r>
              <a:rPr lang="en-US" sz="2000" dirty="0">
                <a:solidFill>
                  <a:schemeClr val="bg1"/>
                </a:solidFill>
                <a:latin typeface="Times New Roman" panose="02020603050405020304" pitchFamily="18" charset="0"/>
                <a:cs typeface="Times New Roman" panose="02020603050405020304" pitchFamily="18" charset="0"/>
              </a:rPr>
              <a:t>– Mostly “behind the scenes”: responsible for large projects and supplies/equipment. Most likely will approach class as deep thinkers and looking at the whole program from start to finish in segments</a:t>
            </a:r>
          </a:p>
          <a:p>
            <a:endParaRPr lang="en-US" sz="2000" dirty="0">
              <a:solidFill>
                <a:schemeClr val="bg1"/>
              </a:solidFill>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40118" r="39905"/>
          <a:stretch/>
        </p:blipFill>
        <p:spPr>
          <a:xfrm>
            <a:off x="248340" y="920202"/>
            <a:ext cx="1066798" cy="1078088"/>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79951"/>
          <a:stretch/>
        </p:blipFill>
        <p:spPr>
          <a:xfrm>
            <a:off x="1389015" y="920202"/>
            <a:ext cx="1093963" cy="1101509"/>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59855" r="19929"/>
          <a:stretch/>
        </p:blipFill>
        <p:spPr>
          <a:xfrm>
            <a:off x="619040" y="2130364"/>
            <a:ext cx="1392195" cy="1390279"/>
          </a:xfrm>
          <a:prstGeom prst="rect">
            <a:avLst/>
          </a:prstGeom>
        </p:spPr>
      </p:pic>
      <p:sp>
        <p:nvSpPr>
          <p:cNvPr id="18" name="Title 1"/>
          <p:cNvSpPr>
            <a:spLocks noGrp="1"/>
          </p:cNvSpPr>
          <p:nvPr>
            <p:ph type="title"/>
          </p:nvPr>
        </p:nvSpPr>
        <p:spPr>
          <a:xfrm>
            <a:off x="322217" y="-26301"/>
            <a:ext cx="11514666" cy="972805"/>
          </a:xfrm>
        </p:spPr>
        <p:txBody>
          <a:bodyPr>
            <a:normAutofit fontScale="90000"/>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to Expect from Veteran Students</a:t>
            </a:r>
            <a:endParaRPr lang="en-US" sz="5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0711"/>
          <a:stretch/>
        </p:blipFill>
        <p:spPr>
          <a:xfrm>
            <a:off x="7853500" y="3604312"/>
            <a:ext cx="3576703" cy="3009996"/>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6"/>
          <a:stretch>
            <a:fillRect/>
          </a:stretch>
        </p:blipFill>
        <p:spPr>
          <a:xfrm>
            <a:off x="2692699" y="3604312"/>
            <a:ext cx="4621427" cy="308095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9524771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1"/>
            <a:ext cx="12192000" cy="6858000"/>
          </a:xfrm>
          <a:prstGeom prst="rect">
            <a:avLst/>
          </a:prstGeom>
        </p:spPr>
      </p:pic>
      <p:sp>
        <p:nvSpPr>
          <p:cNvPr id="5" name="Title 1"/>
          <p:cNvSpPr>
            <a:spLocks noGrp="1"/>
          </p:cNvSpPr>
          <p:nvPr>
            <p:ph type="title"/>
          </p:nvPr>
        </p:nvSpPr>
        <p:spPr>
          <a:xfrm>
            <a:off x="125404" y="236427"/>
            <a:ext cx="11514666" cy="926152"/>
          </a:xfrm>
        </p:spPr>
        <p:txBody>
          <a:bodyPr>
            <a:normAutofit fontScale="90000"/>
          </a:bodyPr>
          <a:lstStyle/>
          <a:p>
            <a:pPr algn="ctr"/>
            <a:r>
              <a:rPr lang="en-US" sz="6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Veterans Services Mission</a:t>
            </a:r>
            <a:r>
              <a:rPr lang="en-US" sz="6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6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2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Oval 6"/>
          <p:cNvSpPr/>
          <p:nvPr/>
        </p:nvSpPr>
        <p:spPr>
          <a:xfrm>
            <a:off x="411184" y="471627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235" y="4607625"/>
            <a:ext cx="1699458" cy="1701651"/>
          </a:xfrm>
          <a:prstGeom prst="rect">
            <a:avLst/>
          </a:prstGeom>
        </p:spPr>
      </p:pic>
      <p:sp>
        <p:nvSpPr>
          <p:cNvPr id="3" name="TextBox 2"/>
          <p:cNvSpPr txBox="1"/>
          <p:nvPr/>
        </p:nvSpPr>
        <p:spPr>
          <a:xfrm>
            <a:off x="1450601" y="1199466"/>
            <a:ext cx="8992534" cy="2308324"/>
          </a:xfrm>
          <a:prstGeom prst="rect">
            <a:avLst/>
          </a:prstGeom>
          <a:noFill/>
        </p:spPr>
        <p:txBody>
          <a:bodyPr wrap="squar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The mission of the Modesto Junior College Veteran Services department is to assist in the transition process and provide opportunities for success to our United States Military Veterans. MJC Veteran Services directly provides support services and acts as a bridge to external support services for student Veterans, active military personnel, and their loved ones. </a:t>
            </a:r>
            <a:endParaRPr lang="en-US"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15515"/>
          <a:stretch/>
        </p:blipFill>
        <p:spPr>
          <a:xfrm>
            <a:off x="3443416" y="3785636"/>
            <a:ext cx="5008606" cy="2794519"/>
          </a:xfrm>
          <a:prstGeom prst="rect">
            <a:avLst/>
          </a:prstGeom>
          <a:ln w="88900" cap="sq" cmpd="thickThin">
            <a:solidFill>
              <a:srgbClr val="000000"/>
            </a:solidFill>
            <a:prstDash val="solid"/>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234855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1"/>
            <a:ext cx="12192000" cy="6858000"/>
          </a:xfrm>
          <a:prstGeom prst="rect">
            <a:avLst/>
          </a:prstGeom>
        </p:spPr>
      </p:pic>
      <p:sp>
        <p:nvSpPr>
          <p:cNvPr id="6" name="Oval 5"/>
          <p:cNvSpPr/>
          <p:nvPr/>
        </p:nvSpPr>
        <p:spPr>
          <a:xfrm>
            <a:off x="322217" y="48335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268" y="4724915"/>
            <a:ext cx="1699458" cy="1701651"/>
          </a:xfrm>
          <a:prstGeom prst="rect">
            <a:avLst/>
          </a:prstGeom>
        </p:spPr>
      </p:pic>
      <p:sp>
        <p:nvSpPr>
          <p:cNvPr id="9" name="Title 1"/>
          <p:cNvSpPr>
            <a:spLocks noGrp="1"/>
          </p:cNvSpPr>
          <p:nvPr>
            <p:ph type="title"/>
          </p:nvPr>
        </p:nvSpPr>
        <p:spPr>
          <a:xfrm>
            <a:off x="322217" y="188318"/>
            <a:ext cx="11514666" cy="972805"/>
          </a:xfrm>
        </p:spPr>
        <p:txBody>
          <a:bodyPr>
            <a:normAutofit fontScale="90000"/>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to Expect from Veteran Students</a:t>
            </a:r>
            <a:endParaRPr lang="en-US" sz="5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521223" y="979890"/>
            <a:ext cx="11129319" cy="5601533"/>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Yes Ma’am, No Sir, Thank you (politeness, manners)</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1800 hours (24 Hour time system)</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26 Jan 2016 (the military way, the way they were taught)</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Generally early to class  (punctuality is critical to them)</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	Will either sit in the front of the class (to feel less distracted and able to pay better 		attention) or in the back of the class (defense mechanism)</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Will generally be quieter and more reserved 	</a:t>
            </a:r>
          </a:p>
          <a:p>
            <a:pPr algn="ctr"/>
            <a:r>
              <a:rPr lang="en-US" sz="2000" dirty="0">
                <a:solidFill>
                  <a:schemeClr val="bg1"/>
                </a:solidFill>
                <a:latin typeface="Times New Roman" panose="02020603050405020304" pitchFamily="18" charset="0"/>
                <a:cs typeface="Times New Roman" panose="02020603050405020304" pitchFamily="18" charset="0"/>
              </a:rPr>
              <a:t>until “trust” has been developed</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Some students are still active duty </a:t>
            </a:r>
          </a:p>
          <a:p>
            <a:pPr algn="ctr"/>
            <a:r>
              <a:rPr lang="en-US" sz="2000" dirty="0">
                <a:solidFill>
                  <a:schemeClr val="bg1"/>
                </a:solidFill>
                <a:latin typeface="Times New Roman" panose="02020603050405020304" pitchFamily="18" charset="0"/>
                <a:cs typeface="Times New Roman" panose="02020603050405020304" pitchFamily="18" charset="0"/>
              </a:rPr>
              <a:t>(active duty and reservists)</a:t>
            </a:r>
          </a:p>
          <a:p>
            <a:endParaRPr lang="en-US" sz="2000" dirty="0">
              <a:solidFill>
                <a:schemeClr val="bg1"/>
              </a:solidFill>
              <a:cs typeface="Times New Roman" panose="02020603050405020304" pitchFamily="18" charset="0"/>
            </a:endParaRPr>
          </a:p>
          <a:p>
            <a:endParaRPr lang="en-US" dirty="0"/>
          </a:p>
        </p:txBody>
      </p:sp>
    </p:spTree>
    <p:extLst>
      <p:ext uri="{BB962C8B-B14F-4D97-AF65-F5344CB8AC3E}">
        <p14:creationId xmlns:p14="http://schemas.microsoft.com/office/powerpoint/2010/main" val="22521506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0"/>
            <a:ext cx="12192000" cy="6858000"/>
          </a:xfrm>
          <a:prstGeom prst="rect">
            <a:avLst/>
          </a:prstGeom>
        </p:spPr>
      </p:pic>
      <p:sp>
        <p:nvSpPr>
          <p:cNvPr id="6" name="Oval 5"/>
          <p:cNvSpPr/>
          <p:nvPr/>
        </p:nvSpPr>
        <p:spPr>
          <a:xfrm>
            <a:off x="322217" y="48335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268" y="4724915"/>
            <a:ext cx="1699458" cy="1701651"/>
          </a:xfrm>
          <a:prstGeom prst="rect">
            <a:avLst/>
          </a:prstGeom>
        </p:spPr>
      </p:pic>
      <p:sp>
        <p:nvSpPr>
          <p:cNvPr id="11" name="Title 1"/>
          <p:cNvSpPr>
            <a:spLocks noGrp="1"/>
          </p:cNvSpPr>
          <p:nvPr>
            <p:ph type="title"/>
          </p:nvPr>
        </p:nvSpPr>
        <p:spPr>
          <a:xfrm>
            <a:off x="322217" y="188318"/>
            <a:ext cx="11514666" cy="972805"/>
          </a:xfrm>
        </p:spPr>
        <p:txBody>
          <a:bodyPr>
            <a:norm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Common Disabilities </a:t>
            </a:r>
            <a:endParaRPr lang="en-US" sz="5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2932670" y="1254430"/>
            <a:ext cx="6326659" cy="5324535"/>
          </a:xfrm>
          <a:prstGeom prst="rect">
            <a:avLst/>
          </a:prstGeom>
          <a:noFill/>
        </p:spPr>
        <p:txBody>
          <a:bodyPr wrap="square" rtlCol="0">
            <a:spAutoFit/>
          </a:bodyPr>
          <a:lstStyle/>
          <a:p>
            <a:pPr algn="ctr"/>
            <a:r>
              <a:rPr lang="en-US" sz="2000" b="1" dirty="0">
                <a:solidFill>
                  <a:schemeClr val="bg1"/>
                </a:solidFill>
                <a:latin typeface="Times New Roman" panose="02020603050405020304" pitchFamily="18" charset="0"/>
                <a:cs typeface="Times New Roman" panose="02020603050405020304" pitchFamily="18" charset="0"/>
              </a:rPr>
              <a:t>NOT ALL veterans have a Disability</a:t>
            </a:r>
          </a:p>
          <a:p>
            <a:pPr algn="ctr"/>
            <a:endParaRPr lang="en-US" sz="2000" b="1" dirty="0">
              <a:solidFill>
                <a:schemeClr val="bg1"/>
              </a:solidFill>
              <a:latin typeface="Times New Roman" panose="02020603050405020304" pitchFamily="18" charset="0"/>
              <a:cs typeface="Times New Roman" panose="02020603050405020304" pitchFamily="18" charset="0"/>
            </a:endParaRPr>
          </a:p>
          <a:p>
            <a:pPr algn="ctr"/>
            <a:r>
              <a:rPr lang="en-US" sz="2000" b="1" dirty="0">
                <a:solidFill>
                  <a:schemeClr val="bg1"/>
                </a:solidFill>
                <a:latin typeface="Times New Roman" panose="02020603050405020304" pitchFamily="18" charset="0"/>
                <a:cs typeface="Times New Roman" panose="02020603050405020304" pitchFamily="18" charset="0"/>
              </a:rPr>
              <a:t>Not ALL disabilities are </a:t>
            </a:r>
            <a:r>
              <a:rPr lang="en-US" sz="2000" b="1" dirty="0" smtClean="0">
                <a:solidFill>
                  <a:schemeClr val="bg1"/>
                </a:solidFill>
                <a:latin typeface="Times New Roman" panose="02020603050405020304" pitchFamily="18" charset="0"/>
                <a:cs typeface="Times New Roman" panose="02020603050405020304" pitchFamily="18" charset="0"/>
              </a:rPr>
              <a:t>visible</a:t>
            </a:r>
            <a:endParaRPr lang="en-US" sz="2000" b="1" dirty="0">
              <a:solidFill>
                <a:schemeClr val="bg1"/>
              </a:solidFill>
              <a:latin typeface="Times New Roman" panose="02020603050405020304" pitchFamily="18" charset="0"/>
              <a:cs typeface="Times New Roman" panose="02020603050405020304" pitchFamily="18" charset="0"/>
            </a:endParaRP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Tinnitus</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Loss of Hearing</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Reduction in sight</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Traumatic Brain Injury (TBI)</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Joint Injuries</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Anxiety Disorder </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PTSD </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8558" y="4447603"/>
            <a:ext cx="1476418" cy="19789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159409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0"/>
            <a:ext cx="12192000" cy="6858000"/>
          </a:xfrm>
          <a:prstGeom prst="rect">
            <a:avLst/>
          </a:prstGeom>
        </p:spPr>
      </p:pic>
      <p:sp>
        <p:nvSpPr>
          <p:cNvPr id="6" name="Oval 5"/>
          <p:cNvSpPr/>
          <p:nvPr/>
        </p:nvSpPr>
        <p:spPr>
          <a:xfrm>
            <a:off x="322217" y="48335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268" y="4724915"/>
            <a:ext cx="1699458" cy="1701651"/>
          </a:xfrm>
          <a:prstGeom prst="rect">
            <a:avLst/>
          </a:prstGeom>
        </p:spPr>
      </p:pic>
      <p:sp>
        <p:nvSpPr>
          <p:cNvPr id="11" name="Title 1"/>
          <p:cNvSpPr>
            <a:spLocks noGrp="1"/>
          </p:cNvSpPr>
          <p:nvPr>
            <p:ph type="title"/>
          </p:nvPr>
        </p:nvSpPr>
        <p:spPr>
          <a:xfrm>
            <a:off x="322217" y="188318"/>
            <a:ext cx="11514666" cy="972805"/>
          </a:xfrm>
        </p:spPr>
        <p:txBody>
          <a:bodyPr>
            <a:normAutofit fontScale="90000"/>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Post Traumatic Stress Disorder (PTSD)</a:t>
            </a:r>
            <a:endParaRPr lang="en-US" sz="5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1639330" y="1543678"/>
            <a:ext cx="8674443" cy="2554545"/>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Post Traumatic Stress Disorder develops after a terrifying ordeal that involved physical harm or the threat of physical harm. The person who develops PTSD may have been the one who was harmed, the harm may have happened to a fellow service member, loved one, or the person may have witnessed a harmful event that happened to a fellow service member, loved ones, or strangers.</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 People who have received a diagnosis of PTSD may feel stressed or frightened even when they’re no longer in danger.</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8558" y="4447603"/>
            <a:ext cx="1476418" cy="19789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938894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0"/>
            <a:ext cx="12192000" cy="6858000"/>
          </a:xfrm>
          <a:prstGeom prst="rect">
            <a:avLst/>
          </a:prstGeom>
        </p:spPr>
      </p:pic>
      <p:sp>
        <p:nvSpPr>
          <p:cNvPr id="6" name="Oval 5"/>
          <p:cNvSpPr/>
          <p:nvPr/>
        </p:nvSpPr>
        <p:spPr>
          <a:xfrm>
            <a:off x="322217" y="48335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268" y="4724915"/>
            <a:ext cx="1699458" cy="1701651"/>
          </a:xfrm>
          <a:prstGeom prst="rect">
            <a:avLst/>
          </a:prstGeom>
        </p:spPr>
      </p:pic>
      <p:sp>
        <p:nvSpPr>
          <p:cNvPr id="11" name="Title 1"/>
          <p:cNvSpPr>
            <a:spLocks noGrp="1"/>
          </p:cNvSpPr>
          <p:nvPr>
            <p:ph type="title"/>
          </p:nvPr>
        </p:nvSpPr>
        <p:spPr>
          <a:xfrm>
            <a:off x="322217" y="188318"/>
            <a:ext cx="11514666" cy="972805"/>
          </a:xfrm>
        </p:spPr>
        <p:txBody>
          <a:bodyPr>
            <a:norm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PTSD Signs &amp; Symptoms</a:t>
            </a:r>
            <a:endParaRPr lang="en-US" sz="5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507972" y="1161123"/>
            <a:ext cx="11022227" cy="3416320"/>
          </a:xfrm>
          <a:prstGeom prst="rect">
            <a:avLst/>
          </a:prstGeom>
          <a:noFill/>
        </p:spPr>
        <p:txBody>
          <a:bodyPr wrap="square" rtlCol="0">
            <a:spAutoFit/>
          </a:bodyPr>
          <a:lstStyle/>
          <a:p>
            <a:pPr algn="ctr"/>
            <a:r>
              <a:rPr lang="en-US" sz="2000" b="1" u="sng" dirty="0">
                <a:solidFill>
                  <a:schemeClr val="bg1"/>
                </a:solidFill>
                <a:latin typeface="Times New Roman" panose="02020603050405020304" pitchFamily="18" charset="0"/>
                <a:cs typeface="Times New Roman" panose="02020603050405020304" pitchFamily="18" charset="0"/>
              </a:rPr>
              <a:t>Re-experiencing symptoms</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Flashbacks—reliving the trauma over and over, including physical symptoms </a:t>
            </a:r>
          </a:p>
          <a:p>
            <a:pPr algn="ctr"/>
            <a:r>
              <a:rPr lang="en-US" sz="2000" dirty="0">
                <a:solidFill>
                  <a:schemeClr val="bg1"/>
                </a:solidFill>
                <a:latin typeface="Times New Roman" panose="02020603050405020304" pitchFamily="18" charset="0"/>
                <a:cs typeface="Times New Roman" panose="02020603050405020304" pitchFamily="18" charset="0"/>
              </a:rPr>
              <a:t>like a racing heart or sweating</a:t>
            </a:r>
          </a:p>
          <a:p>
            <a:pPr algn="ctr"/>
            <a:r>
              <a:rPr lang="en-US" sz="2000" dirty="0">
                <a:solidFill>
                  <a:schemeClr val="bg1"/>
                </a:solidFill>
                <a:latin typeface="Times New Roman" panose="02020603050405020304" pitchFamily="18" charset="0"/>
                <a:cs typeface="Times New Roman" panose="02020603050405020304" pitchFamily="18" charset="0"/>
              </a:rPr>
              <a:t>Bad dreams, nightmares</a:t>
            </a:r>
          </a:p>
          <a:p>
            <a:pPr algn="ctr"/>
            <a:r>
              <a:rPr lang="en-US" sz="2000" dirty="0">
                <a:solidFill>
                  <a:schemeClr val="bg1"/>
                </a:solidFill>
                <a:latin typeface="Times New Roman" panose="02020603050405020304" pitchFamily="18" charset="0"/>
                <a:cs typeface="Times New Roman" panose="02020603050405020304" pitchFamily="18" charset="0"/>
              </a:rPr>
              <a:t>Frightening thoughts</a:t>
            </a:r>
          </a:p>
          <a:p>
            <a:pPr algn="ctr"/>
            <a:r>
              <a:rPr lang="en-US" sz="2000" dirty="0">
                <a:solidFill>
                  <a:schemeClr val="bg1"/>
                </a:solidFill>
                <a:latin typeface="Times New Roman" panose="02020603050405020304" pitchFamily="18" charset="0"/>
                <a:cs typeface="Times New Roman" panose="02020603050405020304" pitchFamily="18" charset="0"/>
              </a:rPr>
              <a:t>Feeling numb</a:t>
            </a:r>
          </a:p>
          <a:p>
            <a:pPr algn="ctr"/>
            <a:r>
              <a:rPr lang="en-US" sz="2000" dirty="0">
                <a:solidFill>
                  <a:schemeClr val="bg1"/>
                </a:solidFill>
                <a:latin typeface="Times New Roman" panose="02020603050405020304" pitchFamily="18" charset="0"/>
                <a:cs typeface="Times New Roman" panose="02020603050405020304" pitchFamily="18" charset="0"/>
              </a:rPr>
              <a:t>Becoming depressed</a:t>
            </a:r>
          </a:p>
          <a:p>
            <a:endParaRPr lang="en-US" sz="2000" dirty="0">
              <a:solidFill>
                <a:schemeClr val="bg1"/>
              </a:solidFill>
              <a:cs typeface="Times New Roman" panose="02020603050405020304" pitchFamily="18" charset="0"/>
            </a:endParaRPr>
          </a:p>
          <a:p>
            <a:endParaRPr lang="en-US" dirty="0"/>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8558" y="4447603"/>
            <a:ext cx="1476418" cy="19789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637231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0"/>
            <a:ext cx="12192000" cy="6858000"/>
          </a:xfrm>
          <a:prstGeom prst="rect">
            <a:avLst/>
          </a:prstGeom>
        </p:spPr>
      </p:pic>
      <p:sp>
        <p:nvSpPr>
          <p:cNvPr id="6" name="Oval 5"/>
          <p:cNvSpPr/>
          <p:nvPr/>
        </p:nvSpPr>
        <p:spPr>
          <a:xfrm>
            <a:off x="322217" y="48335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268" y="4724915"/>
            <a:ext cx="1699458" cy="1701651"/>
          </a:xfrm>
          <a:prstGeom prst="rect">
            <a:avLst/>
          </a:prstGeom>
        </p:spPr>
      </p:pic>
      <p:sp>
        <p:nvSpPr>
          <p:cNvPr id="11" name="Title 1"/>
          <p:cNvSpPr>
            <a:spLocks noGrp="1"/>
          </p:cNvSpPr>
          <p:nvPr>
            <p:ph type="title"/>
          </p:nvPr>
        </p:nvSpPr>
        <p:spPr>
          <a:xfrm>
            <a:off x="322217" y="188318"/>
            <a:ext cx="11514666" cy="972805"/>
          </a:xfrm>
        </p:spPr>
        <p:txBody>
          <a:bodyPr>
            <a:norm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PTSD Signs &amp; Symptoms</a:t>
            </a:r>
            <a:endParaRPr lang="en-US" sz="5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573277" y="1273094"/>
            <a:ext cx="11022227" cy="2800767"/>
          </a:xfrm>
          <a:prstGeom prst="rect">
            <a:avLst/>
          </a:prstGeom>
          <a:noFill/>
        </p:spPr>
        <p:txBody>
          <a:bodyPr wrap="square" rtlCol="0">
            <a:spAutoFit/>
          </a:bodyPr>
          <a:lstStyle/>
          <a:p>
            <a:pPr algn="ctr"/>
            <a:r>
              <a:rPr lang="en-US" sz="2000" b="1" u="sng" dirty="0">
                <a:solidFill>
                  <a:schemeClr val="bg1"/>
                </a:solidFill>
                <a:latin typeface="Times New Roman" panose="02020603050405020304" pitchFamily="18" charset="0"/>
                <a:cs typeface="Times New Roman" panose="02020603050405020304" pitchFamily="18" charset="0"/>
              </a:rPr>
              <a:t>Avoidance symptoms</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Staying away from places, events, or objects that are reminders of the experience</a:t>
            </a:r>
          </a:p>
          <a:p>
            <a:pPr algn="ctr"/>
            <a:r>
              <a:rPr lang="en-US" sz="2000" dirty="0">
                <a:solidFill>
                  <a:schemeClr val="bg1"/>
                </a:solidFill>
                <a:latin typeface="Times New Roman" panose="02020603050405020304" pitchFamily="18" charset="0"/>
                <a:cs typeface="Times New Roman" panose="02020603050405020304" pitchFamily="18" charset="0"/>
              </a:rPr>
              <a:t>Feeling emotionally cut off from others</a:t>
            </a:r>
          </a:p>
          <a:p>
            <a:pPr algn="ctr"/>
            <a:r>
              <a:rPr lang="en-US" sz="2000" dirty="0">
                <a:solidFill>
                  <a:schemeClr val="bg1"/>
                </a:solidFill>
                <a:latin typeface="Times New Roman" panose="02020603050405020304" pitchFamily="18" charset="0"/>
                <a:cs typeface="Times New Roman" panose="02020603050405020304" pitchFamily="18" charset="0"/>
              </a:rPr>
              <a:t>Feeling strong guilt, depression, or worry</a:t>
            </a:r>
          </a:p>
          <a:p>
            <a:pPr algn="ctr"/>
            <a:r>
              <a:rPr lang="en-US" sz="2000" dirty="0">
                <a:solidFill>
                  <a:schemeClr val="bg1"/>
                </a:solidFill>
                <a:latin typeface="Times New Roman" panose="02020603050405020304" pitchFamily="18" charset="0"/>
                <a:cs typeface="Times New Roman" panose="02020603050405020304" pitchFamily="18" charset="0"/>
              </a:rPr>
              <a:t>Losing interest in activities that were once enjoyable  </a:t>
            </a:r>
          </a:p>
          <a:p>
            <a:pPr algn="ctr"/>
            <a:r>
              <a:rPr lang="en-US" sz="2000" dirty="0">
                <a:solidFill>
                  <a:schemeClr val="bg1"/>
                </a:solidFill>
                <a:latin typeface="Times New Roman" panose="02020603050405020304" pitchFamily="18" charset="0"/>
                <a:cs typeface="Times New Roman" panose="02020603050405020304" pitchFamily="18" charset="0"/>
              </a:rPr>
              <a:t>Having trouble remembering the dangerous event</a:t>
            </a:r>
          </a:p>
          <a:p>
            <a:endParaRPr lang="en-US" dirty="0"/>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8558" y="4447603"/>
            <a:ext cx="1476418" cy="19789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421499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0"/>
            <a:ext cx="12192000" cy="6858000"/>
          </a:xfrm>
          <a:prstGeom prst="rect">
            <a:avLst/>
          </a:prstGeom>
        </p:spPr>
      </p:pic>
      <p:sp>
        <p:nvSpPr>
          <p:cNvPr id="6" name="Oval 5"/>
          <p:cNvSpPr/>
          <p:nvPr/>
        </p:nvSpPr>
        <p:spPr>
          <a:xfrm>
            <a:off x="322217" y="48335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268" y="4724915"/>
            <a:ext cx="1699458" cy="1701651"/>
          </a:xfrm>
          <a:prstGeom prst="rect">
            <a:avLst/>
          </a:prstGeom>
        </p:spPr>
      </p:pic>
      <p:sp>
        <p:nvSpPr>
          <p:cNvPr id="11" name="Title 1"/>
          <p:cNvSpPr>
            <a:spLocks noGrp="1"/>
          </p:cNvSpPr>
          <p:nvPr>
            <p:ph type="title"/>
          </p:nvPr>
        </p:nvSpPr>
        <p:spPr>
          <a:xfrm>
            <a:off x="322217" y="188318"/>
            <a:ext cx="11514666" cy="972805"/>
          </a:xfrm>
        </p:spPr>
        <p:txBody>
          <a:bodyPr>
            <a:norm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PTSD Signs &amp; Symptoms</a:t>
            </a:r>
            <a:endParaRPr lang="en-US" sz="5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2708910" y="1254430"/>
            <a:ext cx="6590270" cy="2492990"/>
          </a:xfrm>
          <a:prstGeom prst="rect">
            <a:avLst/>
          </a:prstGeom>
          <a:noFill/>
        </p:spPr>
        <p:txBody>
          <a:bodyPr wrap="square" rtlCol="0">
            <a:spAutoFit/>
          </a:bodyPr>
          <a:lstStyle/>
          <a:p>
            <a:pPr algn="ctr"/>
            <a:r>
              <a:rPr lang="en-US" sz="2000" b="1" u="sng" dirty="0">
                <a:solidFill>
                  <a:schemeClr val="bg1"/>
                </a:solidFill>
                <a:latin typeface="Times New Roman" panose="02020603050405020304" pitchFamily="18" charset="0"/>
                <a:cs typeface="Times New Roman" panose="02020603050405020304" pitchFamily="18" charset="0"/>
              </a:rPr>
              <a:t>Hyperarousal symptoms</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Being easily startled</a:t>
            </a:r>
          </a:p>
          <a:p>
            <a:pPr algn="ctr"/>
            <a:r>
              <a:rPr lang="en-US" sz="2000" dirty="0">
                <a:solidFill>
                  <a:schemeClr val="bg1"/>
                </a:solidFill>
                <a:latin typeface="Times New Roman" panose="02020603050405020304" pitchFamily="18" charset="0"/>
                <a:cs typeface="Times New Roman" panose="02020603050405020304" pitchFamily="18" charset="0"/>
              </a:rPr>
              <a:t>Feeling tense, “on edge” or jittery</a:t>
            </a:r>
          </a:p>
          <a:p>
            <a:pPr algn="ctr"/>
            <a:r>
              <a:rPr lang="en-US" sz="2000" dirty="0">
                <a:solidFill>
                  <a:schemeClr val="bg1"/>
                </a:solidFill>
                <a:latin typeface="Times New Roman" panose="02020603050405020304" pitchFamily="18" charset="0"/>
                <a:cs typeface="Times New Roman" panose="02020603050405020304" pitchFamily="18" charset="0"/>
              </a:rPr>
              <a:t>Having difficulty sleeping</a:t>
            </a:r>
          </a:p>
          <a:p>
            <a:pPr algn="ctr"/>
            <a:r>
              <a:rPr lang="en-US" sz="2000" dirty="0">
                <a:solidFill>
                  <a:schemeClr val="bg1"/>
                </a:solidFill>
                <a:latin typeface="Times New Roman" panose="02020603050405020304" pitchFamily="18" charset="0"/>
                <a:cs typeface="Times New Roman" panose="02020603050405020304" pitchFamily="18" charset="0"/>
              </a:rPr>
              <a:t>Having angry outbursts</a:t>
            </a:r>
          </a:p>
          <a:p>
            <a:endParaRPr lang="en-US" dirty="0"/>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8558" y="4447603"/>
            <a:ext cx="1476418" cy="19789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698479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0"/>
            <a:ext cx="12192000" cy="6858000"/>
          </a:xfrm>
          <a:prstGeom prst="rect">
            <a:avLst/>
          </a:prstGeom>
        </p:spPr>
      </p:pic>
      <p:sp>
        <p:nvSpPr>
          <p:cNvPr id="6" name="Oval 5"/>
          <p:cNvSpPr/>
          <p:nvPr/>
        </p:nvSpPr>
        <p:spPr>
          <a:xfrm>
            <a:off x="322217" y="48335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268" y="4724915"/>
            <a:ext cx="1699458" cy="1701651"/>
          </a:xfrm>
          <a:prstGeom prst="rect">
            <a:avLst/>
          </a:prstGeom>
        </p:spPr>
      </p:pic>
      <p:sp>
        <p:nvSpPr>
          <p:cNvPr id="11" name="Title 1"/>
          <p:cNvSpPr>
            <a:spLocks noGrp="1"/>
          </p:cNvSpPr>
          <p:nvPr>
            <p:ph type="title"/>
          </p:nvPr>
        </p:nvSpPr>
        <p:spPr>
          <a:xfrm>
            <a:off x="322217" y="188318"/>
            <a:ext cx="11514666" cy="972805"/>
          </a:xfrm>
        </p:spPr>
        <p:txBody>
          <a:bodyPr>
            <a:norm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PTSD</a:t>
            </a:r>
            <a:r>
              <a:rPr lang="en-US" sz="5400" b="1" dirty="0">
                <a:solidFill>
                  <a:schemeClr val="bg1"/>
                </a:solidFill>
                <a:latin typeface="Times New Roman" panose="02020603050405020304" pitchFamily="18" charset="0"/>
                <a:cs typeface="Times New Roman" panose="02020603050405020304" pitchFamily="18" charset="0"/>
              </a:rPr>
              <a:t> </a:t>
            </a:r>
            <a:endParaRPr lang="en-US" sz="5400" b="1" dirty="0">
              <a:solidFill>
                <a:schemeClr val="tx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823974" y="1038650"/>
            <a:ext cx="6590270" cy="4955203"/>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Not ALL veterans will suffer from  PTSD</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Not all veterans who do suffer from PTSD will show obvious symptoms</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Some class topics can cause bad memories and trigger an emotional reaction</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Some assignments become more difficult for veterans to write due to subject matter</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A majority of the veterans who do suffer from PTSD have coping mechanisms in place </a:t>
            </a:r>
          </a:p>
          <a:p>
            <a:pPr algn="ctr"/>
            <a:r>
              <a:rPr lang="en-US" sz="2000" dirty="0">
                <a:solidFill>
                  <a:schemeClr val="bg1"/>
                </a:solidFill>
                <a:latin typeface="Times New Roman" panose="02020603050405020304" pitchFamily="18" charset="0"/>
                <a:cs typeface="Times New Roman" panose="02020603050405020304" pitchFamily="18" charset="0"/>
              </a:rPr>
              <a:t>(i.e.: family, friends, counselors, pastors/clergy)</a:t>
            </a:r>
          </a:p>
          <a:p>
            <a:endParaRPr lang="en-US" dirty="0"/>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0493" y="4477822"/>
            <a:ext cx="1476418" cy="19789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404439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0"/>
            <a:ext cx="12192000" cy="6858000"/>
          </a:xfrm>
          <a:prstGeom prst="rect">
            <a:avLst/>
          </a:prstGeom>
        </p:spPr>
      </p:pic>
      <p:sp>
        <p:nvSpPr>
          <p:cNvPr id="6" name="Oval 5"/>
          <p:cNvSpPr/>
          <p:nvPr/>
        </p:nvSpPr>
        <p:spPr>
          <a:xfrm>
            <a:off x="322217" y="48335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268" y="4724915"/>
            <a:ext cx="1699458" cy="1701651"/>
          </a:xfrm>
          <a:prstGeom prst="rect">
            <a:avLst/>
          </a:prstGeom>
        </p:spPr>
      </p:pic>
      <p:sp>
        <p:nvSpPr>
          <p:cNvPr id="11" name="Title 1"/>
          <p:cNvSpPr>
            <a:spLocks noGrp="1"/>
          </p:cNvSpPr>
          <p:nvPr>
            <p:ph type="title"/>
          </p:nvPr>
        </p:nvSpPr>
        <p:spPr>
          <a:xfrm>
            <a:off x="322217" y="188318"/>
            <a:ext cx="11514666" cy="972805"/>
          </a:xfrm>
        </p:spPr>
        <p:txBody>
          <a:bodyPr>
            <a:norm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to Help </a:t>
            </a:r>
            <a:endParaRPr lang="en-US" sz="5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2214378" y="1189116"/>
            <a:ext cx="7825945" cy="4031873"/>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If you feel a student/veteran is suffering from </a:t>
            </a:r>
          </a:p>
          <a:p>
            <a:pPr algn="ctr"/>
            <a:r>
              <a:rPr lang="en-US" sz="2000" dirty="0">
                <a:solidFill>
                  <a:schemeClr val="bg1"/>
                </a:solidFill>
                <a:latin typeface="Times New Roman" panose="02020603050405020304" pitchFamily="18" charset="0"/>
                <a:cs typeface="Times New Roman" panose="02020603050405020304" pitchFamily="18" charset="0"/>
              </a:rPr>
              <a:t>or showing signs of a disability:</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Ask how they are doing, talk to them</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Do not push the subject </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Let the student know that resources are available</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Suggest that they stop by Veterans Services in the Student Center and speak with Michael Jackson </a:t>
            </a:r>
          </a:p>
          <a:p>
            <a:endParaRPr lang="en-US" dirty="0"/>
          </a:p>
          <a:p>
            <a:endParaRPr lang="en-US" dirty="0"/>
          </a:p>
        </p:txBody>
      </p:sp>
    </p:spTree>
    <p:extLst>
      <p:ext uri="{BB962C8B-B14F-4D97-AF65-F5344CB8AC3E}">
        <p14:creationId xmlns:p14="http://schemas.microsoft.com/office/powerpoint/2010/main" val="33679188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0"/>
            <a:ext cx="12192000" cy="6858000"/>
          </a:xfrm>
          <a:prstGeom prst="rect">
            <a:avLst/>
          </a:prstGeom>
        </p:spPr>
      </p:pic>
      <p:sp>
        <p:nvSpPr>
          <p:cNvPr id="6" name="Oval 5"/>
          <p:cNvSpPr/>
          <p:nvPr/>
        </p:nvSpPr>
        <p:spPr>
          <a:xfrm>
            <a:off x="322217" y="48335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268" y="4724915"/>
            <a:ext cx="1699458" cy="1701651"/>
          </a:xfrm>
          <a:prstGeom prst="rect">
            <a:avLst/>
          </a:prstGeom>
        </p:spPr>
      </p:pic>
      <p:sp>
        <p:nvSpPr>
          <p:cNvPr id="11" name="Title 1"/>
          <p:cNvSpPr>
            <a:spLocks noGrp="1"/>
          </p:cNvSpPr>
          <p:nvPr>
            <p:ph type="title"/>
          </p:nvPr>
        </p:nvSpPr>
        <p:spPr>
          <a:xfrm>
            <a:off x="322217" y="188318"/>
            <a:ext cx="11514666" cy="972805"/>
          </a:xfrm>
        </p:spPr>
        <p:txBody>
          <a:bodyPr>
            <a:normAutofit fontScale="90000"/>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Red, White, &amp; Blue Veteran Ally Sticker</a:t>
            </a:r>
            <a:endParaRPr lang="en-US" sz="5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5975" y="1839575"/>
            <a:ext cx="2885340" cy="2885340"/>
          </a:xfrm>
          <a:prstGeom prst="rect">
            <a:avLst/>
          </a:prstGeom>
          <a:solidFill>
            <a:srgbClr val="FFFFFF">
              <a:shade val="85000"/>
            </a:srgbClr>
          </a:solidFill>
          <a:ln w="1905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5906025" y="1613062"/>
            <a:ext cx="4338987"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Display the sticker in a visible spot </a:t>
            </a:r>
          </a:p>
          <a:p>
            <a:pPr marL="28575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This sticker lets MJC Veterans and dependents know that they are supported </a:t>
            </a:r>
          </a:p>
          <a:p>
            <a:pPr marL="28575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This sticker lets MJC Veterans and dependents know that you are a person with whom they can connect, take a class from, and ask for help  </a:t>
            </a:r>
          </a:p>
          <a:p>
            <a:pPr marL="28575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This sticker lets MJC Veterans and dependents know that they can connect to the college through you  </a:t>
            </a:r>
          </a:p>
        </p:txBody>
      </p:sp>
      <p:sp>
        <p:nvSpPr>
          <p:cNvPr id="4" name="TextBox 3"/>
          <p:cNvSpPr txBox="1"/>
          <p:nvPr/>
        </p:nvSpPr>
        <p:spPr>
          <a:xfrm>
            <a:off x="849086" y="1146008"/>
            <a:ext cx="11059584"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significance of your participation and meaning of the sticker:</a:t>
            </a:r>
          </a:p>
        </p:txBody>
      </p:sp>
    </p:spTree>
    <p:extLst>
      <p:ext uri="{BB962C8B-B14F-4D97-AF65-F5344CB8AC3E}">
        <p14:creationId xmlns:p14="http://schemas.microsoft.com/office/powerpoint/2010/main" val="703873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0"/>
            <a:ext cx="12192000" cy="6858000"/>
          </a:xfrm>
          <a:prstGeom prst="rect">
            <a:avLst/>
          </a:prstGeom>
        </p:spPr>
      </p:pic>
      <p:sp>
        <p:nvSpPr>
          <p:cNvPr id="6" name="Oval 5"/>
          <p:cNvSpPr/>
          <p:nvPr/>
        </p:nvSpPr>
        <p:spPr>
          <a:xfrm>
            <a:off x="322217" y="48335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268" y="4724915"/>
            <a:ext cx="1699458" cy="170165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0759" y="2436926"/>
            <a:ext cx="2885340" cy="2885340"/>
          </a:xfrm>
          <a:prstGeom prst="rect">
            <a:avLst/>
          </a:prstGeom>
          <a:solidFill>
            <a:srgbClr val="FFFFFF">
              <a:shade val="85000"/>
            </a:srgbClr>
          </a:solidFill>
          <a:ln w="1905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606484" y="828762"/>
            <a:ext cx="11059584" cy="1323439"/>
          </a:xfrm>
          <a:prstGeom prst="rect">
            <a:avLst/>
          </a:prstGeom>
          <a:noFill/>
        </p:spPr>
        <p:txBody>
          <a:bodyPr wrap="square" rtlCol="0">
            <a:spAutoFit/>
          </a:bodyPr>
          <a:lstStyle/>
          <a:p>
            <a:pPr algn="ctr"/>
            <a:r>
              <a:rPr lang="en-US" sz="4000" dirty="0">
                <a:ln>
                  <a:solidFill>
                    <a:srgbClr val="FFFFFF"/>
                  </a:solid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MJC Veterans Services thanks you for participating and becoming a Red, White, Blue Veteran Ally!</a:t>
            </a:r>
          </a:p>
        </p:txBody>
      </p:sp>
      <p:sp>
        <p:nvSpPr>
          <p:cNvPr id="8" name="TextBox 7"/>
          <p:cNvSpPr txBox="1"/>
          <p:nvPr/>
        </p:nvSpPr>
        <p:spPr>
          <a:xfrm>
            <a:off x="721229" y="2406081"/>
            <a:ext cx="3343696" cy="1246495"/>
          </a:xfrm>
          <a:prstGeom prst="rect">
            <a:avLst/>
          </a:prstGeom>
          <a:noFill/>
        </p:spPr>
        <p:txBody>
          <a:bodyPr wrap="square" rtlCol="0">
            <a:spAutoFit/>
          </a:bodyPr>
          <a:lstStyle/>
          <a:p>
            <a:pPr algn="ctr"/>
            <a:r>
              <a:rPr lang="en-US" sz="1500" dirty="0" smtClean="0">
                <a:ln>
                  <a:solidFill>
                    <a:srgbClr val="FFFFFF"/>
                  </a:solid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Fernando Velez – </a:t>
            </a:r>
          </a:p>
          <a:p>
            <a:pPr algn="ctr"/>
            <a:r>
              <a:rPr lang="en-US" sz="1500" dirty="0" smtClean="0">
                <a:ln>
                  <a:solidFill>
                    <a:srgbClr val="FFFFFF"/>
                  </a:solid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5"/>
              </a:rPr>
              <a:t>velezf@yosemite.edu</a:t>
            </a:r>
            <a:endParaRPr lang="en-US" sz="1500" dirty="0" smtClean="0">
              <a:ln>
                <a:solidFill>
                  <a:srgbClr val="FFFFFF"/>
                </a:solid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sz="1500" dirty="0">
              <a:ln>
                <a:solidFill>
                  <a:srgbClr val="FFFFFF"/>
                </a:solid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1500" dirty="0" smtClean="0">
                <a:ln>
                  <a:solidFill>
                    <a:srgbClr val="FFFFFF"/>
                  </a:solid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Megan Lee – </a:t>
            </a:r>
          </a:p>
          <a:p>
            <a:pPr algn="ctr"/>
            <a:r>
              <a:rPr lang="en-US" sz="1500" dirty="0" smtClean="0">
                <a:ln>
                  <a:solidFill>
                    <a:srgbClr val="FFFFFF"/>
                  </a:solid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6"/>
              </a:rPr>
              <a:t>leeme@yosemite.edu</a:t>
            </a:r>
            <a:r>
              <a:rPr lang="en-US" sz="1500" dirty="0" smtClean="0">
                <a:ln>
                  <a:solidFill>
                    <a:srgbClr val="FFFFFF"/>
                  </a:solid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1500" dirty="0">
              <a:ln>
                <a:solidFill>
                  <a:srgbClr val="FFFFFF"/>
                </a:solid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Box 8"/>
          <p:cNvSpPr txBox="1"/>
          <p:nvPr/>
        </p:nvSpPr>
        <p:spPr>
          <a:xfrm>
            <a:off x="8055826" y="2397768"/>
            <a:ext cx="3343696" cy="1246495"/>
          </a:xfrm>
          <a:prstGeom prst="rect">
            <a:avLst/>
          </a:prstGeom>
          <a:noFill/>
        </p:spPr>
        <p:txBody>
          <a:bodyPr wrap="square" rtlCol="0">
            <a:spAutoFit/>
          </a:bodyPr>
          <a:lstStyle/>
          <a:p>
            <a:pPr algn="ctr"/>
            <a:r>
              <a:rPr lang="en-US" sz="1500" dirty="0" smtClean="0">
                <a:ln>
                  <a:solidFill>
                    <a:srgbClr val="FFFFFF"/>
                  </a:solid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Michael Jackson – </a:t>
            </a:r>
            <a:r>
              <a:rPr lang="en-US" sz="1500" dirty="0" smtClean="0">
                <a:ln>
                  <a:solidFill>
                    <a:srgbClr val="FFFFFF"/>
                  </a:solid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7"/>
              </a:rPr>
              <a:t>jacksonm@yosemite.edu</a:t>
            </a:r>
            <a:endParaRPr lang="en-US" sz="1500" dirty="0" smtClean="0">
              <a:ln>
                <a:solidFill>
                  <a:srgbClr val="FFFFFF"/>
                </a:solid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sz="1500" dirty="0">
              <a:ln>
                <a:solidFill>
                  <a:srgbClr val="FFFFFF"/>
                </a:solid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1500" dirty="0" smtClean="0">
                <a:ln>
                  <a:solidFill>
                    <a:srgbClr val="FFFFFF"/>
                  </a:solid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Bryan Justin Marks – </a:t>
            </a:r>
            <a:r>
              <a:rPr lang="en-US" sz="1500" dirty="0" smtClean="0">
                <a:ln>
                  <a:solidFill>
                    <a:srgbClr val="FFFFFF"/>
                  </a:solid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8"/>
              </a:rPr>
              <a:t>marksb@yosemite.edu</a:t>
            </a:r>
            <a:r>
              <a:rPr lang="en-US" sz="1500" dirty="0" smtClean="0">
                <a:ln>
                  <a:solidFill>
                    <a:srgbClr val="FFFFFF"/>
                  </a:solid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1500" dirty="0">
              <a:ln>
                <a:solidFill>
                  <a:srgbClr val="FFFFFF"/>
                </a:solid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8982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1"/>
            <a:ext cx="12192000" cy="6858000"/>
          </a:xfrm>
          <a:prstGeom prst="rect">
            <a:avLst/>
          </a:prstGeom>
        </p:spPr>
      </p:pic>
      <p:sp>
        <p:nvSpPr>
          <p:cNvPr id="5" name="Title 1"/>
          <p:cNvSpPr>
            <a:spLocks noGrp="1"/>
          </p:cNvSpPr>
          <p:nvPr>
            <p:ph type="title"/>
          </p:nvPr>
        </p:nvSpPr>
        <p:spPr>
          <a:xfrm>
            <a:off x="331627" y="143860"/>
            <a:ext cx="11514666" cy="972805"/>
          </a:xfrm>
        </p:spPr>
        <p:txBody>
          <a:bodyPr>
            <a:normAutofit fontScale="90000"/>
          </a:bodyPr>
          <a:lstStyle/>
          <a:p>
            <a:pPr algn="ctr"/>
            <a:r>
              <a:rPr lang="en-US" sz="6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Veterans Services Staff</a:t>
            </a:r>
            <a:r>
              <a:rPr lang="en-US" sz="6000" b="1" dirty="0">
                <a:solidFill>
                  <a:schemeClr val="tx1"/>
                </a:solidFill>
                <a:latin typeface="Times New Roman" panose="02020603050405020304" pitchFamily="18" charset="0"/>
                <a:cs typeface="Times New Roman" panose="02020603050405020304" pitchFamily="18" charset="0"/>
              </a:rPr>
              <a:t/>
            </a:r>
            <a:br>
              <a:rPr lang="en-US" sz="6000" b="1" dirty="0">
                <a:solidFill>
                  <a:schemeClr val="tx1"/>
                </a:solidFill>
                <a:latin typeface="Times New Roman" panose="02020603050405020304" pitchFamily="18" charset="0"/>
                <a:cs typeface="Times New Roman" panose="02020603050405020304" pitchFamily="18" charset="0"/>
              </a:rPr>
            </a:br>
            <a:endParaRPr lang="en-US" sz="6000" b="1" dirty="0">
              <a:solidFill>
                <a:schemeClr val="tx1"/>
              </a:solidFill>
              <a:latin typeface="Times New Roman" panose="02020603050405020304" pitchFamily="18" charset="0"/>
              <a:cs typeface="Times New Roman" panose="02020603050405020304" pitchFamily="18" charset="0"/>
            </a:endParaRPr>
          </a:p>
        </p:txBody>
      </p:sp>
      <p:sp>
        <p:nvSpPr>
          <p:cNvPr id="7" name="Oval 6"/>
          <p:cNvSpPr/>
          <p:nvPr/>
        </p:nvSpPr>
        <p:spPr>
          <a:xfrm>
            <a:off x="297598" y="4616990"/>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649" y="4508337"/>
            <a:ext cx="1699458" cy="170165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4984">
            <a:off x="5596605" y="3911457"/>
            <a:ext cx="3281851" cy="218899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1081365" y="998002"/>
            <a:ext cx="10035839" cy="2554545"/>
          </a:xfrm>
          <a:prstGeom prst="rect">
            <a:avLst/>
          </a:prstGeom>
          <a:noFill/>
        </p:spPr>
        <p:txBody>
          <a:bodyPr wrap="square" rtlCol="0">
            <a:spAutoFit/>
          </a:bodyPr>
          <a:lstStyle/>
          <a:p>
            <a:pPr algn="ctr"/>
            <a:r>
              <a:rPr lang="en-US" sz="2000" b="1" dirty="0">
                <a:solidFill>
                  <a:schemeClr val="bg1"/>
                </a:solidFill>
                <a:latin typeface="Times New Roman" panose="02020603050405020304" pitchFamily="18" charset="0"/>
                <a:cs typeface="Times New Roman" panose="02020603050405020304" pitchFamily="18" charset="0"/>
              </a:rPr>
              <a:t>Fernando Velez </a:t>
            </a:r>
            <a:r>
              <a:rPr lang="en-US" sz="2000" dirty="0">
                <a:solidFill>
                  <a:schemeClr val="bg1"/>
                </a:solidFill>
                <a:latin typeface="Times New Roman" panose="02020603050405020304" pitchFamily="18" charset="0"/>
                <a:cs typeface="Times New Roman" panose="02020603050405020304" pitchFamily="18" charset="0"/>
              </a:rPr>
              <a:t>(far right) oversees all things certification related.</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b="1" dirty="0">
                <a:solidFill>
                  <a:schemeClr val="bg1"/>
                </a:solidFill>
                <a:latin typeface="Times New Roman" panose="02020603050405020304" pitchFamily="18" charset="0"/>
                <a:cs typeface="Times New Roman" panose="02020603050405020304" pitchFamily="18" charset="0"/>
              </a:rPr>
              <a:t>Megan Lee </a:t>
            </a:r>
            <a:r>
              <a:rPr lang="en-US" sz="2000" dirty="0">
                <a:solidFill>
                  <a:schemeClr val="bg1"/>
                </a:solidFill>
                <a:latin typeface="Times New Roman" panose="02020603050405020304" pitchFamily="18" charset="0"/>
                <a:cs typeface="Times New Roman" panose="02020603050405020304" pitchFamily="18" charset="0"/>
              </a:rPr>
              <a:t>(second from the right) serves as the program specialist and oversees veteran activities, outreach, marketing, and day to day program services. </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b="1" dirty="0">
                <a:solidFill>
                  <a:schemeClr val="bg1"/>
                </a:solidFill>
                <a:latin typeface="Times New Roman" panose="02020603050405020304" pitchFamily="18" charset="0"/>
                <a:cs typeface="Times New Roman" panose="02020603050405020304" pitchFamily="18" charset="0"/>
              </a:rPr>
              <a:t>Michael Jackson </a:t>
            </a:r>
            <a:r>
              <a:rPr lang="en-US" sz="2000" dirty="0">
                <a:solidFill>
                  <a:schemeClr val="bg1"/>
                </a:solidFill>
                <a:latin typeface="Times New Roman" panose="02020603050405020304" pitchFamily="18" charset="0"/>
                <a:cs typeface="Times New Roman" panose="02020603050405020304" pitchFamily="18" charset="0"/>
              </a:rPr>
              <a:t>(far left) is the Veterans Services Counselor/Coordinator.</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b="1" dirty="0">
                <a:solidFill>
                  <a:schemeClr val="bg1"/>
                </a:solidFill>
                <a:latin typeface="Times New Roman" panose="02020603050405020304" pitchFamily="18" charset="0"/>
                <a:cs typeface="Times New Roman" panose="02020603050405020304" pitchFamily="18" charset="0"/>
              </a:rPr>
              <a:t>Bryan Justin Marks </a:t>
            </a:r>
            <a:r>
              <a:rPr lang="en-US" sz="2000" dirty="0">
                <a:solidFill>
                  <a:schemeClr val="bg1"/>
                </a:solidFill>
                <a:latin typeface="Times New Roman" panose="02020603050405020304" pitchFamily="18" charset="0"/>
                <a:cs typeface="Times New Roman" panose="02020603050405020304" pitchFamily="18" charset="0"/>
              </a:rPr>
              <a:t>(second from the right) is the Associate Dean for Veterans Services.</a:t>
            </a:r>
          </a:p>
        </p:txBody>
      </p:sp>
    </p:spTree>
    <p:extLst>
      <p:ext uri="{BB962C8B-B14F-4D97-AF65-F5344CB8AC3E}">
        <p14:creationId xmlns:p14="http://schemas.microsoft.com/office/powerpoint/2010/main" val="36082506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0"/>
            <a:ext cx="12192000" cy="6858000"/>
          </a:xfrm>
          <a:prstGeom prst="rect">
            <a:avLst/>
          </a:prstGeom>
        </p:spPr>
      </p:pic>
      <p:sp>
        <p:nvSpPr>
          <p:cNvPr id="9" name="Title 1"/>
          <p:cNvSpPr>
            <a:spLocks noGrp="1"/>
          </p:cNvSpPr>
          <p:nvPr>
            <p:ph type="title"/>
          </p:nvPr>
        </p:nvSpPr>
        <p:spPr>
          <a:xfrm>
            <a:off x="223028" y="81638"/>
            <a:ext cx="11514666" cy="972805"/>
          </a:xfrm>
        </p:spPr>
        <p:txBody>
          <a:bodyPr>
            <a:normAutofit fontScale="90000"/>
          </a:bodyPr>
          <a:lstStyle/>
          <a:p>
            <a:pPr algn="ctr"/>
            <a:r>
              <a:rPr lang="en-US" sz="6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Veterans Services History</a:t>
            </a:r>
            <a:r>
              <a:rPr lang="en-US" sz="6000" dirty="0">
                <a:solidFill>
                  <a:schemeClr val="tx1"/>
                </a:solidFill>
                <a:latin typeface="Times New Roman" panose="02020603050405020304" pitchFamily="18" charset="0"/>
                <a:cs typeface="Times New Roman" panose="02020603050405020304" pitchFamily="18" charset="0"/>
              </a:rPr>
              <a:t/>
            </a:r>
            <a:br>
              <a:rPr lang="en-US" sz="6000" dirty="0">
                <a:solidFill>
                  <a:schemeClr val="tx1"/>
                </a:solidFill>
                <a:latin typeface="Times New Roman" panose="02020603050405020304" pitchFamily="18" charset="0"/>
                <a:cs typeface="Times New Roman" panose="02020603050405020304" pitchFamily="18" charset="0"/>
              </a:rPr>
            </a:br>
            <a:endParaRPr lang="en-US" sz="60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691751" y="1370324"/>
            <a:ext cx="8888627" cy="2862322"/>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For its first 20+ years of existence, MJC Veterans Services operated out of a two-person cubicle in the Morris Building.</a:t>
            </a:r>
          </a:p>
          <a:p>
            <a:pPr algn="ctr"/>
            <a:r>
              <a:rPr lang="en-US" sz="2000" dirty="0">
                <a:solidFill>
                  <a:schemeClr val="bg1"/>
                </a:solidFill>
                <a:latin typeface="Times New Roman" panose="02020603050405020304" pitchFamily="18" charset="0"/>
                <a:cs typeface="Times New Roman" panose="02020603050405020304" pitchFamily="18" charset="0"/>
              </a:rPr>
              <a:t>  </a:t>
            </a:r>
          </a:p>
          <a:p>
            <a:pPr algn="ctr"/>
            <a:r>
              <a:rPr lang="en-US" sz="2000" dirty="0">
                <a:solidFill>
                  <a:schemeClr val="bg1"/>
                </a:solidFill>
                <a:latin typeface="Times New Roman" panose="02020603050405020304" pitchFamily="18" charset="0"/>
                <a:cs typeface="Times New Roman" panose="02020603050405020304" pitchFamily="18" charset="0"/>
              </a:rPr>
              <a:t>In 2012, MJC dedicated space to Veterans Services for the purpose of certification and to create a Veterans Resource Center.  </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2018, MJC dedicated a larger space to Veterans Services as they moved to the Student Center.  Veterans services are administered through the Campus Life Office and the Veterans Resource Center (now double in size) sits across the hall. </a:t>
            </a:r>
          </a:p>
        </p:txBody>
      </p:sp>
      <p:sp>
        <p:nvSpPr>
          <p:cNvPr id="11" name="Oval 10"/>
          <p:cNvSpPr/>
          <p:nvPr/>
        </p:nvSpPr>
        <p:spPr>
          <a:xfrm>
            <a:off x="306977" y="46811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3028" y="4572515"/>
            <a:ext cx="1699458" cy="170165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1507" y="4437243"/>
            <a:ext cx="1407592" cy="19714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946795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1"/>
            <a:ext cx="12192000" cy="6858000"/>
          </a:xfrm>
          <a:prstGeom prst="rect">
            <a:avLst/>
          </a:prstGeom>
        </p:spPr>
      </p:pic>
      <p:sp>
        <p:nvSpPr>
          <p:cNvPr id="6" name="Oval 5"/>
          <p:cNvSpPr/>
          <p:nvPr/>
        </p:nvSpPr>
        <p:spPr>
          <a:xfrm>
            <a:off x="352697" y="46811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8748" y="4572515"/>
            <a:ext cx="1699458" cy="1701651"/>
          </a:xfrm>
          <a:prstGeom prst="rect">
            <a:avLst/>
          </a:prstGeom>
        </p:spPr>
      </p:pic>
      <p:sp>
        <p:nvSpPr>
          <p:cNvPr id="5" name="Title 1"/>
          <p:cNvSpPr>
            <a:spLocks noGrp="1"/>
          </p:cNvSpPr>
          <p:nvPr>
            <p:ph type="title"/>
          </p:nvPr>
        </p:nvSpPr>
        <p:spPr>
          <a:xfrm>
            <a:off x="366263" y="81638"/>
            <a:ext cx="11514666" cy="972805"/>
          </a:xfrm>
        </p:spPr>
        <p:txBody>
          <a:bodyPr>
            <a:normAutofit fontScale="90000"/>
          </a:bodyPr>
          <a:lstStyle/>
          <a:p>
            <a:pPr algn="ctr"/>
            <a:r>
              <a:rPr lang="en-US" sz="6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Veterans Services Grants</a:t>
            </a:r>
            <a:r>
              <a:rPr lang="en-US" sz="6000" dirty="0">
                <a:solidFill>
                  <a:schemeClr val="tx1"/>
                </a:solidFill>
                <a:latin typeface="Times New Roman" panose="02020603050405020304" pitchFamily="18" charset="0"/>
                <a:cs typeface="Times New Roman" panose="02020603050405020304" pitchFamily="18" charset="0"/>
              </a:rPr>
              <a:t/>
            </a:r>
            <a:br>
              <a:rPr lang="en-US" sz="6000" dirty="0">
                <a:solidFill>
                  <a:schemeClr val="tx1"/>
                </a:solidFill>
                <a:latin typeface="Times New Roman" panose="02020603050405020304" pitchFamily="18" charset="0"/>
                <a:cs typeface="Times New Roman" panose="02020603050405020304" pitchFamily="18" charset="0"/>
              </a:rPr>
            </a:br>
            <a:endParaRPr lang="en-US" sz="6000" dirty="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009525" y="1606975"/>
            <a:ext cx="8213124" cy="2554545"/>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In 2015, MJC applied for and was awarded the Center of Excellence grant from the Department of Education.  The purpose of this grant was to provide an infrastructure to support veteran student success.  The grant expires in September 2018.  </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In 2018, MJC was awarded a Veterans Resource Center grant by the state of California. This grant is specifically intended to enhance services for students using the Veterans Resource Center.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1507" y="4437243"/>
            <a:ext cx="1407592" cy="19714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260224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1"/>
            <a:ext cx="12192000" cy="6858000"/>
          </a:xfrm>
          <a:prstGeom prst="rect">
            <a:avLst/>
          </a:prstGeom>
        </p:spPr>
      </p:pic>
      <p:sp>
        <p:nvSpPr>
          <p:cNvPr id="6" name="Oval 5"/>
          <p:cNvSpPr/>
          <p:nvPr/>
        </p:nvSpPr>
        <p:spPr>
          <a:xfrm>
            <a:off x="459377" y="474212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5428" y="4633475"/>
            <a:ext cx="1699458" cy="1701651"/>
          </a:xfrm>
          <a:prstGeom prst="rect">
            <a:avLst/>
          </a:prstGeom>
        </p:spPr>
      </p:pic>
      <p:sp>
        <p:nvSpPr>
          <p:cNvPr id="5" name="Title 1"/>
          <p:cNvSpPr>
            <a:spLocks noGrp="1"/>
          </p:cNvSpPr>
          <p:nvPr>
            <p:ph type="title"/>
          </p:nvPr>
        </p:nvSpPr>
        <p:spPr>
          <a:xfrm>
            <a:off x="459377" y="127358"/>
            <a:ext cx="11514666" cy="972805"/>
          </a:xfrm>
        </p:spPr>
        <p:txBody>
          <a:bodyPr>
            <a:no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is the </a:t>
            </a:r>
            <a:b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Veterans Resource Center (VRC)?</a:t>
            </a:r>
            <a:endParaRPr lang="en-US" sz="5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2844003" y="1913060"/>
            <a:ext cx="6699008" cy="2862322"/>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Veterans Resource Centers are now a common facility on California Community College campuses.  </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The VRC provides students a place to congregate, study, socialize, participate in workshops, have use of computers and printers, and enjoy food items often donated by the community.  </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Most importantly, the VRC is a home to our Veteran students and their families when they are on campus.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3256" y="4633475"/>
            <a:ext cx="1407592" cy="19714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914200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1"/>
            <a:ext cx="12192000" cy="6858000"/>
          </a:xfrm>
          <a:prstGeom prst="rect">
            <a:avLst/>
          </a:prstGeom>
        </p:spPr>
      </p:pic>
      <p:sp>
        <p:nvSpPr>
          <p:cNvPr id="6" name="Oval 5"/>
          <p:cNvSpPr/>
          <p:nvPr/>
        </p:nvSpPr>
        <p:spPr>
          <a:xfrm>
            <a:off x="392415" y="481832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466" y="4709675"/>
            <a:ext cx="1699458" cy="1701651"/>
          </a:xfrm>
          <a:prstGeom prst="rect">
            <a:avLst/>
          </a:prstGeom>
        </p:spPr>
      </p:pic>
      <p:sp>
        <p:nvSpPr>
          <p:cNvPr id="5" name="Title 1"/>
          <p:cNvSpPr>
            <a:spLocks noGrp="1"/>
          </p:cNvSpPr>
          <p:nvPr>
            <p:ph type="title"/>
          </p:nvPr>
        </p:nvSpPr>
        <p:spPr>
          <a:xfrm>
            <a:off x="338667" y="1436"/>
            <a:ext cx="11514666" cy="972805"/>
          </a:xfrm>
        </p:spPr>
        <p:txBody>
          <a:bodyPr>
            <a:norm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Veterans Services Certification </a:t>
            </a:r>
            <a:endParaRPr lang="en-US" sz="5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57972">
            <a:off x="10397279" y="4813494"/>
            <a:ext cx="1279105" cy="171711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316390" y="974241"/>
            <a:ext cx="7984628" cy="5570756"/>
          </a:xfrm>
          <a:prstGeom prst="rect">
            <a:avLst/>
          </a:prstGeom>
          <a:noFill/>
        </p:spPr>
        <p:txBody>
          <a:bodyPr wrap="square" rtlCol="0">
            <a:spAutoFit/>
          </a:bodyPr>
          <a:lstStyle/>
          <a:p>
            <a:pPr algn="ctr"/>
            <a:r>
              <a:rPr lang="en-US" b="1" dirty="0">
                <a:solidFill>
                  <a:schemeClr val="bg1"/>
                </a:solidFill>
                <a:latin typeface="Times New Roman" panose="02020603050405020304" pitchFamily="18" charset="0"/>
                <a:cs typeface="Times New Roman" panose="02020603050405020304" pitchFamily="18" charset="0"/>
              </a:rPr>
              <a:t>What Does Certification Mean? </a:t>
            </a:r>
          </a:p>
          <a:p>
            <a:pPr algn="ctr"/>
            <a:r>
              <a:rPr lang="en-US" dirty="0">
                <a:solidFill>
                  <a:schemeClr val="bg1"/>
                </a:solidFill>
                <a:latin typeface="Times New Roman" panose="02020603050405020304" pitchFamily="18" charset="0"/>
                <a:cs typeface="Times New Roman" panose="02020603050405020304" pitchFamily="18" charset="0"/>
              </a:rPr>
              <a:t>Each school designates at least one VA Certifying Official to carry out reporting requirements. To say that a student has been certified is to say that they have been found eligible to use (and are using) their educational benefits for that particular semester’s classes. </a:t>
            </a:r>
          </a:p>
          <a:p>
            <a:pPr algn="ctr"/>
            <a:endParaRPr lang="en-US" b="1" u="sng" dirty="0">
              <a:solidFill>
                <a:schemeClr val="bg1"/>
              </a:solidFill>
              <a:latin typeface="Times New Roman" panose="02020603050405020304" pitchFamily="18" charset="0"/>
              <a:cs typeface="Times New Roman" panose="02020603050405020304" pitchFamily="18" charset="0"/>
            </a:endParaRPr>
          </a:p>
          <a:p>
            <a:pPr algn="ctr"/>
            <a:r>
              <a:rPr lang="en-US" b="1" u="sng" dirty="0">
                <a:solidFill>
                  <a:schemeClr val="bg1"/>
                </a:solidFill>
                <a:latin typeface="Times New Roman" panose="02020603050405020304" pitchFamily="18" charset="0"/>
                <a:cs typeface="Times New Roman" panose="02020603050405020304" pitchFamily="18" charset="0"/>
              </a:rPr>
              <a:t>MJC’s Certifying Structure:</a:t>
            </a:r>
          </a:p>
          <a:p>
            <a:pPr algn="ctr"/>
            <a:endParaRPr lang="en-US" dirty="0">
              <a:solidFill>
                <a:schemeClr val="bg1"/>
              </a:solidFill>
              <a:latin typeface="Times New Roman" panose="02020603050405020304" pitchFamily="18" charset="0"/>
              <a:cs typeface="Times New Roman" panose="02020603050405020304" pitchFamily="18" charset="0"/>
            </a:endParaRPr>
          </a:p>
          <a:p>
            <a:pPr algn="ctr"/>
            <a:r>
              <a:rPr lang="en-US" b="1" dirty="0">
                <a:solidFill>
                  <a:schemeClr val="bg1"/>
                </a:solidFill>
                <a:latin typeface="Times New Roman" panose="02020603050405020304" pitchFamily="18" charset="0"/>
                <a:cs typeface="Times New Roman" panose="02020603050405020304" pitchFamily="18" charset="0"/>
              </a:rPr>
              <a:t>Primary Certifier</a:t>
            </a:r>
            <a:r>
              <a:rPr lang="en-US" dirty="0">
                <a:solidFill>
                  <a:schemeClr val="bg1"/>
                </a:solidFill>
                <a:latin typeface="Times New Roman" panose="02020603050405020304" pitchFamily="18" charset="0"/>
                <a:cs typeface="Times New Roman" panose="02020603050405020304" pitchFamily="18" charset="0"/>
              </a:rPr>
              <a:t>-Fernando Velez</a:t>
            </a:r>
          </a:p>
          <a:p>
            <a:pPr algn="ctr"/>
            <a:r>
              <a:rPr lang="en-US" b="1" dirty="0">
                <a:solidFill>
                  <a:schemeClr val="bg1"/>
                </a:solidFill>
                <a:latin typeface="Times New Roman" panose="02020603050405020304" pitchFamily="18" charset="0"/>
                <a:cs typeface="Times New Roman" panose="02020603050405020304" pitchFamily="18" charset="0"/>
              </a:rPr>
              <a:t>Backup Certifiers</a:t>
            </a:r>
            <a:r>
              <a:rPr lang="en-US" dirty="0">
                <a:solidFill>
                  <a:schemeClr val="bg1"/>
                </a:solidFill>
                <a:latin typeface="Times New Roman" panose="02020603050405020304" pitchFamily="18" charset="0"/>
                <a:cs typeface="Times New Roman" panose="02020603050405020304" pitchFamily="18" charset="0"/>
              </a:rPr>
              <a:t>-Megan Lee, Michael Jackson </a:t>
            </a:r>
          </a:p>
          <a:p>
            <a:pPr algn="ctr"/>
            <a:r>
              <a:rPr lang="en-US" b="1" dirty="0">
                <a:solidFill>
                  <a:schemeClr val="bg1"/>
                </a:solidFill>
                <a:latin typeface="Times New Roman" panose="02020603050405020304" pitchFamily="18" charset="0"/>
                <a:cs typeface="Times New Roman" panose="02020603050405020304" pitchFamily="18" charset="0"/>
              </a:rPr>
              <a:t>Emergency Certifier</a:t>
            </a:r>
            <a:r>
              <a:rPr lang="en-US" dirty="0">
                <a:solidFill>
                  <a:schemeClr val="bg1"/>
                </a:solidFill>
                <a:latin typeface="Times New Roman" panose="02020603050405020304" pitchFamily="18" charset="0"/>
                <a:cs typeface="Times New Roman" panose="02020603050405020304" pitchFamily="18" charset="0"/>
              </a:rPr>
              <a:t>-Bryan Justin Marks  </a:t>
            </a:r>
          </a:p>
          <a:p>
            <a:pPr algn="ctr"/>
            <a:endParaRPr lang="en-US" dirty="0">
              <a:solidFill>
                <a:schemeClr val="bg1"/>
              </a:solidFill>
              <a:latin typeface="Times New Roman" panose="02020603050405020304" pitchFamily="18" charset="0"/>
              <a:cs typeface="Times New Roman" panose="02020603050405020304" pitchFamily="18" charset="0"/>
            </a:endParaRPr>
          </a:p>
          <a:p>
            <a:pPr algn="ctr"/>
            <a:r>
              <a:rPr lang="en-US"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a:t>
            </a:r>
            <a:r>
              <a:rPr lang="en-US"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certifier is the official person responsible for working with a Veteran </a:t>
            </a:r>
          </a:p>
          <a:p>
            <a:pPr algn="ctr"/>
            <a:r>
              <a:rPr lang="en-US"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or Veteran Dependent to ensure any and all eligible benefits are </a:t>
            </a:r>
          </a:p>
          <a:p>
            <a:pPr algn="ctr"/>
            <a:r>
              <a:rPr lang="en-US"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awarded based on guidelines developed by the </a:t>
            </a:r>
          </a:p>
          <a:p>
            <a:pPr algn="ctr"/>
            <a:r>
              <a:rPr lang="en-US"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United States Department of Veterans Affairs. </a:t>
            </a:r>
          </a:p>
          <a:p>
            <a:endParaRPr lang="en-US" sz="1600" dirty="0">
              <a:effectLst>
                <a:outerShdw blurRad="38100" dist="38100" dir="2700000" algn="tl">
                  <a:srgbClr val="000000">
                    <a:alpha val="43137"/>
                  </a:srgbClr>
                </a:outerShdw>
              </a:effectLst>
            </a:endParaRPr>
          </a:p>
          <a:p>
            <a:endParaRPr lang="en-US" sz="1600"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1279630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1"/>
            <a:ext cx="12192000" cy="6858000"/>
          </a:xfrm>
          <a:prstGeom prst="rect">
            <a:avLst/>
          </a:prstGeom>
        </p:spPr>
      </p:pic>
      <p:sp>
        <p:nvSpPr>
          <p:cNvPr id="6" name="Oval 5"/>
          <p:cNvSpPr/>
          <p:nvPr/>
        </p:nvSpPr>
        <p:spPr>
          <a:xfrm>
            <a:off x="306977" y="4758981"/>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3028" y="4650328"/>
            <a:ext cx="1699458" cy="1701651"/>
          </a:xfrm>
          <a:prstGeom prst="rect">
            <a:avLst/>
          </a:prstGeom>
        </p:spPr>
      </p:pic>
      <p:sp>
        <p:nvSpPr>
          <p:cNvPr id="5" name="Title 1"/>
          <p:cNvSpPr>
            <a:spLocks noGrp="1"/>
          </p:cNvSpPr>
          <p:nvPr>
            <p:ph type="title"/>
          </p:nvPr>
        </p:nvSpPr>
        <p:spPr>
          <a:xfrm>
            <a:off x="471923" y="40543"/>
            <a:ext cx="11514666" cy="972805"/>
          </a:xfrm>
        </p:spPr>
        <p:txBody>
          <a:bodyPr>
            <a:norm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Veterans Services Certification </a:t>
            </a:r>
            <a:endParaRPr lang="en-US" sz="5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642875" y="1142267"/>
            <a:ext cx="10914502" cy="3170099"/>
          </a:xfrm>
          <a:prstGeom prst="rect">
            <a:avLst/>
          </a:prstGeom>
          <a:noFill/>
        </p:spPr>
        <p:txBody>
          <a:bodyPr wrap="square" rtlCol="0">
            <a:spAutoFit/>
          </a:bodyPr>
          <a:lstStyle/>
          <a:p>
            <a:pPr algn="ctr"/>
            <a:r>
              <a:rPr lang="en-US" sz="2000" b="1" u="sng" dirty="0">
                <a:solidFill>
                  <a:schemeClr val="bg1"/>
                </a:solidFill>
                <a:latin typeface="Times New Roman" panose="02020603050405020304" pitchFamily="18" charset="0"/>
                <a:cs typeface="Times New Roman" panose="02020603050405020304" pitchFamily="18" charset="0"/>
              </a:rPr>
              <a:t>Responsibilities for Reporting</a:t>
            </a:r>
            <a:r>
              <a:rPr lang="en-US" sz="2000" b="1" dirty="0">
                <a:solidFill>
                  <a:schemeClr val="bg1"/>
                </a:solidFill>
                <a:latin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Checking enrollment status of Veterans and other eligible persons </a:t>
            </a:r>
          </a:p>
          <a:p>
            <a:pPr algn="ctr"/>
            <a:r>
              <a:rPr lang="en-US" sz="2000" dirty="0">
                <a:solidFill>
                  <a:schemeClr val="bg1"/>
                </a:solidFill>
                <a:latin typeface="Times New Roman" panose="02020603050405020304" pitchFamily="18" charset="0"/>
                <a:cs typeface="Times New Roman" panose="02020603050405020304" pitchFamily="18" charset="0"/>
              </a:rPr>
              <a:t>and use of basic forms to keep VA informed, such as: </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 Enrollment Certification (VA Form 22-1999) to report required enrollment information </a:t>
            </a:r>
          </a:p>
          <a:p>
            <a:pPr algn="ctr"/>
            <a:r>
              <a:rPr lang="en-US" sz="2000" dirty="0">
                <a:solidFill>
                  <a:schemeClr val="bg1"/>
                </a:solidFill>
                <a:latin typeface="Times New Roman" panose="02020603050405020304" pitchFamily="18" charset="0"/>
                <a:cs typeface="Times New Roman" panose="02020603050405020304" pitchFamily="18" charset="0"/>
              </a:rPr>
              <a:t>• Notice of Change in Student Status (VA Form 22-1999b) to report changes to enrollment information </a:t>
            </a:r>
          </a:p>
          <a:p>
            <a:pPr algn="ctr"/>
            <a:r>
              <a:rPr lang="en-US" sz="2000" dirty="0">
                <a:solidFill>
                  <a:schemeClr val="bg1"/>
                </a:solidFill>
                <a:latin typeface="Times New Roman" panose="02020603050405020304" pitchFamily="18" charset="0"/>
                <a:cs typeface="Times New Roman" panose="02020603050405020304" pitchFamily="18" charset="0"/>
              </a:rPr>
              <a:t>• Monitor the subjects pursued by a student to certify to VA only those subjects </a:t>
            </a:r>
          </a:p>
          <a:p>
            <a:pPr algn="ctr"/>
            <a:r>
              <a:rPr lang="en-US" sz="2000" dirty="0">
                <a:solidFill>
                  <a:schemeClr val="bg1"/>
                </a:solidFill>
                <a:latin typeface="Times New Roman" panose="02020603050405020304" pitchFamily="18" charset="0"/>
                <a:cs typeface="Times New Roman" panose="02020603050405020304" pitchFamily="18" charset="0"/>
              </a:rPr>
              <a:t>that apply to the student’s program </a:t>
            </a:r>
          </a:p>
          <a:p>
            <a:pPr algn="ctr"/>
            <a:r>
              <a:rPr lang="en-US" sz="2000" dirty="0">
                <a:solidFill>
                  <a:schemeClr val="bg1"/>
                </a:solidFill>
                <a:latin typeface="Times New Roman" panose="02020603050405020304" pitchFamily="18" charset="0"/>
                <a:cs typeface="Times New Roman" panose="02020603050405020304" pitchFamily="18" charset="0"/>
              </a:rPr>
              <a:t>• Monitor student’s grades to ensure satisfactory progress is being made. </a:t>
            </a:r>
          </a:p>
          <a:p>
            <a:pPr algn="ctr"/>
            <a:r>
              <a:rPr lang="en-US" sz="2000" dirty="0">
                <a:solidFill>
                  <a:schemeClr val="bg1"/>
                </a:solidFill>
                <a:latin typeface="Times New Roman" panose="02020603050405020304" pitchFamily="18" charset="0"/>
                <a:cs typeface="Times New Roman" panose="02020603050405020304" pitchFamily="18" charset="0"/>
              </a:rPr>
              <a:t>• Monitor student’s conduct and report when student is suspended or </a:t>
            </a:r>
          </a:p>
          <a:p>
            <a:pPr algn="ctr"/>
            <a:r>
              <a:rPr lang="en-US" sz="2000" dirty="0">
                <a:solidFill>
                  <a:schemeClr val="bg1"/>
                </a:solidFill>
                <a:latin typeface="Times New Roman" panose="02020603050405020304" pitchFamily="18" charset="0"/>
                <a:cs typeface="Times New Roman" panose="02020603050405020304" pitchFamily="18" charset="0"/>
              </a:rPr>
              <a:t>dismissed for unsatisfactory conduct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57972">
            <a:off x="10397279" y="4813494"/>
            <a:ext cx="1279105" cy="171711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18787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26715"/>
          <a:stretch/>
        </p:blipFill>
        <p:spPr>
          <a:xfrm>
            <a:off x="0" y="1"/>
            <a:ext cx="12192000" cy="6858000"/>
          </a:xfrm>
          <a:prstGeom prst="rect">
            <a:avLst/>
          </a:prstGeom>
        </p:spPr>
      </p:pic>
      <p:sp>
        <p:nvSpPr>
          <p:cNvPr id="6" name="Oval 5"/>
          <p:cNvSpPr/>
          <p:nvPr/>
        </p:nvSpPr>
        <p:spPr>
          <a:xfrm>
            <a:off x="322217" y="4833568"/>
            <a:ext cx="1530221" cy="1483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268" y="4724915"/>
            <a:ext cx="1699458" cy="1701651"/>
          </a:xfrm>
          <a:prstGeom prst="rect">
            <a:avLst/>
          </a:prstGeom>
        </p:spPr>
      </p:pic>
      <p:sp>
        <p:nvSpPr>
          <p:cNvPr id="5" name="Title 1"/>
          <p:cNvSpPr>
            <a:spLocks noGrp="1"/>
          </p:cNvSpPr>
          <p:nvPr>
            <p:ph type="title"/>
          </p:nvPr>
        </p:nvSpPr>
        <p:spPr>
          <a:xfrm>
            <a:off x="322217" y="188318"/>
            <a:ext cx="11514666" cy="972805"/>
          </a:xfrm>
        </p:spPr>
        <p:txBody>
          <a:bodyPr>
            <a:normAutofit fontScale="90000"/>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Veterans Served at MJC by the Numbers</a:t>
            </a:r>
            <a:endParaRPr lang="en-US" sz="5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538996" y="1874602"/>
            <a:ext cx="6039043" cy="1323439"/>
          </a:xfrm>
          <a:prstGeom prst="rect">
            <a:avLst/>
          </a:prstGeom>
          <a:noFill/>
        </p:spPr>
        <p:txBody>
          <a:bodyPr wrap="square" rtlCol="0" anchor="t">
            <a:spAutoFit/>
          </a:bodyPr>
          <a:lstStyle/>
          <a:p>
            <a:r>
              <a:rPr lang="en-US" sz="2000" dirty="0">
                <a:solidFill>
                  <a:schemeClr val="bg1"/>
                </a:solidFill>
                <a:latin typeface="Times New Roman" panose="02020603050405020304" pitchFamily="18" charset="0"/>
                <a:cs typeface="Times New Roman" panose="02020603050405020304" pitchFamily="18" charset="0"/>
              </a:rPr>
              <a:t>Certified Veterans- As of Spring 2018  (302 students)</a:t>
            </a:r>
          </a:p>
          <a:p>
            <a:endParaRPr lang="en-US" sz="2000" dirty="0">
              <a:solidFill>
                <a:schemeClr val="bg1"/>
              </a:solidFill>
              <a:latin typeface="Times New Roman" panose="02020603050405020304" pitchFamily="18" charset="0"/>
              <a:cs typeface="Times New Roman" panose="02020603050405020304" pitchFamily="18" charset="0"/>
            </a:endParaRPr>
          </a:p>
          <a:p>
            <a:r>
              <a:rPr lang="en-US" sz="2000" dirty="0">
                <a:solidFill>
                  <a:schemeClr val="bg1"/>
                </a:solidFill>
                <a:latin typeface="Times New Roman" panose="02020603050405020304" pitchFamily="18" charset="0"/>
                <a:cs typeface="Times New Roman" panose="02020603050405020304" pitchFamily="18" charset="0"/>
              </a:rPr>
              <a:t>Non-Certified Veterans- 164 students</a:t>
            </a:r>
          </a:p>
          <a:p>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9239" y="2826768"/>
            <a:ext cx="4429341" cy="368643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986331578"/>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7393</TotalTime>
  <Words>1440</Words>
  <Application>Microsoft Office PowerPoint</Application>
  <PresentationFormat>Widescreen</PresentationFormat>
  <Paragraphs>206</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Times New Roman</vt:lpstr>
      <vt:lpstr>Trebuchet MS</vt:lpstr>
      <vt:lpstr>Wingdings 3</vt:lpstr>
      <vt:lpstr>Facet</vt:lpstr>
      <vt:lpstr>PowerPoint Presentation</vt:lpstr>
      <vt:lpstr>Veterans Services Mission </vt:lpstr>
      <vt:lpstr>Veterans Services Staff </vt:lpstr>
      <vt:lpstr>Veterans Services History </vt:lpstr>
      <vt:lpstr>Veterans Services Grants </vt:lpstr>
      <vt:lpstr>What is the  Veterans Resource Center (VRC)?</vt:lpstr>
      <vt:lpstr>Veterans Services Certification </vt:lpstr>
      <vt:lpstr>Veterans Services Certification </vt:lpstr>
      <vt:lpstr>Veterans Served at MJC by the Numbers</vt:lpstr>
      <vt:lpstr>Veterans by the Numbers</vt:lpstr>
      <vt:lpstr>Veterans by the Numbers</vt:lpstr>
      <vt:lpstr>The Branches of the Military </vt:lpstr>
      <vt:lpstr>What Order are the Colors Presented?</vt:lpstr>
      <vt:lpstr>Veterans by the Numbers</vt:lpstr>
      <vt:lpstr>Military Names </vt:lpstr>
      <vt:lpstr>Military Chain of Command</vt:lpstr>
      <vt:lpstr>Military Culture</vt:lpstr>
      <vt:lpstr>What to Expect from Veteran Students</vt:lpstr>
      <vt:lpstr>What to Expect from Veteran Students</vt:lpstr>
      <vt:lpstr>What to Expect from Veteran Students</vt:lpstr>
      <vt:lpstr>Common Disabilities </vt:lpstr>
      <vt:lpstr>Post Traumatic Stress Disorder (PTSD)</vt:lpstr>
      <vt:lpstr>PTSD Signs &amp; Symptoms</vt:lpstr>
      <vt:lpstr>PTSD Signs &amp; Symptoms</vt:lpstr>
      <vt:lpstr>PTSD Signs &amp; Symptoms</vt:lpstr>
      <vt:lpstr>PTSD </vt:lpstr>
      <vt:lpstr>How to Help </vt:lpstr>
      <vt:lpstr>Red, White, &amp; Blue Veteran Ally Sticker</vt:lpstr>
      <vt:lpstr>PowerPoint Presentation</vt:lpstr>
    </vt:vector>
  </TitlesOfParts>
  <Company>Southern Nazarene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White and Blue Program</dc:title>
  <dc:creator>David Danner</dc:creator>
  <cp:lastModifiedBy>Megan Lee</cp:lastModifiedBy>
  <cp:revision>203</cp:revision>
  <cp:lastPrinted>2018-08-02T14:09:32Z</cp:lastPrinted>
  <dcterms:created xsi:type="dcterms:W3CDTF">2015-11-16T14:46:01Z</dcterms:created>
  <dcterms:modified xsi:type="dcterms:W3CDTF">2018-08-21T15:10:26Z</dcterms:modified>
</cp:coreProperties>
</file>