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3.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handoutMasterIdLst>
    <p:handoutMasterId r:id="rId20"/>
  </p:handoutMasterIdLst>
  <p:sldIdLst>
    <p:sldId id="256" r:id="rId2"/>
    <p:sldId id="306" r:id="rId3"/>
    <p:sldId id="302" r:id="rId4"/>
    <p:sldId id="268" r:id="rId5"/>
    <p:sldId id="296" r:id="rId6"/>
    <p:sldId id="297" r:id="rId7"/>
    <p:sldId id="298" r:id="rId8"/>
    <p:sldId id="305" r:id="rId9"/>
    <p:sldId id="290" r:id="rId10"/>
    <p:sldId id="291" r:id="rId11"/>
    <p:sldId id="295" r:id="rId12"/>
    <p:sldId id="299" r:id="rId13"/>
    <p:sldId id="301" r:id="rId14"/>
    <p:sldId id="300" r:id="rId15"/>
    <p:sldId id="304" r:id="rId16"/>
    <p:sldId id="282" r:id="rId17"/>
    <p:sldId id="283" r:id="rId18"/>
    <p:sldId id="272" r:id="rId19"/>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33CC33"/>
    <a:srgbClr val="FF9933"/>
    <a:srgbClr val="00FF99"/>
    <a:srgbClr val="66FF99"/>
    <a:srgbClr val="99FF99"/>
    <a:srgbClr val="FF9966"/>
    <a:srgbClr val="FF66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bbottj\Documents\Institutional%20Effectiveness\Funding%20Formula\Revised%20Analysis%20of%20College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3.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abbottj\Documents\Math%20and%20English%20Completion%20Comparisons.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4.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bbottj\Documents\Institutional%20Effectiveness\Funding%20Formula\Revised%20Analysis%20of%20Colleg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bbottj\AppData\Local\Microsoft\Windows\INetCache\Content.Outlook\UYE9YC3V\Revised%20Analysis%20of%20Colleg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bbottj\AppData\Local\Microsoft\Windows\INetCache\Content.Outlook\UYE9YC3V\Revised%20Analysis%20of%20College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bbottj\Documents\Institutional%20Effectiveness\Funding%20Formula\Revised%20Analysis%20of%20College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bbottj\AppData\Local\Microsoft\Windows\INetCache\Content.Outlook\UYE9YC3V\Revised%20Analysis%20of%20College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bbottj\AppData\Local\Microsoft\Windows\INetCache\Content.Outlook\UYE9YC3V\Revised%20Analysis%20of%20College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bbottj\AppData\Local\Microsoft\Windows\INetCache\Content.Outlook\UYE9YC3V\Revised%20Analysis%20of%20College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a:t>How Many Committees Do You Serve On?</a:t>
            </a:r>
          </a:p>
        </c:rich>
      </c:tx>
      <c:layout>
        <c:manualLayout>
          <c:xMode val="edge"/>
          <c:yMode val="edge"/>
          <c:x val="0.29577842226888945"/>
          <c:y val="3.5308606133925167E-4"/>
        </c:manualLayout>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sz="1050"/>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828939175736055E-2"/>
          <c:y val="4.5315799409570985E-2"/>
          <c:w val="0.92589900979918616"/>
          <c:h val="0.78957372482898691"/>
        </c:manualLayout>
      </c:layout>
      <c:barChart>
        <c:barDir val="col"/>
        <c:grouping val="clustered"/>
        <c:varyColors val="0"/>
        <c:ser>
          <c:idx val="0"/>
          <c:order val="0"/>
          <c:tx>
            <c:strRef>
              <c:f>Sheet1!$B$40</c:f>
              <c:strCache>
                <c:ptCount val="1"/>
                <c:pt idx="0">
                  <c:v>12+ units in Fall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Sheet1!$A$41:$A$44</c:f>
              <c:strCache>
                <c:ptCount val="4"/>
                <c:pt idx="0">
                  <c:v>Modesto</c:v>
                </c:pt>
                <c:pt idx="1">
                  <c:v>Columbia</c:v>
                </c:pt>
                <c:pt idx="2">
                  <c:v>SJ Delta</c:v>
                </c:pt>
                <c:pt idx="3">
                  <c:v>Merced</c:v>
                </c:pt>
              </c:strCache>
            </c:strRef>
          </c:cat>
          <c:val>
            <c:numRef>
              <c:f>Sheet1!$B$41:$B$44</c:f>
              <c:numCache>
                <c:formatCode>0%</c:formatCode>
                <c:ptCount val="4"/>
                <c:pt idx="0">
                  <c:v>0.14000000000000001</c:v>
                </c:pt>
                <c:pt idx="1">
                  <c:v>0.15</c:v>
                </c:pt>
                <c:pt idx="2">
                  <c:v>0.15</c:v>
                </c:pt>
                <c:pt idx="3">
                  <c:v>0.14000000000000001</c:v>
                </c:pt>
              </c:numCache>
            </c:numRef>
          </c:val>
          <c:extLst xmlns:c16r2="http://schemas.microsoft.com/office/drawing/2015/06/chart">
            <c:ext xmlns:c16="http://schemas.microsoft.com/office/drawing/2014/chart" uri="{C3380CC4-5D6E-409C-BE32-E72D297353CC}">
              <c16:uniqueId val="{00000000-1E1B-41BC-BBDA-0BE4AEFB9CDD}"/>
            </c:ext>
          </c:extLst>
        </c:ser>
        <c:ser>
          <c:idx val="1"/>
          <c:order val="1"/>
          <c:tx>
            <c:strRef>
              <c:f>Sheet1!$C$40</c:f>
              <c:strCache>
                <c:ptCount val="1"/>
                <c:pt idx="0">
                  <c:v>30+ units in Academic Year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Sheet1!$A$41:$A$44</c:f>
              <c:strCache>
                <c:ptCount val="4"/>
                <c:pt idx="0">
                  <c:v>Modesto</c:v>
                </c:pt>
                <c:pt idx="1">
                  <c:v>Columbia</c:v>
                </c:pt>
                <c:pt idx="2">
                  <c:v>SJ Delta</c:v>
                </c:pt>
                <c:pt idx="3">
                  <c:v>Merced</c:v>
                </c:pt>
              </c:strCache>
            </c:strRef>
          </c:cat>
          <c:val>
            <c:numRef>
              <c:f>Sheet1!$C$41:$C$44</c:f>
              <c:numCache>
                <c:formatCode>0%</c:formatCode>
                <c:ptCount val="4"/>
                <c:pt idx="0">
                  <c:v>0.04</c:v>
                </c:pt>
                <c:pt idx="1">
                  <c:v>0.03</c:v>
                </c:pt>
                <c:pt idx="2">
                  <c:v>0.04</c:v>
                </c:pt>
                <c:pt idx="3">
                  <c:v>0.03</c:v>
                </c:pt>
              </c:numCache>
            </c:numRef>
          </c:val>
          <c:extLst xmlns:c16r2="http://schemas.microsoft.com/office/drawing/2015/06/chart">
            <c:ext xmlns:c16="http://schemas.microsoft.com/office/drawing/2014/chart" uri="{C3380CC4-5D6E-409C-BE32-E72D297353CC}">
              <c16:uniqueId val="{00000001-1E1B-41BC-BBDA-0BE4AEFB9CDD}"/>
            </c:ext>
          </c:extLst>
        </c:ser>
        <c:dLbls>
          <c:dLblPos val="outEnd"/>
          <c:showLegendKey val="0"/>
          <c:showVal val="1"/>
          <c:showCatName val="0"/>
          <c:showSerName val="0"/>
          <c:showPercent val="0"/>
          <c:showBubbleSize val="0"/>
        </c:dLbls>
        <c:gapWidth val="219"/>
        <c:overlap val="-27"/>
        <c:axId val="323731864"/>
        <c:axId val="323732256"/>
      </c:barChart>
      <c:catAx>
        <c:axId val="323731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23732256"/>
        <c:crosses val="autoZero"/>
        <c:auto val="1"/>
        <c:lblAlgn val="ctr"/>
        <c:lblOffset val="100"/>
        <c:noMultiLvlLbl val="0"/>
      </c:catAx>
      <c:valAx>
        <c:axId val="323732256"/>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23731864"/>
        <c:crosses val="autoZero"/>
        <c:crossBetween val="between"/>
      </c:valAx>
      <c:spPr>
        <a:noFill/>
        <a:ln>
          <a:noFill/>
        </a:ln>
        <a:effectLst/>
      </c:spPr>
    </c:plotArea>
    <c:legend>
      <c:legendPos val="b"/>
      <c:layout>
        <c:manualLayout>
          <c:xMode val="edge"/>
          <c:yMode val="edge"/>
          <c:x val="0.13670305844539551"/>
          <c:y val="0.93753767541179978"/>
          <c:w val="0.73949092977070086"/>
          <c:h val="6.246232458820010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r>
              <a:rPr lang="en-US" sz="2800" dirty="0">
                <a:solidFill>
                  <a:schemeClr val="tx1"/>
                </a:solidFill>
              </a:rPr>
              <a:t>Median Annual Earnings</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Sheet1!$A$33</c:f>
              <c:strCache>
                <c:ptCount val="1"/>
                <c:pt idx="0">
                  <c:v>2016-17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Sheet1!$B$32:$E$32</c:f>
              <c:strCache>
                <c:ptCount val="4"/>
                <c:pt idx="0">
                  <c:v>Modesto</c:v>
                </c:pt>
                <c:pt idx="1">
                  <c:v>Columbia</c:v>
                </c:pt>
                <c:pt idx="2">
                  <c:v>SJ Delta</c:v>
                </c:pt>
                <c:pt idx="3">
                  <c:v>Merced</c:v>
                </c:pt>
              </c:strCache>
            </c:strRef>
          </c:cat>
          <c:val>
            <c:numRef>
              <c:f>Sheet1!$B$33:$E$33</c:f>
              <c:numCache>
                <c:formatCode>"$"#,##0_);[Red]\("$"#,##0\)</c:formatCode>
                <c:ptCount val="4"/>
                <c:pt idx="0">
                  <c:v>20053</c:v>
                </c:pt>
                <c:pt idx="1">
                  <c:v>21406</c:v>
                </c:pt>
                <c:pt idx="2">
                  <c:v>20733</c:v>
                </c:pt>
                <c:pt idx="3">
                  <c:v>19240</c:v>
                </c:pt>
              </c:numCache>
            </c:numRef>
          </c:val>
          <c:extLst xmlns:c16r2="http://schemas.microsoft.com/office/drawing/2015/06/chart">
            <c:ext xmlns:c16="http://schemas.microsoft.com/office/drawing/2014/chart" uri="{C3380CC4-5D6E-409C-BE32-E72D297353CC}">
              <c16:uniqueId val="{00000000-64B1-4D10-9972-4D33D3EF9AA9}"/>
            </c:ext>
          </c:extLst>
        </c:ser>
        <c:dLbls>
          <c:dLblPos val="outEnd"/>
          <c:showLegendKey val="0"/>
          <c:showVal val="1"/>
          <c:showCatName val="0"/>
          <c:showSerName val="0"/>
          <c:showPercent val="0"/>
          <c:showBubbleSize val="0"/>
        </c:dLbls>
        <c:gapWidth val="219"/>
        <c:overlap val="-27"/>
        <c:axId val="323733040"/>
        <c:axId val="323733432"/>
      </c:barChart>
      <c:catAx>
        <c:axId val="323733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323733432"/>
        <c:crosses val="autoZero"/>
        <c:auto val="1"/>
        <c:lblAlgn val="ctr"/>
        <c:lblOffset val="100"/>
        <c:noMultiLvlLbl val="0"/>
      </c:catAx>
      <c:valAx>
        <c:axId val="323733432"/>
        <c:scaling>
          <c:orientation val="minMax"/>
          <c:max val="50000"/>
        </c:scaling>
        <c:delete val="0"/>
        <c:axPos val="l"/>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23733040"/>
        <c:crosses val="autoZero"/>
        <c:crossBetween val="between"/>
        <c:majorUnit val="100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Sheet2!$A$126</c:f>
              <c:strCache>
                <c:ptCount val="1"/>
                <c:pt idx="0">
                  <c:v>Attained Living Wage</c:v>
                </c:pt>
              </c:strCache>
            </c:strRef>
          </c:tx>
          <c:spPr>
            <a:solidFill>
              <a:schemeClr val="accent1"/>
            </a:solidFill>
            <a:ln>
              <a:noFill/>
            </a:ln>
            <a:effectLst/>
          </c:spPr>
          <c:invertIfNegative val="0"/>
          <c:dPt>
            <c:idx val="0"/>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0-CFC8-4D70-9755-B85EDAF64B8B}"/>
              </c:ext>
            </c:extLst>
          </c:dPt>
          <c:dPt>
            <c:idx val="1"/>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1-CFC8-4D70-9755-B85EDAF64B8B}"/>
              </c:ext>
            </c:extLst>
          </c:dPt>
          <c:dPt>
            <c:idx val="2"/>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2-CFC8-4D70-9755-B85EDAF64B8B}"/>
              </c:ext>
            </c:extLst>
          </c:dPt>
          <c:dPt>
            <c:idx val="3"/>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3-CFC8-4D70-9755-B85EDAF64B8B}"/>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Sheet2!$B$125:$E$125</c:f>
              <c:strCache>
                <c:ptCount val="4"/>
                <c:pt idx="0">
                  <c:v>Modesto</c:v>
                </c:pt>
                <c:pt idx="1">
                  <c:v>Columbia</c:v>
                </c:pt>
                <c:pt idx="2">
                  <c:v>SJ Delta</c:v>
                </c:pt>
                <c:pt idx="3">
                  <c:v>Merced</c:v>
                </c:pt>
              </c:strCache>
            </c:strRef>
          </c:cat>
          <c:val>
            <c:numRef>
              <c:f>Sheet2!$B$126:$E$126</c:f>
              <c:numCache>
                <c:formatCode>0%</c:formatCode>
                <c:ptCount val="4"/>
                <c:pt idx="0">
                  <c:v>0.43</c:v>
                </c:pt>
                <c:pt idx="1">
                  <c:v>0.47</c:v>
                </c:pt>
                <c:pt idx="2">
                  <c:v>0.47</c:v>
                </c:pt>
                <c:pt idx="3">
                  <c:v>0.49</c:v>
                </c:pt>
              </c:numCache>
            </c:numRef>
          </c:val>
          <c:extLst xmlns:c16r2="http://schemas.microsoft.com/office/drawing/2015/06/chart">
            <c:ext xmlns:c16="http://schemas.microsoft.com/office/drawing/2014/chart" uri="{C3380CC4-5D6E-409C-BE32-E72D297353CC}">
              <c16:uniqueId val="{00000000-C410-407B-BF6D-C89ED79705D5}"/>
            </c:ext>
          </c:extLst>
        </c:ser>
        <c:dLbls>
          <c:dLblPos val="outEnd"/>
          <c:showLegendKey val="0"/>
          <c:showVal val="1"/>
          <c:showCatName val="0"/>
          <c:showSerName val="0"/>
          <c:showPercent val="0"/>
          <c:showBubbleSize val="0"/>
        </c:dLbls>
        <c:gapWidth val="219"/>
        <c:overlap val="-27"/>
        <c:axId val="324319632"/>
        <c:axId val="324320024"/>
      </c:barChart>
      <c:catAx>
        <c:axId val="3243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324320024"/>
        <c:crosses val="autoZero"/>
        <c:auto val="1"/>
        <c:lblAlgn val="ctr"/>
        <c:lblOffset val="100"/>
        <c:noMultiLvlLbl val="0"/>
      </c:catAx>
      <c:valAx>
        <c:axId val="324320024"/>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24319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a:t>How Many Committees Do You Serve On?</a:t>
            </a:r>
          </a:p>
        </c:rich>
      </c:tx>
      <c:layout>
        <c:manualLayout>
          <c:xMode val="edge"/>
          <c:yMode val="edge"/>
          <c:x val="0.29577842226888945"/>
          <c:y val="3.5308606133925167E-4"/>
        </c:manualLayout>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sz="105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smtClean="0">
                <a:solidFill>
                  <a:schemeClr val="tx1"/>
                </a:solidFill>
              </a:rPr>
              <a:t>Awards</a:t>
            </a:r>
            <a:endParaRPr lang="en-US" sz="1800" dirty="0">
              <a:solidFill>
                <a:schemeClr val="tx1"/>
              </a:solidFill>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Sheet1!$B$32</c:f>
              <c:strCache>
                <c:ptCount val="1"/>
                <c:pt idx="0">
                  <c:v>Certificate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Sheet1!$A$33:$A$36</c:f>
              <c:strCache>
                <c:ptCount val="4"/>
                <c:pt idx="0">
                  <c:v>Modesto</c:v>
                </c:pt>
                <c:pt idx="1">
                  <c:v>Columbia</c:v>
                </c:pt>
                <c:pt idx="2">
                  <c:v>SJ Delta</c:v>
                </c:pt>
                <c:pt idx="3">
                  <c:v>Merced</c:v>
                </c:pt>
              </c:strCache>
            </c:strRef>
          </c:cat>
          <c:val>
            <c:numRef>
              <c:f>Sheet1!$B$33:$B$36</c:f>
              <c:numCache>
                <c:formatCode>General</c:formatCode>
                <c:ptCount val="4"/>
                <c:pt idx="0">
                  <c:v>420</c:v>
                </c:pt>
                <c:pt idx="1">
                  <c:v>35</c:v>
                </c:pt>
                <c:pt idx="2">
                  <c:v>537</c:v>
                </c:pt>
                <c:pt idx="3">
                  <c:v>407</c:v>
                </c:pt>
              </c:numCache>
            </c:numRef>
          </c:val>
          <c:extLst xmlns:c16r2="http://schemas.microsoft.com/office/drawing/2015/06/chart">
            <c:ext xmlns:c16="http://schemas.microsoft.com/office/drawing/2014/chart" uri="{C3380CC4-5D6E-409C-BE32-E72D297353CC}">
              <c16:uniqueId val="{00000000-EB19-47D7-A4C8-C250DD7349A0}"/>
            </c:ext>
          </c:extLst>
        </c:ser>
        <c:ser>
          <c:idx val="1"/>
          <c:order val="1"/>
          <c:tx>
            <c:strRef>
              <c:f>Sheet1!$C$32</c:f>
              <c:strCache>
                <c:ptCount val="1"/>
                <c:pt idx="0">
                  <c:v>Associate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Sheet1!$A$33:$A$36</c:f>
              <c:strCache>
                <c:ptCount val="4"/>
                <c:pt idx="0">
                  <c:v>Modesto</c:v>
                </c:pt>
                <c:pt idx="1">
                  <c:v>Columbia</c:v>
                </c:pt>
                <c:pt idx="2">
                  <c:v>SJ Delta</c:v>
                </c:pt>
                <c:pt idx="3">
                  <c:v>Merced</c:v>
                </c:pt>
              </c:strCache>
            </c:strRef>
          </c:cat>
          <c:val>
            <c:numRef>
              <c:f>Sheet1!$C$33:$C$36</c:f>
              <c:numCache>
                <c:formatCode>General</c:formatCode>
                <c:ptCount val="4"/>
                <c:pt idx="0">
                  <c:v>939</c:v>
                </c:pt>
                <c:pt idx="1">
                  <c:v>154</c:v>
                </c:pt>
                <c:pt idx="2">
                  <c:v>1575</c:v>
                </c:pt>
                <c:pt idx="3">
                  <c:v>501</c:v>
                </c:pt>
              </c:numCache>
            </c:numRef>
          </c:val>
          <c:extLst xmlns:c16r2="http://schemas.microsoft.com/office/drawing/2015/06/chart">
            <c:ext xmlns:c16="http://schemas.microsoft.com/office/drawing/2014/chart" uri="{C3380CC4-5D6E-409C-BE32-E72D297353CC}">
              <c16:uniqueId val="{00000001-EB19-47D7-A4C8-C250DD7349A0}"/>
            </c:ext>
          </c:extLst>
        </c:ser>
        <c:ser>
          <c:idx val="2"/>
          <c:order val="2"/>
          <c:tx>
            <c:strRef>
              <c:f>Sheet1!$D$32</c:f>
              <c:strCache>
                <c:ptCount val="1"/>
                <c:pt idx="0">
                  <c:v>ADT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Sheet1!$A$33:$A$36</c:f>
              <c:strCache>
                <c:ptCount val="4"/>
                <c:pt idx="0">
                  <c:v>Modesto</c:v>
                </c:pt>
                <c:pt idx="1">
                  <c:v>Columbia</c:v>
                </c:pt>
                <c:pt idx="2">
                  <c:v>SJ Delta</c:v>
                </c:pt>
                <c:pt idx="3">
                  <c:v>Merced</c:v>
                </c:pt>
              </c:strCache>
            </c:strRef>
          </c:cat>
          <c:val>
            <c:numRef>
              <c:f>Sheet1!$D$33:$D$36</c:f>
              <c:numCache>
                <c:formatCode>General</c:formatCode>
                <c:ptCount val="4"/>
                <c:pt idx="0">
                  <c:v>394</c:v>
                </c:pt>
                <c:pt idx="1">
                  <c:v>51</c:v>
                </c:pt>
                <c:pt idx="2">
                  <c:v>197</c:v>
                </c:pt>
                <c:pt idx="3">
                  <c:v>406</c:v>
                </c:pt>
              </c:numCache>
            </c:numRef>
          </c:val>
          <c:extLst xmlns:c16r2="http://schemas.microsoft.com/office/drawing/2015/06/chart">
            <c:ext xmlns:c16="http://schemas.microsoft.com/office/drawing/2014/chart" uri="{C3380CC4-5D6E-409C-BE32-E72D297353CC}">
              <c16:uniqueId val="{00000002-EB19-47D7-A4C8-C250DD7349A0}"/>
            </c:ext>
          </c:extLst>
        </c:ser>
        <c:ser>
          <c:idx val="3"/>
          <c:order val="3"/>
          <c:tx>
            <c:strRef>
              <c:f>Sheet1!$E$32</c:f>
              <c:strCache>
                <c:ptCount val="1"/>
                <c:pt idx="0">
                  <c:v>Vision Goal</c:v>
                </c:pt>
              </c:strCache>
            </c:strRef>
          </c:tx>
          <c:spPr>
            <a:solidFill>
              <a:schemeClr val="accent4"/>
            </a:solidFill>
            <a:ln>
              <a:noFill/>
            </a:ln>
            <a:effectLst/>
          </c:spPr>
          <c:invertIfNegative val="0"/>
          <c:dLbls>
            <c:dLbl>
              <c:idx val="0"/>
              <c:spPr>
                <a:noFill/>
                <a:ln>
                  <a:solidFill>
                    <a:schemeClr val="tx1"/>
                  </a:solid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0070C0"/>
                      </a:solidFill>
                      <a:latin typeface="+mn-lt"/>
                      <a:ea typeface="+mn-ea"/>
                      <a:cs typeface="+mn-cs"/>
                    </a:defRPr>
                  </a:pPr>
                  <a:endParaRPr lang="en-US"/>
                </a:p>
              </c:txPr>
              <c:dLblPos val="out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Sheet1!$A$33:$A$36</c:f>
              <c:strCache>
                <c:ptCount val="4"/>
                <c:pt idx="0">
                  <c:v>Modesto</c:v>
                </c:pt>
                <c:pt idx="1">
                  <c:v>Columbia</c:v>
                </c:pt>
                <c:pt idx="2">
                  <c:v>SJ Delta</c:v>
                </c:pt>
                <c:pt idx="3">
                  <c:v>Merced</c:v>
                </c:pt>
              </c:strCache>
            </c:strRef>
          </c:cat>
          <c:val>
            <c:numRef>
              <c:f>Sheet1!$E$33:$E$36</c:f>
              <c:numCache>
                <c:formatCode>General</c:formatCode>
                <c:ptCount val="4"/>
                <c:pt idx="0">
                  <c:v>1500</c:v>
                </c:pt>
                <c:pt idx="1">
                  <c:v>215</c:v>
                </c:pt>
                <c:pt idx="2">
                  <c:v>2000</c:v>
                </c:pt>
                <c:pt idx="3">
                  <c:v>948</c:v>
                </c:pt>
              </c:numCache>
            </c:numRef>
          </c:val>
          <c:extLst xmlns:c16r2="http://schemas.microsoft.com/office/drawing/2015/06/chart">
            <c:ext xmlns:c16="http://schemas.microsoft.com/office/drawing/2014/chart" uri="{C3380CC4-5D6E-409C-BE32-E72D297353CC}">
              <c16:uniqueId val="{00000003-EB19-47D7-A4C8-C250DD7349A0}"/>
            </c:ext>
          </c:extLst>
        </c:ser>
        <c:dLbls>
          <c:dLblPos val="outEnd"/>
          <c:showLegendKey val="0"/>
          <c:showVal val="1"/>
          <c:showCatName val="0"/>
          <c:showSerName val="0"/>
          <c:showPercent val="0"/>
          <c:showBubbleSize val="0"/>
        </c:dLbls>
        <c:gapWidth val="219"/>
        <c:overlap val="-27"/>
        <c:axId val="323102088"/>
        <c:axId val="322367104"/>
      </c:barChart>
      <c:catAx>
        <c:axId val="323102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22367104"/>
        <c:crosses val="autoZero"/>
        <c:auto val="1"/>
        <c:lblAlgn val="ctr"/>
        <c:lblOffset val="100"/>
        <c:noMultiLvlLbl val="0"/>
      </c:catAx>
      <c:valAx>
        <c:axId val="3223671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23102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dirty="0" smtClean="0"/>
              <a:t>Transfer to a Four-Year University</a:t>
            </a:r>
            <a:endParaRPr lang="en-US" sz="2800" dirty="0"/>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912691841528084E-2"/>
          <c:y val="0.17784852924330358"/>
          <c:w val="0.89410704166183486"/>
          <c:h val="0.61103987092664169"/>
        </c:manualLayout>
      </c:layout>
      <c:barChart>
        <c:barDir val="col"/>
        <c:grouping val="clustered"/>
        <c:varyColors val="0"/>
        <c:ser>
          <c:idx val="0"/>
          <c:order val="0"/>
          <c:tx>
            <c:strRef>
              <c:f>Sheet1!$B$9</c:f>
              <c:strCache>
                <c:ptCount val="1"/>
                <c:pt idx="0">
                  <c:v>CSU</c:v>
                </c:pt>
              </c:strCache>
            </c:strRef>
          </c:tx>
          <c:spPr>
            <a:solidFill>
              <a:schemeClr val="accent1"/>
            </a:solidFill>
            <a:ln>
              <a:noFill/>
            </a:ln>
            <a:effectLst/>
          </c:spPr>
          <c:invertIfNegative val="0"/>
          <c:dLbls>
            <c:dLbl>
              <c:idx val="0"/>
              <c:spPr>
                <a:no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0070C0"/>
                      </a:solidFill>
                      <a:latin typeface="+mn-lt"/>
                      <a:ea typeface="+mn-ea"/>
                      <a:cs typeface="+mn-cs"/>
                    </a:defRPr>
                  </a:pPr>
                  <a:endParaRPr lang="en-US"/>
                </a:p>
              </c:txPr>
              <c:dLblPos val="out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Sheet1!$A$10:$A$13</c:f>
              <c:strCache>
                <c:ptCount val="4"/>
                <c:pt idx="0">
                  <c:v>Modesto</c:v>
                </c:pt>
                <c:pt idx="1">
                  <c:v>Columbia</c:v>
                </c:pt>
                <c:pt idx="2">
                  <c:v>SJ Delta</c:v>
                </c:pt>
                <c:pt idx="3">
                  <c:v>Merced</c:v>
                </c:pt>
              </c:strCache>
            </c:strRef>
          </c:cat>
          <c:val>
            <c:numRef>
              <c:f>Sheet1!$B$10:$B$13</c:f>
              <c:numCache>
                <c:formatCode>General</c:formatCode>
                <c:ptCount val="4"/>
                <c:pt idx="0">
                  <c:v>1068</c:v>
                </c:pt>
                <c:pt idx="1">
                  <c:v>117</c:v>
                </c:pt>
                <c:pt idx="2">
                  <c:v>1063</c:v>
                </c:pt>
                <c:pt idx="3">
                  <c:v>726</c:v>
                </c:pt>
              </c:numCache>
            </c:numRef>
          </c:val>
          <c:extLst xmlns:c16r2="http://schemas.microsoft.com/office/drawing/2015/06/chart">
            <c:ext xmlns:c16="http://schemas.microsoft.com/office/drawing/2014/chart" uri="{C3380CC4-5D6E-409C-BE32-E72D297353CC}">
              <c16:uniqueId val="{00000000-E00F-42E2-86B4-296CC6D09C8C}"/>
            </c:ext>
          </c:extLst>
        </c:ser>
        <c:ser>
          <c:idx val="1"/>
          <c:order val="1"/>
          <c:tx>
            <c:strRef>
              <c:f>Sheet1!$C$9</c:f>
              <c:strCache>
                <c:ptCount val="1"/>
                <c:pt idx="0">
                  <c:v>Private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Sheet1!$A$10:$A$13</c:f>
              <c:strCache>
                <c:ptCount val="4"/>
                <c:pt idx="0">
                  <c:v>Modesto</c:v>
                </c:pt>
                <c:pt idx="1">
                  <c:v>Columbia</c:v>
                </c:pt>
                <c:pt idx="2">
                  <c:v>SJ Delta</c:v>
                </c:pt>
                <c:pt idx="3">
                  <c:v>Merced</c:v>
                </c:pt>
              </c:strCache>
            </c:strRef>
          </c:cat>
          <c:val>
            <c:numRef>
              <c:f>Sheet1!$C$10:$C$13</c:f>
              <c:numCache>
                <c:formatCode>General</c:formatCode>
                <c:ptCount val="4"/>
                <c:pt idx="0">
                  <c:v>126</c:v>
                </c:pt>
                <c:pt idx="1">
                  <c:v>20</c:v>
                </c:pt>
                <c:pt idx="2">
                  <c:v>261</c:v>
                </c:pt>
                <c:pt idx="3">
                  <c:v>93</c:v>
                </c:pt>
              </c:numCache>
            </c:numRef>
          </c:val>
          <c:extLst xmlns:c16r2="http://schemas.microsoft.com/office/drawing/2015/06/chart">
            <c:ext xmlns:c16="http://schemas.microsoft.com/office/drawing/2014/chart" uri="{C3380CC4-5D6E-409C-BE32-E72D297353CC}">
              <c16:uniqueId val="{00000001-E00F-42E2-86B4-296CC6D09C8C}"/>
            </c:ext>
          </c:extLst>
        </c:ser>
        <c:ser>
          <c:idx val="2"/>
          <c:order val="2"/>
          <c:tx>
            <c:strRef>
              <c:f>Sheet1!$D$9</c:f>
              <c:strCache>
                <c:ptCount val="1"/>
                <c:pt idx="0">
                  <c:v>Out-of State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Sheet1!$A$10:$A$13</c:f>
              <c:strCache>
                <c:ptCount val="4"/>
                <c:pt idx="0">
                  <c:v>Modesto</c:v>
                </c:pt>
                <c:pt idx="1">
                  <c:v>Columbia</c:v>
                </c:pt>
                <c:pt idx="2">
                  <c:v>SJ Delta</c:v>
                </c:pt>
                <c:pt idx="3">
                  <c:v>Merced</c:v>
                </c:pt>
              </c:strCache>
            </c:strRef>
          </c:cat>
          <c:val>
            <c:numRef>
              <c:f>Sheet1!$D$10:$D$13</c:f>
              <c:numCache>
                <c:formatCode>General</c:formatCode>
                <c:ptCount val="4"/>
                <c:pt idx="0">
                  <c:v>241</c:v>
                </c:pt>
                <c:pt idx="1">
                  <c:v>42</c:v>
                </c:pt>
                <c:pt idx="2">
                  <c:v>261</c:v>
                </c:pt>
                <c:pt idx="3">
                  <c:v>130</c:v>
                </c:pt>
              </c:numCache>
            </c:numRef>
          </c:val>
          <c:extLst xmlns:c16r2="http://schemas.microsoft.com/office/drawing/2015/06/chart">
            <c:ext xmlns:c16="http://schemas.microsoft.com/office/drawing/2014/chart" uri="{C3380CC4-5D6E-409C-BE32-E72D297353CC}">
              <c16:uniqueId val="{00000002-E00F-42E2-86B4-296CC6D09C8C}"/>
            </c:ext>
          </c:extLst>
        </c:ser>
        <c:dLbls>
          <c:dLblPos val="outEnd"/>
          <c:showLegendKey val="0"/>
          <c:showVal val="1"/>
          <c:showCatName val="0"/>
          <c:showSerName val="0"/>
          <c:showPercent val="0"/>
          <c:showBubbleSize val="0"/>
        </c:dLbls>
        <c:gapWidth val="219"/>
        <c:overlap val="-27"/>
        <c:axId val="323210104"/>
        <c:axId val="323222856"/>
      </c:barChart>
      <c:catAx>
        <c:axId val="323210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23222856"/>
        <c:crosses val="autoZero"/>
        <c:auto val="1"/>
        <c:lblAlgn val="ctr"/>
        <c:lblOffset val="100"/>
        <c:noMultiLvlLbl val="0"/>
      </c:catAx>
      <c:valAx>
        <c:axId val="32322285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23210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Average Number of Units Accumulated</a:t>
            </a:r>
            <a:r>
              <a:rPr lang="en-US" sz="2400" baseline="0"/>
              <a:t> by Associate Degree Earners</a:t>
            </a:r>
            <a:endParaRPr lang="en-US" sz="2400"/>
          </a:p>
        </c:rich>
      </c:tx>
      <c:layout>
        <c:manualLayout>
          <c:xMode val="edge"/>
          <c:yMode val="edge"/>
          <c:x val="0.41227077865266848"/>
          <c:y val="2.7777777777777776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Sheet1!$B$16</c:f>
              <c:strCache>
                <c:ptCount val="1"/>
                <c:pt idx="0">
                  <c:v>Associate Degree</c:v>
                </c:pt>
              </c:strCache>
            </c:strRef>
          </c:tx>
          <c:spPr>
            <a:solidFill>
              <a:schemeClr val="accent1"/>
            </a:solidFill>
            <a:ln>
              <a:noFill/>
            </a:ln>
            <a:effectLst/>
          </c:spPr>
          <c:invertIfNegative val="0"/>
          <c:dLbls>
            <c:dLbl>
              <c:idx val="0"/>
              <c:spPr>
                <a:noFill/>
                <a:ln>
                  <a:solidFill>
                    <a:schemeClr val="tx1"/>
                  </a:solid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0070C0"/>
                      </a:solidFill>
                      <a:latin typeface="+mn-lt"/>
                      <a:ea typeface="+mn-ea"/>
                      <a:cs typeface="+mn-cs"/>
                    </a:defRPr>
                  </a:pPr>
                  <a:endParaRPr lang="en-US"/>
                </a:p>
              </c:txPr>
              <c:dLblPos val="out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Sheet1!$A$17:$A$20</c:f>
              <c:strCache>
                <c:ptCount val="4"/>
                <c:pt idx="0">
                  <c:v>Modesto</c:v>
                </c:pt>
                <c:pt idx="1">
                  <c:v>Columbia</c:v>
                </c:pt>
                <c:pt idx="2">
                  <c:v>SJ Delta</c:v>
                </c:pt>
                <c:pt idx="3">
                  <c:v>Merced</c:v>
                </c:pt>
              </c:strCache>
            </c:strRef>
          </c:cat>
          <c:val>
            <c:numRef>
              <c:f>Sheet1!$B$17:$B$20</c:f>
              <c:numCache>
                <c:formatCode>General</c:formatCode>
                <c:ptCount val="4"/>
                <c:pt idx="0">
                  <c:v>95</c:v>
                </c:pt>
                <c:pt idx="1">
                  <c:v>87</c:v>
                </c:pt>
                <c:pt idx="2">
                  <c:v>90</c:v>
                </c:pt>
                <c:pt idx="3">
                  <c:v>91</c:v>
                </c:pt>
              </c:numCache>
            </c:numRef>
          </c:val>
          <c:extLst xmlns:c16r2="http://schemas.microsoft.com/office/drawing/2015/06/chart">
            <c:ext xmlns:c16="http://schemas.microsoft.com/office/drawing/2014/chart" uri="{C3380CC4-5D6E-409C-BE32-E72D297353CC}">
              <c16:uniqueId val="{00000000-5805-4CFA-AE4D-28D39F43DD7B}"/>
            </c:ext>
          </c:extLst>
        </c:ser>
        <c:ser>
          <c:idx val="1"/>
          <c:order val="1"/>
          <c:tx>
            <c:strRef>
              <c:f>Sheet1!$C$16</c:f>
              <c:strCache>
                <c:ptCount val="1"/>
                <c:pt idx="0">
                  <c:v>ADT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Sheet1!$A$17:$A$20</c:f>
              <c:strCache>
                <c:ptCount val="4"/>
                <c:pt idx="0">
                  <c:v>Modesto</c:v>
                </c:pt>
                <c:pt idx="1">
                  <c:v>Columbia</c:v>
                </c:pt>
                <c:pt idx="2">
                  <c:v>SJ Delta</c:v>
                </c:pt>
                <c:pt idx="3">
                  <c:v>Merced</c:v>
                </c:pt>
              </c:strCache>
            </c:strRef>
          </c:cat>
          <c:val>
            <c:numRef>
              <c:f>Sheet1!$C$17:$C$20</c:f>
              <c:numCache>
                <c:formatCode>General</c:formatCode>
                <c:ptCount val="4"/>
                <c:pt idx="0">
                  <c:v>90</c:v>
                </c:pt>
                <c:pt idx="1">
                  <c:v>84</c:v>
                </c:pt>
                <c:pt idx="2">
                  <c:v>87</c:v>
                </c:pt>
                <c:pt idx="3">
                  <c:v>85</c:v>
                </c:pt>
              </c:numCache>
            </c:numRef>
          </c:val>
          <c:extLst xmlns:c16r2="http://schemas.microsoft.com/office/drawing/2015/06/chart">
            <c:ext xmlns:c16="http://schemas.microsoft.com/office/drawing/2014/chart" uri="{C3380CC4-5D6E-409C-BE32-E72D297353CC}">
              <c16:uniqueId val="{00000001-5805-4CFA-AE4D-28D39F43DD7B}"/>
            </c:ext>
          </c:extLst>
        </c:ser>
        <c:dLbls>
          <c:dLblPos val="outEnd"/>
          <c:showLegendKey val="0"/>
          <c:showVal val="1"/>
          <c:showCatName val="0"/>
          <c:showSerName val="0"/>
          <c:showPercent val="0"/>
          <c:showBubbleSize val="0"/>
        </c:dLbls>
        <c:gapWidth val="219"/>
        <c:overlap val="-27"/>
        <c:axId val="323657144"/>
        <c:axId val="323384600"/>
      </c:barChart>
      <c:catAx>
        <c:axId val="323657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23384600"/>
        <c:crosses val="autoZero"/>
        <c:auto val="1"/>
        <c:lblAlgn val="ctr"/>
        <c:lblOffset val="100"/>
        <c:noMultiLvlLbl val="0"/>
      </c:catAx>
      <c:valAx>
        <c:axId val="3233846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23657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dirty="0" smtClean="0">
                <a:solidFill>
                  <a:schemeClr val="tx1"/>
                </a:solidFill>
              </a:rPr>
              <a:t>Employed in the Field of Study</a:t>
            </a:r>
            <a:endParaRPr lang="en-US" sz="2000" dirty="0">
              <a:solidFill>
                <a:schemeClr val="tx1"/>
              </a:solidFill>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Sheet1!$B$48</c:f>
              <c:strCache>
                <c:ptCount val="1"/>
                <c:pt idx="0">
                  <c:v>12+ units in Fall</c:v>
                </c:pt>
              </c:strCache>
            </c:strRef>
          </c:tx>
          <c:spPr>
            <a:solidFill>
              <a:schemeClr val="accent1"/>
            </a:solidFill>
            <a:ln>
              <a:noFill/>
            </a:ln>
            <a:effectLst/>
          </c:spPr>
          <c:invertIfNegative val="0"/>
          <c:dLbls>
            <c:dLbl>
              <c:idx val="0"/>
              <c:spPr>
                <a:noFill/>
                <a:ln>
                  <a:solidFill>
                    <a:schemeClr val="tx1"/>
                  </a:solid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0070C0"/>
                      </a:solidFill>
                      <a:latin typeface="+mn-lt"/>
                      <a:ea typeface="+mn-ea"/>
                      <a:cs typeface="+mn-cs"/>
                    </a:defRPr>
                  </a:pPr>
                  <a:endParaRPr lang="en-US"/>
                </a:p>
              </c:txPr>
              <c:dLblPos val="out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Sheet1!$A$49:$A$52</c:f>
              <c:strCache>
                <c:ptCount val="4"/>
                <c:pt idx="0">
                  <c:v>Modesto</c:v>
                </c:pt>
                <c:pt idx="1">
                  <c:v>Columbia</c:v>
                </c:pt>
                <c:pt idx="2">
                  <c:v>SJ Delta</c:v>
                </c:pt>
                <c:pt idx="3">
                  <c:v>Merced</c:v>
                </c:pt>
              </c:strCache>
            </c:strRef>
          </c:cat>
          <c:val>
            <c:numRef>
              <c:f>Sheet1!$B$49:$B$52</c:f>
              <c:numCache>
                <c:formatCode>0%</c:formatCode>
                <c:ptCount val="4"/>
                <c:pt idx="0">
                  <c:v>0.68</c:v>
                </c:pt>
                <c:pt idx="1">
                  <c:v>0.66</c:v>
                </c:pt>
                <c:pt idx="2">
                  <c:v>0.7</c:v>
                </c:pt>
                <c:pt idx="3">
                  <c:v>0.69</c:v>
                </c:pt>
              </c:numCache>
            </c:numRef>
          </c:val>
          <c:extLst xmlns:c16r2="http://schemas.microsoft.com/office/drawing/2015/06/chart">
            <c:ext xmlns:c16="http://schemas.microsoft.com/office/drawing/2014/chart" uri="{C3380CC4-5D6E-409C-BE32-E72D297353CC}">
              <c16:uniqueId val="{00000000-7619-4446-A8F3-3EE09743770D}"/>
            </c:ext>
          </c:extLst>
        </c:ser>
        <c:dLbls>
          <c:dLblPos val="outEnd"/>
          <c:showLegendKey val="0"/>
          <c:showVal val="1"/>
          <c:showCatName val="0"/>
          <c:showSerName val="0"/>
          <c:showPercent val="0"/>
          <c:showBubbleSize val="0"/>
        </c:dLbls>
        <c:gapWidth val="219"/>
        <c:overlap val="-27"/>
        <c:axId val="323651864"/>
        <c:axId val="323464976"/>
      </c:barChart>
      <c:catAx>
        <c:axId val="323651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23464976"/>
        <c:crosses val="autoZero"/>
        <c:auto val="1"/>
        <c:lblAlgn val="ctr"/>
        <c:lblOffset val="100"/>
        <c:noMultiLvlLbl val="0"/>
      </c:catAx>
      <c:valAx>
        <c:axId val="323464976"/>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23651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a:solidFill>
                  <a:schemeClr val="tx1"/>
                </a:solidFill>
              </a:rPr>
              <a:t>Completed College-Level Math &amp; English</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656353147223263"/>
          <c:y val="0.21449433635833173"/>
          <c:w val="0.87663219203787635"/>
          <c:h val="0.58140341158066577"/>
        </c:manualLayout>
      </c:layout>
      <c:barChart>
        <c:barDir val="col"/>
        <c:grouping val="clustered"/>
        <c:varyColors val="0"/>
        <c:ser>
          <c:idx val="0"/>
          <c:order val="0"/>
          <c:tx>
            <c:strRef>
              <c:f>Sheet1!$B$25</c:f>
              <c:strCache>
                <c:ptCount val="1"/>
                <c:pt idx="0">
                  <c:v>Both Math &amp; English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Sheet1!$A$26:$A$29</c:f>
              <c:strCache>
                <c:ptCount val="4"/>
                <c:pt idx="0">
                  <c:v>Modesto</c:v>
                </c:pt>
                <c:pt idx="1">
                  <c:v>Columbia</c:v>
                </c:pt>
                <c:pt idx="2">
                  <c:v>SJ Delta</c:v>
                </c:pt>
                <c:pt idx="3">
                  <c:v>Merced</c:v>
                </c:pt>
              </c:strCache>
            </c:strRef>
          </c:cat>
          <c:val>
            <c:numRef>
              <c:f>Sheet1!$B$26:$B$29</c:f>
              <c:numCache>
                <c:formatCode>0%</c:formatCode>
                <c:ptCount val="4"/>
                <c:pt idx="0">
                  <c:v>0.01</c:v>
                </c:pt>
                <c:pt idx="1">
                  <c:v>0.05</c:v>
                </c:pt>
                <c:pt idx="2">
                  <c:v>0.05</c:v>
                </c:pt>
                <c:pt idx="3">
                  <c:v>7.0000000000000007E-2</c:v>
                </c:pt>
              </c:numCache>
            </c:numRef>
          </c:val>
          <c:extLst xmlns:c16r2="http://schemas.microsoft.com/office/drawing/2015/06/chart">
            <c:ext xmlns:c16="http://schemas.microsoft.com/office/drawing/2014/chart" uri="{C3380CC4-5D6E-409C-BE32-E72D297353CC}">
              <c16:uniqueId val="{00000000-D33D-40B7-8311-B744AF478B89}"/>
            </c:ext>
          </c:extLst>
        </c:ser>
        <c:ser>
          <c:idx val="1"/>
          <c:order val="1"/>
          <c:tx>
            <c:strRef>
              <c:f>Sheet1!$C$25</c:f>
              <c:strCache>
                <c:ptCount val="1"/>
                <c:pt idx="0">
                  <c:v>English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Sheet1!$A$26:$A$29</c:f>
              <c:strCache>
                <c:ptCount val="4"/>
                <c:pt idx="0">
                  <c:v>Modesto</c:v>
                </c:pt>
                <c:pt idx="1">
                  <c:v>Columbia</c:v>
                </c:pt>
                <c:pt idx="2">
                  <c:v>SJ Delta</c:v>
                </c:pt>
                <c:pt idx="3">
                  <c:v>Merced</c:v>
                </c:pt>
              </c:strCache>
            </c:strRef>
          </c:cat>
          <c:val>
            <c:numRef>
              <c:f>Sheet1!$C$26:$C$29</c:f>
              <c:numCache>
                <c:formatCode>0%</c:formatCode>
                <c:ptCount val="4"/>
                <c:pt idx="0">
                  <c:v>0.16</c:v>
                </c:pt>
                <c:pt idx="1">
                  <c:v>0.23</c:v>
                </c:pt>
                <c:pt idx="2">
                  <c:v>0.27</c:v>
                </c:pt>
                <c:pt idx="3">
                  <c:v>0.27</c:v>
                </c:pt>
              </c:numCache>
            </c:numRef>
          </c:val>
          <c:extLst xmlns:c16r2="http://schemas.microsoft.com/office/drawing/2015/06/chart">
            <c:ext xmlns:c16="http://schemas.microsoft.com/office/drawing/2014/chart" uri="{C3380CC4-5D6E-409C-BE32-E72D297353CC}">
              <c16:uniqueId val="{00000001-D33D-40B7-8311-B744AF478B89}"/>
            </c:ext>
          </c:extLst>
        </c:ser>
        <c:ser>
          <c:idx val="2"/>
          <c:order val="2"/>
          <c:tx>
            <c:strRef>
              <c:f>Sheet1!$D$25</c:f>
              <c:strCache>
                <c:ptCount val="1"/>
                <c:pt idx="0">
                  <c:v>Math</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Sheet1!$A$26:$A$29</c:f>
              <c:strCache>
                <c:ptCount val="4"/>
                <c:pt idx="0">
                  <c:v>Modesto</c:v>
                </c:pt>
                <c:pt idx="1">
                  <c:v>Columbia</c:v>
                </c:pt>
                <c:pt idx="2">
                  <c:v>SJ Delta</c:v>
                </c:pt>
                <c:pt idx="3">
                  <c:v>Merced</c:v>
                </c:pt>
              </c:strCache>
            </c:strRef>
          </c:cat>
          <c:val>
            <c:numRef>
              <c:f>Sheet1!$D$26:$D$29</c:f>
              <c:numCache>
                <c:formatCode>0%</c:formatCode>
                <c:ptCount val="4"/>
                <c:pt idx="0">
                  <c:v>0.01</c:v>
                </c:pt>
                <c:pt idx="1">
                  <c:v>0.06</c:v>
                </c:pt>
                <c:pt idx="2">
                  <c:v>0.06</c:v>
                </c:pt>
                <c:pt idx="3">
                  <c:v>0.09</c:v>
                </c:pt>
              </c:numCache>
            </c:numRef>
          </c:val>
          <c:extLst xmlns:c16r2="http://schemas.microsoft.com/office/drawing/2015/06/chart">
            <c:ext xmlns:c16="http://schemas.microsoft.com/office/drawing/2014/chart" uri="{C3380CC4-5D6E-409C-BE32-E72D297353CC}">
              <c16:uniqueId val="{00000002-D33D-40B7-8311-B744AF478B89}"/>
            </c:ext>
          </c:extLst>
        </c:ser>
        <c:dLbls>
          <c:dLblPos val="outEnd"/>
          <c:showLegendKey val="0"/>
          <c:showVal val="1"/>
          <c:showCatName val="0"/>
          <c:showSerName val="0"/>
          <c:showPercent val="0"/>
          <c:showBubbleSize val="0"/>
        </c:dLbls>
        <c:gapWidth val="219"/>
        <c:overlap val="-27"/>
        <c:axId val="320493400"/>
        <c:axId val="320493792"/>
      </c:barChart>
      <c:catAx>
        <c:axId val="320493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20493792"/>
        <c:crosses val="autoZero"/>
        <c:auto val="1"/>
        <c:lblAlgn val="ctr"/>
        <c:lblOffset val="100"/>
        <c:noMultiLvlLbl val="0"/>
      </c:catAx>
      <c:valAx>
        <c:axId val="320493792"/>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20493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a:t>Retention</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Sheet1!$B$35</c:f>
              <c:strCache>
                <c:ptCount val="1"/>
                <c:pt idx="0">
                  <c:v>Retained at Same College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Sheet1!$A$36:$A$39</c:f>
              <c:strCache>
                <c:ptCount val="4"/>
                <c:pt idx="0">
                  <c:v>Modesto</c:v>
                </c:pt>
                <c:pt idx="1">
                  <c:v>Columbia</c:v>
                </c:pt>
                <c:pt idx="2">
                  <c:v>SJ Delta</c:v>
                </c:pt>
                <c:pt idx="3">
                  <c:v>Merced</c:v>
                </c:pt>
              </c:strCache>
            </c:strRef>
          </c:cat>
          <c:val>
            <c:numRef>
              <c:f>Sheet1!$B$36:$B$39</c:f>
              <c:numCache>
                <c:formatCode>0%</c:formatCode>
                <c:ptCount val="4"/>
                <c:pt idx="0">
                  <c:v>0.72</c:v>
                </c:pt>
                <c:pt idx="1">
                  <c:v>0.67</c:v>
                </c:pt>
                <c:pt idx="2">
                  <c:v>0.71</c:v>
                </c:pt>
                <c:pt idx="3">
                  <c:v>0.7</c:v>
                </c:pt>
              </c:numCache>
            </c:numRef>
          </c:val>
          <c:extLst xmlns:c16r2="http://schemas.microsoft.com/office/drawing/2015/06/chart">
            <c:ext xmlns:c16="http://schemas.microsoft.com/office/drawing/2014/chart" uri="{C3380CC4-5D6E-409C-BE32-E72D297353CC}">
              <c16:uniqueId val="{00000000-260F-4443-B24B-669FC209AAFB}"/>
            </c:ext>
          </c:extLst>
        </c:ser>
        <c:ser>
          <c:idx val="1"/>
          <c:order val="1"/>
          <c:tx>
            <c:strRef>
              <c:f>Sheet1!$C$35</c:f>
              <c:strCache>
                <c:ptCount val="1"/>
                <c:pt idx="0">
                  <c:v>Retained at Any College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Sheet1!$A$36:$A$39</c:f>
              <c:strCache>
                <c:ptCount val="4"/>
                <c:pt idx="0">
                  <c:v>Modesto</c:v>
                </c:pt>
                <c:pt idx="1">
                  <c:v>Columbia</c:v>
                </c:pt>
                <c:pt idx="2">
                  <c:v>SJ Delta</c:v>
                </c:pt>
                <c:pt idx="3">
                  <c:v>Merced</c:v>
                </c:pt>
              </c:strCache>
            </c:strRef>
          </c:cat>
          <c:val>
            <c:numRef>
              <c:f>Sheet1!$C$36:$C$39</c:f>
              <c:numCache>
                <c:formatCode>0%</c:formatCode>
                <c:ptCount val="4"/>
                <c:pt idx="0">
                  <c:v>0.74</c:v>
                </c:pt>
                <c:pt idx="1">
                  <c:v>0.72</c:v>
                </c:pt>
                <c:pt idx="2">
                  <c:v>0.73</c:v>
                </c:pt>
                <c:pt idx="3">
                  <c:v>0.72</c:v>
                </c:pt>
              </c:numCache>
            </c:numRef>
          </c:val>
          <c:extLst xmlns:c16r2="http://schemas.microsoft.com/office/drawing/2015/06/chart">
            <c:ext xmlns:c16="http://schemas.microsoft.com/office/drawing/2014/chart" uri="{C3380CC4-5D6E-409C-BE32-E72D297353CC}">
              <c16:uniqueId val="{00000001-260F-4443-B24B-669FC209AAFB}"/>
            </c:ext>
          </c:extLst>
        </c:ser>
        <c:dLbls>
          <c:dLblPos val="outEnd"/>
          <c:showLegendKey val="0"/>
          <c:showVal val="1"/>
          <c:showCatName val="0"/>
          <c:showSerName val="0"/>
          <c:showPercent val="0"/>
          <c:showBubbleSize val="0"/>
        </c:dLbls>
        <c:gapWidth val="219"/>
        <c:overlap val="-27"/>
        <c:axId val="284033352"/>
        <c:axId val="284032176"/>
      </c:barChart>
      <c:catAx>
        <c:axId val="284033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84032176"/>
        <c:crosses val="autoZero"/>
        <c:auto val="1"/>
        <c:lblAlgn val="ctr"/>
        <c:lblOffset val="100"/>
        <c:noMultiLvlLbl val="0"/>
      </c:catAx>
      <c:valAx>
        <c:axId val="284032176"/>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84033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dirty="0" smtClean="0">
                <a:solidFill>
                  <a:schemeClr val="tx1"/>
                </a:solidFill>
              </a:rPr>
              <a:t>Earned 9+ CTE Units in One Year </a:t>
            </a:r>
            <a:endParaRPr lang="en-US" sz="2400" dirty="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Sheet1!$A$48:$A$51</c:f>
              <c:strCache>
                <c:ptCount val="4"/>
                <c:pt idx="0">
                  <c:v>Modesto</c:v>
                </c:pt>
                <c:pt idx="1">
                  <c:v>Columbia</c:v>
                </c:pt>
                <c:pt idx="2">
                  <c:v>SJ Delta</c:v>
                </c:pt>
                <c:pt idx="3">
                  <c:v>Merced</c:v>
                </c:pt>
              </c:strCache>
            </c:strRef>
          </c:cat>
          <c:val>
            <c:numRef>
              <c:f>Sheet1!$B$48:$B$51</c:f>
              <c:numCache>
                <c:formatCode>0%</c:formatCode>
                <c:ptCount val="4"/>
                <c:pt idx="0">
                  <c:v>0.1</c:v>
                </c:pt>
                <c:pt idx="1">
                  <c:v>0.08</c:v>
                </c:pt>
                <c:pt idx="2">
                  <c:v>0.13</c:v>
                </c:pt>
                <c:pt idx="3">
                  <c:v>0.08</c:v>
                </c:pt>
              </c:numCache>
            </c:numRef>
          </c:val>
          <c:extLst xmlns:c16r2="http://schemas.microsoft.com/office/drawing/2015/06/chart">
            <c:ext xmlns:c16="http://schemas.microsoft.com/office/drawing/2014/chart" uri="{C3380CC4-5D6E-409C-BE32-E72D297353CC}">
              <c16:uniqueId val="{00000000-E54E-42BF-BFE4-1270976A8742}"/>
            </c:ext>
          </c:extLst>
        </c:ser>
        <c:dLbls>
          <c:dLblPos val="outEnd"/>
          <c:showLegendKey val="0"/>
          <c:showVal val="1"/>
          <c:showCatName val="0"/>
          <c:showSerName val="0"/>
          <c:showPercent val="0"/>
          <c:showBubbleSize val="0"/>
        </c:dLbls>
        <c:gapWidth val="219"/>
        <c:overlap val="-27"/>
        <c:axId val="323730688"/>
        <c:axId val="323731080"/>
      </c:barChart>
      <c:catAx>
        <c:axId val="323730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23731080"/>
        <c:crosses val="autoZero"/>
        <c:auto val="1"/>
        <c:lblAlgn val="ctr"/>
        <c:lblOffset val="100"/>
        <c:noMultiLvlLbl val="0"/>
      </c:catAx>
      <c:valAx>
        <c:axId val="3237310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23730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1.jpeg"/></Relationships>
</file>

<file path=ppt/drawings/_rels/drawing2.xml.rels><?xml version="1.0" encoding="UTF-8" standalone="yes"?>
<Relationships xmlns="http://schemas.openxmlformats.org/package/2006/relationships"><Relationship Id="rId1" Type="http://schemas.openxmlformats.org/officeDocument/2006/relationships/image" Target="../media/image1.jpeg"/></Relationships>
</file>

<file path=ppt/drawings/drawing1.xml><?xml version="1.0" encoding="utf-8"?>
<c:userShapes xmlns:c="http://schemas.openxmlformats.org/drawingml/2006/chart">
  <cdr:relSizeAnchor xmlns:cdr="http://schemas.openxmlformats.org/drawingml/2006/chartDrawing">
    <cdr:from>
      <cdr:x>0.21992</cdr:x>
      <cdr:y>0.06006</cdr:y>
    </cdr:from>
    <cdr:to>
      <cdr:x>0.97518</cdr:x>
      <cdr:y>0.15938</cdr:y>
    </cdr:to>
    <cdr:sp macro="" textlink="">
      <cdr:nvSpPr>
        <cdr:cNvPr id="7" name="TextBox 6"/>
        <cdr:cNvSpPr txBox="1"/>
      </cdr:nvSpPr>
      <cdr:spPr>
        <a:xfrm xmlns:a="http://schemas.openxmlformats.org/drawingml/2006/main">
          <a:off x="2398763" y="349135"/>
          <a:ext cx="8237988" cy="5773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4000" dirty="0" smtClean="0">
              <a:latin typeface="Arial" panose="020B0604020202020204" pitchFamily="34" charset="0"/>
              <a:cs typeface="Arial" panose="020B0604020202020204" pitchFamily="34" charset="0"/>
            </a:rPr>
            <a:t>Goals of the Vision for Success</a:t>
          </a:r>
          <a:endParaRPr lang="en-US" sz="40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0.06012</cdr:x>
      <cdr:y>0.01395</cdr:y>
    </cdr:from>
    <cdr:to>
      <cdr:x>0.15695</cdr:x>
      <cdr:y>0.17984</cdr:y>
    </cdr:to>
    <cdr:pic>
      <cdr:nvPicPr>
        <cdr:cNvPr id="3" name="Picture 2"/>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655717" y="81091"/>
          <a:ext cx="1056198" cy="964276"/>
        </a:xfrm>
        <a:prstGeom xmlns:a="http://schemas.openxmlformats.org/drawingml/2006/main" prst="rect">
          <a:avLst/>
        </a:prstGeom>
        <a:noFill xmlns:a="http://schemas.openxmlformats.org/drawingml/2006/main"/>
      </cdr:spPr>
    </cdr:pic>
  </cdr:relSizeAnchor>
</c:userShapes>
</file>

<file path=ppt/drawings/drawing2.xml><?xml version="1.0" encoding="utf-8"?>
<c:userShapes xmlns:c="http://schemas.openxmlformats.org/drawingml/2006/chart">
  <cdr:relSizeAnchor xmlns:cdr="http://schemas.openxmlformats.org/drawingml/2006/chartDrawing">
    <cdr:from>
      <cdr:x>0.21992</cdr:x>
      <cdr:y>0.06006</cdr:y>
    </cdr:from>
    <cdr:to>
      <cdr:x>0.97518</cdr:x>
      <cdr:y>0.15938</cdr:y>
    </cdr:to>
    <cdr:sp macro="" textlink="">
      <cdr:nvSpPr>
        <cdr:cNvPr id="7" name="TextBox 6"/>
        <cdr:cNvSpPr txBox="1"/>
      </cdr:nvSpPr>
      <cdr:spPr>
        <a:xfrm xmlns:a="http://schemas.openxmlformats.org/drawingml/2006/main">
          <a:off x="2398763" y="349135"/>
          <a:ext cx="8237988" cy="5773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4000" dirty="0" smtClean="0">
              <a:latin typeface="Arial" panose="020B0604020202020204" pitchFamily="34" charset="0"/>
              <a:cs typeface="Arial" panose="020B0604020202020204" pitchFamily="34" charset="0"/>
            </a:rPr>
            <a:t>Goals of the Vision for Success</a:t>
          </a:r>
          <a:endParaRPr lang="en-US" sz="40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0.06012</cdr:x>
      <cdr:y>0.01395</cdr:y>
    </cdr:from>
    <cdr:to>
      <cdr:x>0.15695</cdr:x>
      <cdr:y>0.17984</cdr:y>
    </cdr:to>
    <cdr:pic>
      <cdr:nvPicPr>
        <cdr:cNvPr id="3" name="Picture 2"/>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655717" y="81091"/>
          <a:ext cx="1056198" cy="964276"/>
        </a:xfrm>
        <a:prstGeom xmlns:a="http://schemas.openxmlformats.org/drawingml/2006/main" prst="rect">
          <a:avLst/>
        </a:prstGeom>
        <a:noFill xmlns:a="http://schemas.openxmlformats.org/drawingml/2006/main"/>
      </cdr:spPr>
    </cdr:pic>
  </cdr:relSizeAnchor>
</c:userShapes>
</file>

<file path=ppt/drawings/drawing3.xml><?xml version="1.0" encoding="utf-8"?>
<c:userShapes xmlns:c="http://schemas.openxmlformats.org/drawingml/2006/chart">
  <cdr:relSizeAnchor xmlns:cdr="http://schemas.openxmlformats.org/drawingml/2006/chartDrawing">
    <cdr:from>
      <cdr:x>0.78833</cdr:x>
      <cdr:y>0.26603</cdr:y>
    </cdr:from>
    <cdr:to>
      <cdr:x>0.95229</cdr:x>
      <cdr:y>0.43519</cdr:y>
    </cdr:to>
    <cdr:sp macro="" textlink="">
      <cdr:nvSpPr>
        <cdr:cNvPr id="2" name="TextBox 7"/>
        <cdr:cNvSpPr txBox="1"/>
      </cdr:nvSpPr>
      <cdr:spPr>
        <a:xfrm xmlns:a="http://schemas.openxmlformats.org/drawingml/2006/main">
          <a:off x="5995197" y="1113281"/>
          <a:ext cx="1246898"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2000" dirty="0" smtClean="0"/>
            <a:t>3,677 </a:t>
          </a:r>
        </a:p>
        <a:p xmlns:a="http://schemas.openxmlformats.org/drawingml/2006/main">
          <a:pPr algn="ctr"/>
          <a:r>
            <a:rPr lang="en-US" sz="2000" dirty="0" smtClean="0"/>
            <a:t>students</a:t>
          </a:r>
          <a:endParaRPr lang="en-US" sz="2000" dirty="0"/>
        </a:p>
      </cdr:txBody>
    </cdr:sp>
  </cdr:relSizeAnchor>
</c:userShapes>
</file>

<file path=ppt/drawings/drawing4.xml><?xml version="1.0" encoding="utf-8"?>
<c:userShapes xmlns:c="http://schemas.openxmlformats.org/drawingml/2006/chart">
  <cdr:relSizeAnchor xmlns:cdr="http://schemas.openxmlformats.org/drawingml/2006/chartDrawing">
    <cdr:from>
      <cdr:x>0.77994</cdr:x>
      <cdr:y>0.23542</cdr:y>
    </cdr:from>
    <cdr:to>
      <cdr:x>0.94664</cdr:x>
      <cdr:y>0.434</cdr:y>
    </cdr:to>
    <cdr:sp macro="" textlink="">
      <cdr:nvSpPr>
        <cdr:cNvPr id="2" name="TextBox 7"/>
        <cdr:cNvSpPr txBox="1"/>
      </cdr:nvSpPr>
      <cdr:spPr>
        <a:xfrm xmlns:a="http://schemas.openxmlformats.org/drawingml/2006/main">
          <a:off x="5833983" y="985181"/>
          <a:ext cx="1246923"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600" dirty="0" smtClean="0">
              <a:solidFill>
                <a:schemeClr val="tx1"/>
              </a:solidFill>
            </a:rPr>
            <a:t>1,793 of 3,677 students</a:t>
          </a:r>
          <a:endParaRPr lang="en-US" sz="1600"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A30303CE-ED7E-4DAC-8924-758B35BE8E23}" type="datetimeFigureOut">
              <a:rPr lang="en-US" smtClean="0"/>
              <a:t>3/18/2019</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1C1A021E-7DBC-4E0D-A89D-4CDA599D6159}" type="slidenum">
              <a:rPr lang="en-US" smtClean="0"/>
              <a:t>‹#›</a:t>
            </a:fld>
            <a:endParaRPr lang="en-US"/>
          </a:p>
        </p:txBody>
      </p:sp>
    </p:spTree>
    <p:extLst>
      <p:ext uri="{BB962C8B-B14F-4D97-AF65-F5344CB8AC3E}">
        <p14:creationId xmlns:p14="http://schemas.microsoft.com/office/powerpoint/2010/main" val="17745739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C17344-7929-43AC-BFA7-C41D649B530C}"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2DBFA-1E66-422E-B5E8-876F842AC3C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2153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C17344-7929-43AC-BFA7-C41D649B530C}"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2DBFA-1E66-422E-B5E8-876F842AC3CE}" type="slidenum">
              <a:rPr lang="en-US" smtClean="0"/>
              <a:t>‹#›</a:t>
            </a:fld>
            <a:endParaRPr lang="en-US"/>
          </a:p>
        </p:txBody>
      </p:sp>
    </p:spTree>
    <p:extLst>
      <p:ext uri="{BB962C8B-B14F-4D97-AF65-F5344CB8AC3E}">
        <p14:creationId xmlns:p14="http://schemas.microsoft.com/office/powerpoint/2010/main" val="70846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C17344-7929-43AC-BFA7-C41D649B530C}"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2DBFA-1E66-422E-B5E8-876F842AC3CE}" type="slidenum">
              <a:rPr lang="en-US" smtClean="0"/>
              <a:t>‹#›</a:t>
            </a:fld>
            <a:endParaRPr lang="en-US"/>
          </a:p>
        </p:txBody>
      </p:sp>
    </p:spTree>
    <p:extLst>
      <p:ext uri="{BB962C8B-B14F-4D97-AF65-F5344CB8AC3E}">
        <p14:creationId xmlns:p14="http://schemas.microsoft.com/office/powerpoint/2010/main" val="2988398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C17344-7929-43AC-BFA7-C41D649B530C}"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2DBFA-1E66-422E-B5E8-876F842AC3CE}" type="slidenum">
              <a:rPr lang="en-US" smtClean="0"/>
              <a:t>‹#›</a:t>
            </a:fld>
            <a:endParaRPr lang="en-US"/>
          </a:p>
        </p:txBody>
      </p:sp>
    </p:spTree>
    <p:extLst>
      <p:ext uri="{BB962C8B-B14F-4D97-AF65-F5344CB8AC3E}">
        <p14:creationId xmlns:p14="http://schemas.microsoft.com/office/powerpoint/2010/main" val="1986188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C17344-7929-43AC-BFA7-C41D649B530C}"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2DBFA-1E66-422E-B5E8-876F842AC3C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3261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C17344-7929-43AC-BFA7-C41D649B530C}"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2DBFA-1E66-422E-B5E8-876F842AC3CE}" type="slidenum">
              <a:rPr lang="en-US" smtClean="0"/>
              <a:t>‹#›</a:t>
            </a:fld>
            <a:endParaRPr lang="en-US"/>
          </a:p>
        </p:txBody>
      </p:sp>
    </p:spTree>
    <p:extLst>
      <p:ext uri="{BB962C8B-B14F-4D97-AF65-F5344CB8AC3E}">
        <p14:creationId xmlns:p14="http://schemas.microsoft.com/office/powerpoint/2010/main" val="2787610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C17344-7929-43AC-BFA7-C41D649B530C}"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82DBFA-1E66-422E-B5E8-876F842AC3CE}" type="slidenum">
              <a:rPr lang="en-US" smtClean="0"/>
              <a:t>‹#›</a:t>
            </a:fld>
            <a:endParaRPr lang="en-US"/>
          </a:p>
        </p:txBody>
      </p:sp>
    </p:spTree>
    <p:extLst>
      <p:ext uri="{BB962C8B-B14F-4D97-AF65-F5344CB8AC3E}">
        <p14:creationId xmlns:p14="http://schemas.microsoft.com/office/powerpoint/2010/main" val="749377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C17344-7929-43AC-BFA7-C41D649B530C}"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82DBFA-1E66-422E-B5E8-876F842AC3CE}" type="slidenum">
              <a:rPr lang="en-US" smtClean="0"/>
              <a:t>‹#›</a:t>
            </a:fld>
            <a:endParaRPr lang="en-US"/>
          </a:p>
        </p:txBody>
      </p:sp>
    </p:spTree>
    <p:extLst>
      <p:ext uri="{BB962C8B-B14F-4D97-AF65-F5344CB8AC3E}">
        <p14:creationId xmlns:p14="http://schemas.microsoft.com/office/powerpoint/2010/main" val="119813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6C17344-7929-43AC-BFA7-C41D649B530C}" type="datetimeFigureOut">
              <a:rPr lang="en-US" smtClean="0"/>
              <a:t>3/18/2019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82DBFA-1E66-422E-B5E8-876F842AC3CE}" type="slidenum">
              <a:rPr lang="en-US" smtClean="0"/>
              <a:t>‹#›</a:t>
            </a:fld>
            <a:endParaRPr lang="en-US"/>
          </a:p>
        </p:txBody>
      </p:sp>
    </p:spTree>
    <p:extLst>
      <p:ext uri="{BB962C8B-B14F-4D97-AF65-F5344CB8AC3E}">
        <p14:creationId xmlns:p14="http://schemas.microsoft.com/office/powerpoint/2010/main" val="162064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6C17344-7929-43AC-BFA7-C41D649B530C}" type="datetimeFigureOut">
              <a:rPr lang="en-US" smtClean="0"/>
              <a:t>3/18/2019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82DBFA-1E66-422E-B5E8-876F842AC3CE}" type="slidenum">
              <a:rPr lang="en-US" smtClean="0"/>
              <a:t>‹#›</a:t>
            </a:fld>
            <a:endParaRPr lang="en-US"/>
          </a:p>
        </p:txBody>
      </p:sp>
    </p:spTree>
    <p:extLst>
      <p:ext uri="{BB962C8B-B14F-4D97-AF65-F5344CB8AC3E}">
        <p14:creationId xmlns:p14="http://schemas.microsoft.com/office/powerpoint/2010/main" val="22656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6C17344-7929-43AC-BFA7-C41D649B530C}"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2DBFA-1E66-422E-B5E8-876F842AC3CE}" type="slidenum">
              <a:rPr lang="en-US" smtClean="0"/>
              <a:t>‹#›</a:t>
            </a:fld>
            <a:endParaRPr lang="en-US"/>
          </a:p>
        </p:txBody>
      </p:sp>
    </p:spTree>
    <p:extLst>
      <p:ext uri="{BB962C8B-B14F-4D97-AF65-F5344CB8AC3E}">
        <p14:creationId xmlns:p14="http://schemas.microsoft.com/office/powerpoint/2010/main" val="3569699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6C17344-7929-43AC-BFA7-C41D649B530C}" type="datetimeFigureOut">
              <a:rPr lang="en-US" smtClean="0"/>
              <a:t>3/18/2019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82DBFA-1E66-422E-B5E8-876F842AC3C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824106"/>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xtranet.cccco.edu/Divisions/FinanceFacilities/StudentCenteredFundingFormula.aspx" TargetMode="External"/><Relationship Id="rId2" Type="http://schemas.openxmlformats.org/officeDocument/2006/relationships/hyperlink" Target="https://digitalfutures.cccco.edu/Portals/0/Documents/CaseStudies/digital-futures-webinar-simplified-metrics-initiative-082918.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alpassplus.org/LaunchBoard/Student-Success-Metrics.aspx"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8596" y="557097"/>
            <a:ext cx="10044546" cy="2525737"/>
          </a:xfrm>
        </p:spPr>
        <p:txBody>
          <a:bodyPr>
            <a:noAutofit/>
          </a:bodyPr>
          <a:lstStyle/>
          <a:p>
            <a:pPr algn="r"/>
            <a:r>
              <a:rPr lang="en-US" sz="7200" dirty="0" smtClean="0"/>
              <a:t/>
            </a:r>
            <a:br>
              <a:rPr lang="en-US" sz="7200" dirty="0" smtClean="0"/>
            </a:br>
            <a:r>
              <a:rPr lang="en-US" sz="7200" dirty="0"/>
              <a:t/>
            </a:r>
            <a:br>
              <a:rPr lang="en-US" sz="7200" dirty="0"/>
            </a:br>
            <a:r>
              <a:rPr lang="en-US" dirty="0" smtClean="0"/>
              <a:t>Student Success Metrics</a:t>
            </a:r>
            <a:endParaRPr lang="en-US" dirty="0"/>
          </a:p>
        </p:txBody>
      </p:sp>
      <p:sp>
        <p:nvSpPr>
          <p:cNvPr id="3" name="Subtitle 2"/>
          <p:cNvSpPr>
            <a:spLocks noGrp="1"/>
          </p:cNvSpPr>
          <p:nvPr>
            <p:ph type="subTitle" idx="1"/>
          </p:nvPr>
        </p:nvSpPr>
        <p:spPr>
          <a:xfrm>
            <a:off x="2139142" y="4247803"/>
            <a:ext cx="9144000" cy="1893861"/>
          </a:xfrm>
        </p:spPr>
        <p:txBody>
          <a:bodyPr>
            <a:noAutofit/>
          </a:bodyPr>
          <a:lstStyle/>
          <a:p>
            <a:pPr algn="r"/>
            <a:endParaRPr lang="en-US" sz="3600" dirty="0" smtClean="0"/>
          </a:p>
          <a:p>
            <a:pPr algn="r"/>
            <a:r>
              <a:rPr lang="en-US" sz="3600" cap="none" dirty="0" smtClean="0">
                <a:solidFill>
                  <a:srgbClr val="0070C0"/>
                </a:solidFill>
                <a:latin typeface="Arial" panose="020B0604020202020204" pitchFamily="34" charset="0"/>
                <a:cs typeface="Arial" panose="020B0604020202020204" pitchFamily="34" charset="0"/>
              </a:rPr>
              <a:t>MJC Institutional Effectiveness</a:t>
            </a:r>
          </a:p>
          <a:p>
            <a:pPr algn="r"/>
            <a:r>
              <a:rPr lang="en-US" cap="none" dirty="0" smtClean="0">
                <a:solidFill>
                  <a:srgbClr val="0070C0"/>
                </a:solidFill>
                <a:latin typeface="Arial" panose="020B0604020202020204" pitchFamily="34" charset="0"/>
                <a:cs typeface="Arial" panose="020B0604020202020204" pitchFamily="34" charset="0"/>
              </a:rPr>
              <a:t>Revised March 2019</a:t>
            </a:r>
            <a:endParaRPr lang="en-US" cap="none"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21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76091" y="716276"/>
            <a:ext cx="6438801" cy="923330"/>
          </a:xfrm>
          <a:prstGeom prst="rect">
            <a:avLst/>
          </a:prstGeom>
          <a:noFill/>
        </p:spPr>
        <p:txBody>
          <a:bodyPr wrap="square" rtlCol="0">
            <a:spAutoFit/>
          </a:bodyPr>
          <a:lstStyle/>
          <a:p>
            <a:pPr algn="r"/>
            <a:r>
              <a:rPr lang="en-US" sz="5400" dirty="0" smtClean="0"/>
              <a:t>Access/Enrollment</a:t>
            </a:r>
            <a:endParaRPr lang="en-US" sz="5400" dirty="0"/>
          </a:p>
        </p:txBody>
      </p:sp>
      <p:sp>
        <p:nvSpPr>
          <p:cNvPr id="10" name="TextBox 9"/>
          <p:cNvSpPr txBox="1"/>
          <p:nvPr/>
        </p:nvSpPr>
        <p:spPr>
          <a:xfrm>
            <a:off x="711163" y="1767036"/>
            <a:ext cx="11045410" cy="4524315"/>
          </a:xfrm>
          <a:prstGeom prst="rect">
            <a:avLst/>
          </a:prstGeom>
          <a:noFill/>
        </p:spPr>
        <p:txBody>
          <a:bodyPr wrap="square" rtlCol="0">
            <a:spAutoFit/>
          </a:bodyPr>
          <a:lstStyle/>
          <a:p>
            <a:endParaRPr lang="en-US" sz="2400" dirty="0" smtClean="0"/>
          </a:p>
          <a:p>
            <a:r>
              <a:rPr lang="en-US" sz="6000" dirty="0" smtClean="0"/>
              <a:t>Fifty-two out of every hundred students who completed an MJC application did not enroll in any courses.</a:t>
            </a:r>
          </a:p>
          <a:p>
            <a:pPr algn="r"/>
            <a:r>
              <a:rPr lang="en-US" sz="2400" i="1" dirty="0" smtClean="0"/>
              <a:t>MJC Office of Research</a:t>
            </a:r>
          </a:p>
        </p:txBody>
      </p:sp>
    </p:spTree>
    <p:extLst>
      <p:ext uri="{BB962C8B-B14F-4D97-AF65-F5344CB8AC3E}">
        <p14:creationId xmlns:p14="http://schemas.microsoft.com/office/powerpoint/2010/main" val="4009748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33622" y="1981677"/>
            <a:ext cx="5863371" cy="3402467"/>
          </a:xfrm>
          <a:prstGeom prst="rect">
            <a:avLst/>
          </a:prstGeom>
        </p:spPr>
      </p:pic>
      <p:sp>
        <p:nvSpPr>
          <p:cNvPr id="4" name="TextBox 3"/>
          <p:cNvSpPr txBox="1"/>
          <p:nvPr/>
        </p:nvSpPr>
        <p:spPr>
          <a:xfrm>
            <a:off x="7651103" y="2244823"/>
            <a:ext cx="3872204" cy="3139321"/>
          </a:xfrm>
          <a:prstGeom prst="rect">
            <a:avLst/>
          </a:prstGeom>
          <a:noFill/>
        </p:spPr>
        <p:txBody>
          <a:bodyPr wrap="square" rtlCol="0">
            <a:spAutoFit/>
          </a:bodyPr>
          <a:lstStyle/>
          <a:p>
            <a:r>
              <a:rPr lang="en-US" sz="4400" dirty="0" smtClean="0"/>
              <a:t>The median number of units completed each semester is </a:t>
            </a:r>
            <a:r>
              <a:rPr lang="en-US" sz="6600" dirty="0" smtClean="0">
                <a:solidFill>
                  <a:srgbClr val="0070C0"/>
                </a:solidFill>
              </a:rPr>
              <a:t>6</a:t>
            </a:r>
            <a:endParaRPr lang="en-US" sz="4400" dirty="0" smtClean="0">
              <a:solidFill>
                <a:srgbClr val="0070C0"/>
              </a:solidFill>
            </a:endParaRPr>
          </a:p>
        </p:txBody>
      </p:sp>
      <p:sp>
        <p:nvSpPr>
          <p:cNvPr id="6" name="TextBox 5"/>
          <p:cNvSpPr txBox="1"/>
          <p:nvPr/>
        </p:nvSpPr>
        <p:spPr>
          <a:xfrm>
            <a:off x="2250353" y="5505062"/>
            <a:ext cx="4195985" cy="584775"/>
          </a:xfrm>
          <a:prstGeom prst="rect">
            <a:avLst/>
          </a:prstGeom>
          <a:noFill/>
        </p:spPr>
        <p:txBody>
          <a:bodyPr wrap="square" rtlCol="0">
            <a:spAutoFit/>
          </a:bodyPr>
          <a:lstStyle/>
          <a:p>
            <a:r>
              <a:rPr lang="en-US" sz="3200" dirty="0" smtClean="0"/>
              <a:t>MJC Students, 2016-17</a:t>
            </a:r>
            <a:endParaRPr lang="en-US" sz="3200" dirty="0"/>
          </a:p>
        </p:txBody>
      </p:sp>
      <p:sp>
        <p:nvSpPr>
          <p:cNvPr id="7" name="TextBox 6"/>
          <p:cNvSpPr txBox="1"/>
          <p:nvPr/>
        </p:nvSpPr>
        <p:spPr>
          <a:xfrm>
            <a:off x="4998720" y="801189"/>
            <a:ext cx="6078583" cy="923330"/>
          </a:xfrm>
          <a:prstGeom prst="rect">
            <a:avLst/>
          </a:prstGeom>
          <a:noFill/>
        </p:spPr>
        <p:txBody>
          <a:bodyPr wrap="square" rtlCol="0">
            <a:spAutoFit/>
          </a:bodyPr>
          <a:lstStyle/>
          <a:p>
            <a:pPr algn="r"/>
            <a:r>
              <a:rPr lang="en-US" sz="5400" dirty="0" smtClean="0">
                <a:latin typeface="Arial" panose="020B0604020202020204" pitchFamily="34" charset="0"/>
                <a:cs typeface="Arial" panose="020B0604020202020204" pitchFamily="34" charset="0"/>
              </a:rPr>
              <a:t>Learning Progress</a:t>
            </a:r>
            <a:endParaRPr lang="en-US"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430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76091" y="716276"/>
            <a:ext cx="6438801" cy="923330"/>
          </a:xfrm>
          <a:prstGeom prst="rect">
            <a:avLst/>
          </a:prstGeom>
          <a:noFill/>
        </p:spPr>
        <p:txBody>
          <a:bodyPr wrap="square" rtlCol="0">
            <a:spAutoFit/>
          </a:bodyPr>
          <a:lstStyle/>
          <a:p>
            <a:pPr algn="r"/>
            <a:r>
              <a:rPr lang="en-US" sz="5400" dirty="0" smtClean="0"/>
              <a:t>Learning Progress</a:t>
            </a:r>
            <a:endParaRPr lang="en-US" sz="5400" dirty="0"/>
          </a:p>
        </p:txBody>
      </p:sp>
      <p:sp>
        <p:nvSpPr>
          <p:cNvPr id="3" name="TextBox 2"/>
          <p:cNvSpPr txBox="1"/>
          <p:nvPr/>
        </p:nvSpPr>
        <p:spPr>
          <a:xfrm>
            <a:off x="9841782" y="2860517"/>
            <a:ext cx="1522104" cy="1015663"/>
          </a:xfrm>
          <a:prstGeom prst="rect">
            <a:avLst/>
          </a:prstGeom>
          <a:noFill/>
        </p:spPr>
        <p:txBody>
          <a:bodyPr wrap="square" rtlCol="0">
            <a:spAutoFit/>
          </a:bodyPr>
          <a:lstStyle/>
          <a:p>
            <a:pPr algn="ctr"/>
            <a:r>
              <a:rPr lang="en-US" sz="2000" dirty="0" smtClean="0"/>
              <a:t>165 out of 2,372 students</a:t>
            </a:r>
            <a:endParaRPr lang="en-US" sz="2000" dirty="0"/>
          </a:p>
        </p:txBody>
      </p:sp>
      <p:sp>
        <p:nvSpPr>
          <p:cNvPr id="9" name="TextBox 8"/>
          <p:cNvSpPr txBox="1"/>
          <p:nvPr/>
        </p:nvSpPr>
        <p:spPr>
          <a:xfrm>
            <a:off x="6304000" y="2860519"/>
            <a:ext cx="1451775" cy="1015663"/>
          </a:xfrm>
          <a:prstGeom prst="rect">
            <a:avLst/>
          </a:prstGeom>
          <a:noFill/>
        </p:spPr>
        <p:txBody>
          <a:bodyPr wrap="square" rtlCol="0">
            <a:spAutoFit/>
          </a:bodyPr>
          <a:lstStyle/>
          <a:p>
            <a:pPr algn="ctr"/>
            <a:r>
              <a:rPr lang="en-US" sz="2000" dirty="0" smtClean="0"/>
              <a:t>28 out of 559 students</a:t>
            </a:r>
            <a:endParaRPr lang="en-US" sz="2000" dirty="0"/>
          </a:p>
        </p:txBody>
      </p:sp>
      <p:sp>
        <p:nvSpPr>
          <p:cNvPr id="10" name="TextBox 9"/>
          <p:cNvSpPr txBox="1"/>
          <p:nvPr/>
        </p:nvSpPr>
        <p:spPr>
          <a:xfrm>
            <a:off x="508647" y="1639606"/>
            <a:ext cx="2995391" cy="4270400"/>
          </a:xfrm>
          <a:prstGeom prst="rect">
            <a:avLst/>
          </a:prstGeom>
          <a:noFill/>
        </p:spPr>
        <p:txBody>
          <a:bodyPr wrap="square" rtlCol="0">
            <a:spAutoFit/>
          </a:bodyPr>
          <a:lstStyle/>
          <a:p>
            <a:pPr algn="ctr"/>
            <a:endParaRPr lang="en-US" sz="1050" dirty="0" smtClean="0"/>
          </a:p>
          <a:p>
            <a:pPr algn="ctr"/>
            <a:r>
              <a:rPr lang="en-US" sz="2800" dirty="0" smtClean="0"/>
              <a:t>2016-17 Baseline</a:t>
            </a:r>
          </a:p>
          <a:p>
            <a:pPr algn="ctr"/>
            <a:endParaRPr lang="en-US" sz="1200" dirty="0" smtClean="0"/>
          </a:p>
          <a:p>
            <a:pPr algn="ctr"/>
            <a:r>
              <a:rPr lang="en-US" sz="2400" dirty="0" smtClean="0"/>
              <a:t>Completion of Transfer-Level Math AND English in the first academic year of credit enrollment within the district</a:t>
            </a:r>
          </a:p>
          <a:p>
            <a:pPr algn="ctr"/>
            <a:endParaRPr lang="en-US" sz="400" dirty="0">
              <a:solidFill>
                <a:srgbClr val="C00000"/>
              </a:solidFill>
            </a:endParaRPr>
          </a:p>
          <a:p>
            <a:pPr algn="ctr"/>
            <a:r>
              <a:rPr lang="en-US" sz="2400" i="1" dirty="0" smtClean="0"/>
              <a:t>Degree/Transfer Students</a:t>
            </a:r>
          </a:p>
          <a:p>
            <a:pPr algn="r"/>
            <a:r>
              <a:rPr lang="en-US" sz="1600" i="1" dirty="0" smtClean="0"/>
              <a:t>revised</a:t>
            </a:r>
          </a:p>
        </p:txBody>
      </p:sp>
      <p:sp>
        <p:nvSpPr>
          <p:cNvPr id="12" name="TextBox 8"/>
          <p:cNvSpPr txBox="1"/>
          <p:nvPr/>
        </p:nvSpPr>
        <p:spPr>
          <a:xfrm>
            <a:off x="4556291" y="2860519"/>
            <a:ext cx="1402187" cy="101566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dirty="0" smtClean="0"/>
              <a:t>34 out of 3,341 students</a:t>
            </a:r>
            <a:endParaRPr lang="en-US" sz="2000" dirty="0"/>
          </a:p>
        </p:txBody>
      </p:sp>
      <p:sp>
        <p:nvSpPr>
          <p:cNvPr id="13" name="TextBox 12"/>
          <p:cNvSpPr txBox="1"/>
          <p:nvPr/>
        </p:nvSpPr>
        <p:spPr>
          <a:xfrm>
            <a:off x="8195491" y="2860517"/>
            <a:ext cx="1372176" cy="1015663"/>
          </a:xfrm>
          <a:prstGeom prst="rect">
            <a:avLst/>
          </a:prstGeom>
          <a:noFill/>
        </p:spPr>
        <p:txBody>
          <a:bodyPr wrap="square" rtlCol="0">
            <a:spAutoFit/>
          </a:bodyPr>
          <a:lstStyle/>
          <a:p>
            <a:pPr algn="ctr"/>
            <a:r>
              <a:rPr lang="en-US" sz="2000" dirty="0" smtClean="0"/>
              <a:t>177 out of 3,839 students</a:t>
            </a:r>
            <a:endParaRPr lang="en-US" sz="2000" dirty="0"/>
          </a:p>
        </p:txBody>
      </p:sp>
      <p:graphicFrame>
        <p:nvGraphicFramePr>
          <p:cNvPr id="17" name="Chart 16"/>
          <p:cNvGraphicFramePr>
            <a:graphicFrameLocks/>
          </p:cNvGraphicFramePr>
          <p:nvPr>
            <p:extLst>
              <p:ext uri="{D42A27DB-BD31-4B8C-83A1-F6EECF244321}">
                <p14:modId xmlns:p14="http://schemas.microsoft.com/office/powerpoint/2010/main" val="3957288555"/>
              </p:ext>
            </p:extLst>
          </p:nvPr>
        </p:nvGraphicFramePr>
        <p:xfrm>
          <a:off x="3504038" y="1793966"/>
          <a:ext cx="8313360" cy="44044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5177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76091" y="716276"/>
            <a:ext cx="6438801" cy="923330"/>
          </a:xfrm>
          <a:prstGeom prst="rect">
            <a:avLst/>
          </a:prstGeom>
          <a:noFill/>
        </p:spPr>
        <p:txBody>
          <a:bodyPr wrap="square" rtlCol="0">
            <a:spAutoFit/>
          </a:bodyPr>
          <a:lstStyle/>
          <a:p>
            <a:pPr algn="r"/>
            <a:r>
              <a:rPr lang="en-US" sz="5400" dirty="0" smtClean="0"/>
              <a:t>Momentum</a:t>
            </a:r>
            <a:endParaRPr lang="en-US" sz="5400" dirty="0"/>
          </a:p>
        </p:txBody>
      </p:sp>
      <p:sp>
        <p:nvSpPr>
          <p:cNvPr id="10" name="TextBox 9"/>
          <p:cNvSpPr txBox="1"/>
          <p:nvPr/>
        </p:nvSpPr>
        <p:spPr>
          <a:xfrm>
            <a:off x="440574" y="1639606"/>
            <a:ext cx="2995391" cy="5093702"/>
          </a:xfrm>
          <a:prstGeom prst="rect">
            <a:avLst/>
          </a:prstGeom>
          <a:noFill/>
        </p:spPr>
        <p:txBody>
          <a:bodyPr wrap="square" rtlCol="0">
            <a:spAutoFit/>
          </a:bodyPr>
          <a:lstStyle/>
          <a:p>
            <a:pPr algn="ctr"/>
            <a:endParaRPr lang="en-US" sz="1100" dirty="0" smtClean="0"/>
          </a:p>
          <a:p>
            <a:pPr algn="ctr"/>
            <a:r>
              <a:rPr lang="en-US" sz="3200" dirty="0" smtClean="0"/>
              <a:t>2016-17 Baseline</a:t>
            </a:r>
          </a:p>
          <a:p>
            <a:pPr algn="ctr"/>
            <a:endParaRPr lang="en-US" sz="1400" dirty="0" smtClean="0"/>
          </a:p>
          <a:p>
            <a:pPr algn="ctr"/>
            <a:r>
              <a:rPr lang="en-US" sz="3200" dirty="0" smtClean="0"/>
              <a:t>Retained from Fall to Spring </a:t>
            </a:r>
            <a:r>
              <a:rPr lang="en-US" sz="2400" dirty="0" smtClean="0"/>
              <a:t>(excluding students who earned an award or transferred)</a:t>
            </a:r>
          </a:p>
          <a:p>
            <a:pPr algn="ctr"/>
            <a:endParaRPr lang="en-US" sz="1400" dirty="0"/>
          </a:p>
          <a:p>
            <a:pPr algn="ctr"/>
            <a:r>
              <a:rPr lang="en-US" sz="3200" i="1" dirty="0" smtClean="0"/>
              <a:t>All Students</a:t>
            </a:r>
          </a:p>
          <a:p>
            <a:pPr algn="ctr"/>
            <a:endParaRPr lang="en-US" sz="1050" i="1" dirty="0" smtClean="0"/>
          </a:p>
          <a:p>
            <a:pPr algn="r"/>
            <a:r>
              <a:rPr lang="en-US" sz="2000" i="1" dirty="0" smtClean="0"/>
              <a:t>revised</a:t>
            </a:r>
          </a:p>
          <a:p>
            <a:pPr algn="ctr"/>
            <a:endParaRPr lang="en-US" sz="1600" dirty="0" smtClean="0"/>
          </a:p>
        </p:txBody>
      </p:sp>
      <p:sp>
        <p:nvSpPr>
          <p:cNvPr id="12" name="TextBox 11"/>
          <p:cNvSpPr txBox="1"/>
          <p:nvPr/>
        </p:nvSpPr>
        <p:spPr>
          <a:xfrm>
            <a:off x="4484171" y="1685260"/>
            <a:ext cx="1234896" cy="1077218"/>
          </a:xfrm>
          <a:prstGeom prst="rect">
            <a:avLst/>
          </a:prstGeom>
          <a:noFill/>
        </p:spPr>
        <p:txBody>
          <a:bodyPr wrap="square" rtlCol="0">
            <a:spAutoFit/>
          </a:bodyPr>
          <a:lstStyle/>
          <a:p>
            <a:pPr algn="ctr"/>
            <a:r>
              <a:rPr lang="en-US" sz="1600" dirty="0" smtClean="0"/>
              <a:t>At MJC: 12,287 of 17,246 students</a:t>
            </a:r>
            <a:endParaRPr lang="en-US" sz="1600" dirty="0"/>
          </a:p>
        </p:txBody>
      </p:sp>
      <p:graphicFrame>
        <p:nvGraphicFramePr>
          <p:cNvPr id="6" name="Chart 5"/>
          <p:cNvGraphicFramePr>
            <a:graphicFrameLocks/>
          </p:cNvGraphicFramePr>
          <p:nvPr>
            <p:extLst>
              <p:ext uri="{D42A27DB-BD31-4B8C-83A1-F6EECF244321}">
                <p14:modId xmlns:p14="http://schemas.microsoft.com/office/powerpoint/2010/main" val="2127953322"/>
              </p:ext>
            </p:extLst>
          </p:nvPr>
        </p:nvGraphicFramePr>
        <p:xfrm>
          <a:off x="3435965" y="1839662"/>
          <a:ext cx="8242229" cy="45521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0710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76091" y="716276"/>
            <a:ext cx="6438801" cy="923330"/>
          </a:xfrm>
          <a:prstGeom prst="rect">
            <a:avLst/>
          </a:prstGeom>
          <a:noFill/>
        </p:spPr>
        <p:txBody>
          <a:bodyPr wrap="square" rtlCol="0">
            <a:spAutoFit/>
          </a:bodyPr>
          <a:lstStyle/>
          <a:p>
            <a:pPr algn="r"/>
            <a:r>
              <a:rPr lang="en-US" sz="5400" dirty="0" smtClean="0"/>
              <a:t>Momentum</a:t>
            </a:r>
            <a:endParaRPr lang="en-US" sz="5400" dirty="0"/>
          </a:p>
        </p:txBody>
      </p:sp>
      <p:sp>
        <p:nvSpPr>
          <p:cNvPr id="3" name="TextBox 2"/>
          <p:cNvSpPr txBox="1"/>
          <p:nvPr/>
        </p:nvSpPr>
        <p:spPr>
          <a:xfrm>
            <a:off x="9947828" y="3254084"/>
            <a:ext cx="1522104" cy="1015663"/>
          </a:xfrm>
          <a:prstGeom prst="rect">
            <a:avLst/>
          </a:prstGeom>
          <a:noFill/>
        </p:spPr>
        <p:txBody>
          <a:bodyPr wrap="square" rtlCol="0">
            <a:spAutoFit/>
          </a:bodyPr>
          <a:lstStyle/>
          <a:p>
            <a:pPr algn="ctr"/>
            <a:r>
              <a:rPr lang="en-US" sz="2000" dirty="0" smtClean="0"/>
              <a:t>1,276 of 16,016   students</a:t>
            </a:r>
            <a:endParaRPr lang="en-US" sz="2000" dirty="0"/>
          </a:p>
        </p:txBody>
      </p:sp>
      <p:sp>
        <p:nvSpPr>
          <p:cNvPr id="9" name="TextBox 8"/>
          <p:cNvSpPr txBox="1"/>
          <p:nvPr/>
        </p:nvSpPr>
        <p:spPr>
          <a:xfrm>
            <a:off x="6653140" y="3271921"/>
            <a:ext cx="1246909" cy="1015663"/>
          </a:xfrm>
          <a:prstGeom prst="rect">
            <a:avLst/>
          </a:prstGeom>
          <a:noFill/>
        </p:spPr>
        <p:txBody>
          <a:bodyPr wrap="square" rtlCol="0">
            <a:spAutoFit/>
          </a:bodyPr>
          <a:lstStyle/>
          <a:p>
            <a:pPr algn="ctr"/>
            <a:r>
              <a:rPr lang="en-US" sz="2000" dirty="0" smtClean="0"/>
              <a:t>344 of 4,065 students</a:t>
            </a:r>
            <a:endParaRPr lang="en-US" sz="2000" dirty="0"/>
          </a:p>
        </p:txBody>
      </p:sp>
      <p:sp>
        <p:nvSpPr>
          <p:cNvPr id="10" name="TextBox 9"/>
          <p:cNvSpPr txBox="1"/>
          <p:nvPr/>
        </p:nvSpPr>
        <p:spPr>
          <a:xfrm>
            <a:off x="440574" y="1916326"/>
            <a:ext cx="2995391" cy="4416594"/>
          </a:xfrm>
          <a:prstGeom prst="rect">
            <a:avLst/>
          </a:prstGeom>
          <a:noFill/>
        </p:spPr>
        <p:txBody>
          <a:bodyPr wrap="square" rtlCol="0">
            <a:spAutoFit/>
          </a:bodyPr>
          <a:lstStyle/>
          <a:p>
            <a:pPr algn="ctr"/>
            <a:endParaRPr lang="en-US" sz="1100" dirty="0" smtClean="0"/>
          </a:p>
          <a:p>
            <a:pPr algn="ctr"/>
            <a:r>
              <a:rPr lang="en-US" sz="3200" dirty="0" smtClean="0"/>
              <a:t>2016-17 Baseline</a:t>
            </a:r>
          </a:p>
          <a:p>
            <a:pPr algn="ctr"/>
            <a:endParaRPr lang="en-US" sz="1400" dirty="0" smtClean="0"/>
          </a:p>
          <a:p>
            <a:pPr algn="ctr"/>
            <a:r>
              <a:rPr lang="en-US" sz="3200" dirty="0" smtClean="0"/>
              <a:t>9+ Career Education Units in One Year</a:t>
            </a:r>
          </a:p>
          <a:p>
            <a:pPr algn="ctr"/>
            <a:endParaRPr lang="en-US" sz="3200" dirty="0"/>
          </a:p>
          <a:p>
            <a:pPr algn="ctr"/>
            <a:r>
              <a:rPr lang="en-US" sz="3200" i="1" dirty="0" smtClean="0"/>
              <a:t>All Students</a:t>
            </a:r>
          </a:p>
          <a:p>
            <a:pPr algn="ctr"/>
            <a:endParaRPr lang="en-US" sz="1600" i="1" dirty="0" smtClean="0"/>
          </a:p>
          <a:p>
            <a:pPr algn="r"/>
            <a:r>
              <a:rPr lang="en-US" sz="1600" i="1" dirty="0" smtClean="0"/>
              <a:t>revised</a:t>
            </a:r>
          </a:p>
        </p:txBody>
      </p:sp>
      <p:sp>
        <p:nvSpPr>
          <p:cNvPr id="2" name="TextBox 1"/>
          <p:cNvSpPr txBox="1"/>
          <p:nvPr/>
        </p:nvSpPr>
        <p:spPr>
          <a:xfrm>
            <a:off x="5644342" y="1920240"/>
            <a:ext cx="2637490" cy="369332"/>
          </a:xfrm>
          <a:prstGeom prst="rect">
            <a:avLst/>
          </a:prstGeom>
          <a:solidFill>
            <a:schemeClr val="bg1"/>
          </a:solidFill>
        </p:spPr>
        <p:txBody>
          <a:bodyPr wrap="square" rtlCol="0">
            <a:spAutoFit/>
          </a:bodyPr>
          <a:lstStyle/>
          <a:p>
            <a:endParaRPr lang="en-US" dirty="0"/>
          </a:p>
        </p:txBody>
      </p:sp>
      <p:sp>
        <p:nvSpPr>
          <p:cNvPr id="12" name="TextBox 11"/>
          <p:cNvSpPr txBox="1"/>
          <p:nvPr/>
        </p:nvSpPr>
        <p:spPr>
          <a:xfrm>
            <a:off x="4883290" y="3269329"/>
            <a:ext cx="1522104" cy="1015663"/>
          </a:xfrm>
          <a:prstGeom prst="rect">
            <a:avLst/>
          </a:prstGeom>
          <a:noFill/>
        </p:spPr>
        <p:txBody>
          <a:bodyPr wrap="square" rtlCol="0">
            <a:spAutoFit/>
          </a:bodyPr>
          <a:lstStyle/>
          <a:p>
            <a:pPr algn="ctr"/>
            <a:r>
              <a:rPr lang="en-US" sz="2000" dirty="0" smtClean="0"/>
              <a:t>2,466 of 25,072 of students</a:t>
            </a:r>
            <a:endParaRPr lang="en-US" sz="2000" dirty="0"/>
          </a:p>
        </p:txBody>
      </p:sp>
      <p:graphicFrame>
        <p:nvGraphicFramePr>
          <p:cNvPr id="13" name="Chart 12"/>
          <p:cNvGraphicFramePr>
            <a:graphicFrameLocks/>
          </p:cNvGraphicFramePr>
          <p:nvPr>
            <p:extLst/>
          </p:nvPr>
        </p:nvGraphicFramePr>
        <p:xfrm>
          <a:off x="3775164" y="1962773"/>
          <a:ext cx="7972697" cy="4168062"/>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p:cNvSpPr txBox="1"/>
          <p:nvPr/>
        </p:nvSpPr>
        <p:spPr>
          <a:xfrm>
            <a:off x="8453173" y="3254085"/>
            <a:ext cx="1246909" cy="1015663"/>
          </a:xfrm>
          <a:prstGeom prst="rect">
            <a:avLst/>
          </a:prstGeom>
          <a:noFill/>
        </p:spPr>
        <p:txBody>
          <a:bodyPr wrap="square" rtlCol="0">
            <a:spAutoFit/>
          </a:bodyPr>
          <a:lstStyle/>
          <a:p>
            <a:pPr algn="ctr"/>
            <a:r>
              <a:rPr lang="en-US" sz="2000" dirty="0" smtClean="0"/>
              <a:t>3,166 of 23,989 students</a:t>
            </a:r>
            <a:endParaRPr lang="en-US" sz="2000" dirty="0"/>
          </a:p>
        </p:txBody>
      </p:sp>
    </p:spTree>
    <p:extLst>
      <p:ext uri="{BB962C8B-B14F-4D97-AF65-F5344CB8AC3E}">
        <p14:creationId xmlns:p14="http://schemas.microsoft.com/office/powerpoint/2010/main" val="907405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76091" y="716276"/>
            <a:ext cx="6438801" cy="923330"/>
          </a:xfrm>
          <a:prstGeom prst="rect">
            <a:avLst/>
          </a:prstGeom>
          <a:noFill/>
        </p:spPr>
        <p:txBody>
          <a:bodyPr wrap="square" rtlCol="0">
            <a:spAutoFit/>
          </a:bodyPr>
          <a:lstStyle/>
          <a:p>
            <a:pPr algn="r"/>
            <a:r>
              <a:rPr lang="en-US" sz="5400" dirty="0" smtClean="0"/>
              <a:t>Momentum</a:t>
            </a:r>
            <a:endParaRPr lang="en-US" sz="5400" dirty="0"/>
          </a:p>
        </p:txBody>
      </p:sp>
      <p:sp>
        <p:nvSpPr>
          <p:cNvPr id="10" name="TextBox 9"/>
          <p:cNvSpPr txBox="1"/>
          <p:nvPr/>
        </p:nvSpPr>
        <p:spPr>
          <a:xfrm>
            <a:off x="440574" y="1916326"/>
            <a:ext cx="2995391" cy="4508927"/>
          </a:xfrm>
          <a:prstGeom prst="rect">
            <a:avLst/>
          </a:prstGeom>
          <a:noFill/>
        </p:spPr>
        <p:txBody>
          <a:bodyPr wrap="square" rtlCol="0">
            <a:spAutoFit/>
          </a:bodyPr>
          <a:lstStyle/>
          <a:p>
            <a:pPr algn="ctr"/>
            <a:endParaRPr lang="en-US" sz="1100" dirty="0" smtClean="0"/>
          </a:p>
          <a:p>
            <a:pPr algn="ctr"/>
            <a:r>
              <a:rPr lang="en-US" sz="3200" dirty="0" smtClean="0"/>
              <a:t>2016-17 Baseline</a:t>
            </a:r>
          </a:p>
          <a:p>
            <a:pPr algn="ctr"/>
            <a:endParaRPr lang="en-US" sz="1000" dirty="0" smtClean="0"/>
          </a:p>
          <a:p>
            <a:pPr algn="ctr"/>
            <a:r>
              <a:rPr lang="en-US" sz="3200" dirty="0" smtClean="0"/>
              <a:t>Percentage of Students meeting Full-Time Threshold</a:t>
            </a:r>
          </a:p>
          <a:p>
            <a:pPr algn="ctr"/>
            <a:endParaRPr lang="en-US" sz="1200" dirty="0"/>
          </a:p>
          <a:p>
            <a:pPr algn="ctr"/>
            <a:r>
              <a:rPr lang="en-US" sz="3200" i="1" dirty="0" smtClean="0"/>
              <a:t>All Students</a:t>
            </a:r>
          </a:p>
          <a:p>
            <a:pPr algn="ctr"/>
            <a:endParaRPr lang="en-US" sz="900" i="1" dirty="0" smtClean="0"/>
          </a:p>
          <a:p>
            <a:pPr algn="r"/>
            <a:r>
              <a:rPr lang="en-US" sz="2000" i="1" dirty="0" smtClean="0"/>
              <a:t>revised</a:t>
            </a:r>
            <a:endParaRPr lang="en-US" dirty="0" smtClean="0"/>
          </a:p>
        </p:txBody>
      </p:sp>
      <p:sp>
        <p:nvSpPr>
          <p:cNvPr id="2" name="TextBox 1"/>
          <p:cNvSpPr txBox="1"/>
          <p:nvPr/>
        </p:nvSpPr>
        <p:spPr>
          <a:xfrm>
            <a:off x="5644342" y="1920240"/>
            <a:ext cx="2637490" cy="369332"/>
          </a:xfrm>
          <a:prstGeom prst="rect">
            <a:avLst/>
          </a:prstGeom>
          <a:solidFill>
            <a:schemeClr val="bg1"/>
          </a:solidFill>
        </p:spPr>
        <p:txBody>
          <a:bodyPr wrap="square" rtlCol="0">
            <a:spAutoFit/>
          </a:bodyPr>
          <a:lstStyle/>
          <a:p>
            <a:endParaRPr lang="en-US" dirty="0"/>
          </a:p>
        </p:txBody>
      </p:sp>
      <p:sp>
        <p:nvSpPr>
          <p:cNvPr id="4" name="TextBox 3"/>
          <p:cNvSpPr txBox="1"/>
          <p:nvPr/>
        </p:nvSpPr>
        <p:spPr>
          <a:xfrm>
            <a:off x="5859624" y="1916326"/>
            <a:ext cx="3470988" cy="461665"/>
          </a:xfrm>
          <a:prstGeom prst="rect">
            <a:avLst/>
          </a:prstGeom>
          <a:noFill/>
        </p:spPr>
        <p:txBody>
          <a:bodyPr wrap="square" rtlCol="0">
            <a:spAutoFit/>
          </a:bodyPr>
          <a:lstStyle/>
          <a:p>
            <a:r>
              <a:rPr lang="en-US" sz="2400" dirty="0" smtClean="0"/>
              <a:t>Unit Thresholds Earned</a:t>
            </a:r>
            <a:endParaRPr lang="en-US" sz="2400" dirty="0"/>
          </a:p>
        </p:txBody>
      </p:sp>
      <p:graphicFrame>
        <p:nvGraphicFramePr>
          <p:cNvPr id="7" name="Chart 6"/>
          <p:cNvGraphicFramePr>
            <a:graphicFrameLocks/>
          </p:cNvGraphicFramePr>
          <p:nvPr>
            <p:extLst>
              <p:ext uri="{D42A27DB-BD31-4B8C-83A1-F6EECF244321}">
                <p14:modId xmlns:p14="http://schemas.microsoft.com/office/powerpoint/2010/main" val="2491201645"/>
              </p:ext>
            </p:extLst>
          </p:nvPr>
        </p:nvGraphicFramePr>
        <p:xfrm>
          <a:off x="3656270" y="1916326"/>
          <a:ext cx="7877695" cy="4168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469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ext uri="{D42A27DB-BD31-4B8C-83A1-F6EECF244321}">
                <p14:modId xmlns:p14="http://schemas.microsoft.com/office/powerpoint/2010/main" val="4043639015"/>
              </p:ext>
            </p:extLst>
          </p:nvPr>
        </p:nvGraphicFramePr>
        <p:xfrm>
          <a:off x="3810000" y="1838131"/>
          <a:ext cx="7604892" cy="440404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976091" y="716276"/>
            <a:ext cx="6438801" cy="923330"/>
          </a:xfrm>
          <a:prstGeom prst="rect">
            <a:avLst/>
          </a:prstGeom>
          <a:noFill/>
        </p:spPr>
        <p:txBody>
          <a:bodyPr wrap="square" rtlCol="0">
            <a:spAutoFit/>
          </a:bodyPr>
          <a:lstStyle/>
          <a:p>
            <a:pPr algn="r"/>
            <a:r>
              <a:rPr lang="en-US" sz="5400" dirty="0" smtClean="0">
                <a:latin typeface="Arial" panose="020B0604020202020204" pitchFamily="34" charset="0"/>
                <a:cs typeface="Arial" panose="020B0604020202020204" pitchFamily="34" charset="0"/>
              </a:rPr>
              <a:t>Outcomes</a:t>
            </a:r>
            <a:endParaRPr lang="en-US" sz="5400" dirty="0">
              <a:latin typeface="Arial" panose="020B0604020202020204" pitchFamily="34" charset="0"/>
              <a:cs typeface="Arial" panose="020B0604020202020204" pitchFamily="34" charset="0"/>
            </a:endParaRPr>
          </a:p>
        </p:txBody>
      </p:sp>
      <p:sp>
        <p:nvSpPr>
          <p:cNvPr id="10" name="TextBox 9"/>
          <p:cNvSpPr txBox="1"/>
          <p:nvPr/>
        </p:nvSpPr>
        <p:spPr>
          <a:xfrm>
            <a:off x="317241" y="1639606"/>
            <a:ext cx="3319534" cy="4778231"/>
          </a:xfrm>
          <a:prstGeom prst="rect">
            <a:avLst/>
          </a:prstGeom>
          <a:noFill/>
        </p:spPr>
        <p:txBody>
          <a:bodyPr wrap="square" rtlCol="0">
            <a:spAutoFit/>
          </a:bodyPr>
          <a:lstStyle/>
          <a:p>
            <a:pPr algn="ctr"/>
            <a:endParaRPr lang="en-US" sz="1100" dirty="0" smtClean="0"/>
          </a:p>
          <a:p>
            <a:pPr algn="ctr"/>
            <a:r>
              <a:rPr lang="en-US" sz="3200" dirty="0" smtClean="0"/>
              <a:t>2016-17 Baseline</a:t>
            </a:r>
          </a:p>
          <a:p>
            <a:pPr algn="ctr"/>
            <a:endParaRPr lang="en-US" sz="1100" dirty="0" smtClean="0"/>
          </a:p>
          <a:p>
            <a:pPr algn="ctr"/>
            <a:r>
              <a:rPr lang="en-US" sz="2800" dirty="0" smtClean="0"/>
              <a:t>Median sum of earnings for the four fiscal quarters immediately following the academic year of exit</a:t>
            </a:r>
            <a:endParaRPr lang="en-US" sz="2800" dirty="0"/>
          </a:p>
          <a:p>
            <a:pPr algn="ctr"/>
            <a:r>
              <a:rPr lang="en-US" sz="2000" dirty="0" smtClean="0"/>
              <a:t>(does not include students who transfer)</a:t>
            </a:r>
            <a:endParaRPr lang="en-US" sz="1100" dirty="0" smtClean="0"/>
          </a:p>
          <a:p>
            <a:pPr algn="ctr"/>
            <a:endParaRPr lang="en-US" sz="1050" dirty="0"/>
          </a:p>
          <a:p>
            <a:pPr algn="ctr"/>
            <a:r>
              <a:rPr lang="en-US" sz="3200" i="1" dirty="0" smtClean="0"/>
              <a:t>All Students</a:t>
            </a:r>
            <a:endParaRPr lang="en-US" sz="1600" dirty="0" smtClean="0"/>
          </a:p>
        </p:txBody>
      </p:sp>
      <p:sp>
        <p:nvSpPr>
          <p:cNvPr id="8" name="TextBox 7"/>
          <p:cNvSpPr txBox="1"/>
          <p:nvPr/>
        </p:nvSpPr>
        <p:spPr>
          <a:xfrm>
            <a:off x="8195491" y="3200896"/>
            <a:ext cx="1246909" cy="707886"/>
          </a:xfrm>
          <a:prstGeom prst="rect">
            <a:avLst/>
          </a:prstGeom>
          <a:noFill/>
        </p:spPr>
        <p:txBody>
          <a:bodyPr wrap="square" rtlCol="0">
            <a:spAutoFit/>
          </a:bodyPr>
          <a:lstStyle/>
          <a:p>
            <a:pPr algn="ctr"/>
            <a:r>
              <a:rPr lang="en-US" sz="2000" dirty="0" smtClean="0"/>
              <a:t>6,201 </a:t>
            </a:r>
          </a:p>
          <a:p>
            <a:pPr algn="ctr"/>
            <a:r>
              <a:rPr lang="en-US" sz="2000" dirty="0" smtClean="0"/>
              <a:t>students</a:t>
            </a:r>
            <a:endParaRPr lang="en-US" sz="2000" dirty="0"/>
          </a:p>
        </p:txBody>
      </p:sp>
      <p:sp>
        <p:nvSpPr>
          <p:cNvPr id="9" name="TextBox 8"/>
          <p:cNvSpPr txBox="1"/>
          <p:nvPr/>
        </p:nvSpPr>
        <p:spPr>
          <a:xfrm>
            <a:off x="6511298" y="3229384"/>
            <a:ext cx="1246909" cy="707886"/>
          </a:xfrm>
          <a:prstGeom prst="rect">
            <a:avLst/>
          </a:prstGeom>
          <a:noFill/>
        </p:spPr>
        <p:txBody>
          <a:bodyPr wrap="square" rtlCol="0">
            <a:spAutoFit/>
          </a:bodyPr>
          <a:lstStyle/>
          <a:p>
            <a:pPr algn="ctr"/>
            <a:r>
              <a:rPr lang="en-US" sz="2000" dirty="0" smtClean="0"/>
              <a:t>1,118 students</a:t>
            </a:r>
            <a:endParaRPr lang="en-US" sz="2000" dirty="0"/>
          </a:p>
        </p:txBody>
      </p:sp>
      <p:sp>
        <p:nvSpPr>
          <p:cNvPr id="11" name="TextBox 10"/>
          <p:cNvSpPr txBox="1"/>
          <p:nvPr/>
        </p:nvSpPr>
        <p:spPr>
          <a:xfrm>
            <a:off x="4976091" y="3231673"/>
            <a:ext cx="1246909" cy="646331"/>
          </a:xfrm>
          <a:prstGeom prst="rect">
            <a:avLst/>
          </a:prstGeom>
          <a:noFill/>
        </p:spPr>
        <p:txBody>
          <a:bodyPr wrap="square" rtlCol="0">
            <a:spAutoFit/>
          </a:bodyPr>
          <a:lstStyle/>
          <a:p>
            <a:pPr algn="ctr"/>
            <a:r>
              <a:rPr lang="en-US" dirty="0" smtClean="0"/>
              <a:t>6,183 students</a:t>
            </a:r>
            <a:endParaRPr lang="en-US" dirty="0"/>
          </a:p>
        </p:txBody>
      </p:sp>
    </p:spTree>
    <p:extLst>
      <p:ext uri="{BB962C8B-B14F-4D97-AF65-F5344CB8AC3E}">
        <p14:creationId xmlns:p14="http://schemas.microsoft.com/office/powerpoint/2010/main" val="4278690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a:graphicFrameLocks/>
          </p:cNvGraphicFramePr>
          <p:nvPr>
            <p:extLst>
              <p:ext uri="{D42A27DB-BD31-4B8C-83A1-F6EECF244321}">
                <p14:modId xmlns:p14="http://schemas.microsoft.com/office/powerpoint/2010/main" val="1900114010"/>
              </p:ext>
            </p:extLst>
          </p:nvPr>
        </p:nvGraphicFramePr>
        <p:xfrm>
          <a:off x="3934851" y="1898779"/>
          <a:ext cx="7480041" cy="418478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749668" y="716276"/>
            <a:ext cx="6438801" cy="923330"/>
          </a:xfrm>
          <a:prstGeom prst="rect">
            <a:avLst/>
          </a:prstGeom>
          <a:noFill/>
        </p:spPr>
        <p:txBody>
          <a:bodyPr wrap="square" rtlCol="0">
            <a:spAutoFit/>
          </a:bodyPr>
          <a:lstStyle/>
          <a:p>
            <a:pPr algn="r"/>
            <a:r>
              <a:rPr lang="en-US" sz="5400" dirty="0" smtClean="0">
                <a:latin typeface="Arial" panose="020B0604020202020204" pitchFamily="34" charset="0"/>
                <a:cs typeface="Arial" panose="020B0604020202020204" pitchFamily="34" charset="0"/>
              </a:rPr>
              <a:t>Outcomes</a:t>
            </a:r>
            <a:endParaRPr lang="en-US" sz="5400" dirty="0">
              <a:latin typeface="Arial" panose="020B0604020202020204" pitchFamily="34" charset="0"/>
              <a:cs typeface="Arial" panose="020B0604020202020204" pitchFamily="34" charset="0"/>
            </a:endParaRPr>
          </a:p>
        </p:txBody>
      </p:sp>
      <p:sp>
        <p:nvSpPr>
          <p:cNvPr id="10" name="TextBox 9"/>
          <p:cNvSpPr txBox="1"/>
          <p:nvPr/>
        </p:nvSpPr>
        <p:spPr>
          <a:xfrm>
            <a:off x="487227" y="1639606"/>
            <a:ext cx="3149548" cy="4778231"/>
          </a:xfrm>
          <a:prstGeom prst="rect">
            <a:avLst/>
          </a:prstGeom>
          <a:noFill/>
        </p:spPr>
        <p:txBody>
          <a:bodyPr wrap="square" rtlCol="0">
            <a:spAutoFit/>
          </a:bodyPr>
          <a:lstStyle/>
          <a:p>
            <a:pPr algn="ctr"/>
            <a:endParaRPr lang="en-US" sz="1100" dirty="0" smtClean="0"/>
          </a:p>
          <a:p>
            <a:pPr algn="ctr"/>
            <a:r>
              <a:rPr lang="en-US" sz="3200" dirty="0" smtClean="0"/>
              <a:t>2016-17 Baseline</a:t>
            </a:r>
          </a:p>
          <a:p>
            <a:pPr algn="ctr"/>
            <a:endParaRPr lang="en-US" sz="1100" dirty="0" smtClean="0"/>
          </a:p>
          <a:p>
            <a:pPr algn="ctr"/>
            <a:r>
              <a:rPr lang="en-US" sz="2800" dirty="0" smtClean="0"/>
              <a:t>Proportion of students who exited the college and attained the living wage for a single adult </a:t>
            </a:r>
            <a:endParaRPr lang="en-US" sz="2800" dirty="0"/>
          </a:p>
          <a:p>
            <a:pPr algn="ctr"/>
            <a:r>
              <a:rPr lang="en-US" sz="2000" dirty="0" smtClean="0"/>
              <a:t>(does not include students who transfer)</a:t>
            </a:r>
            <a:endParaRPr lang="en-US" sz="1100" dirty="0" smtClean="0"/>
          </a:p>
          <a:p>
            <a:pPr algn="ctr"/>
            <a:endParaRPr lang="en-US" sz="1050" dirty="0"/>
          </a:p>
          <a:p>
            <a:pPr algn="ctr"/>
            <a:r>
              <a:rPr lang="en-US" sz="3200" i="1" dirty="0" smtClean="0"/>
              <a:t>All Students</a:t>
            </a:r>
            <a:endParaRPr lang="en-US" sz="1600" dirty="0" smtClean="0"/>
          </a:p>
        </p:txBody>
      </p:sp>
      <p:sp>
        <p:nvSpPr>
          <p:cNvPr id="8" name="TextBox 7"/>
          <p:cNvSpPr txBox="1"/>
          <p:nvPr/>
        </p:nvSpPr>
        <p:spPr>
          <a:xfrm>
            <a:off x="8148748" y="2883975"/>
            <a:ext cx="1246909" cy="830997"/>
          </a:xfrm>
          <a:prstGeom prst="rect">
            <a:avLst/>
          </a:prstGeom>
          <a:noFill/>
        </p:spPr>
        <p:txBody>
          <a:bodyPr wrap="square" rtlCol="0">
            <a:spAutoFit/>
          </a:bodyPr>
          <a:lstStyle/>
          <a:p>
            <a:pPr algn="ctr"/>
            <a:r>
              <a:rPr lang="en-US" sz="1600" dirty="0" smtClean="0"/>
              <a:t>2,916 of 6,201 students</a:t>
            </a:r>
            <a:endParaRPr lang="en-US" sz="1600" dirty="0"/>
          </a:p>
        </p:txBody>
      </p:sp>
      <p:sp>
        <p:nvSpPr>
          <p:cNvPr id="9" name="TextBox 8"/>
          <p:cNvSpPr txBox="1"/>
          <p:nvPr/>
        </p:nvSpPr>
        <p:spPr>
          <a:xfrm>
            <a:off x="6427589" y="2883975"/>
            <a:ext cx="1246909" cy="584775"/>
          </a:xfrm>
          <a:prstGeom prst="rect">
            <a:avLst/>
          </a:prstGeom>
          <a:noFill/>
        </p:spPr>
        <p:txBody>
          <a:bodyPr wrap="square" rtlCol="0">
            <a:spAutoFit/>
          </a:bodyPr>
          <a:lstStyle/>
          <a:p>
            <a:pPr algn="ctr"/>
            <a:r>
              <a:rPr lang="en-US" sz="1600" dirty="0" smtClean="0"/>
              <a:t>530 of 1,118 students</a:t>
            </a:r>
            <a:endParaRPr lang="en-US" sz="1600" dirty="0"/>
          </a:p>
        </p:txBody>
      </p:sp>
      <p:sp>
        <p:nvSpPr>
          <p:cNvPr id="11" name="TextBox 10"/>
          <p:cNvSpPr txBox="1"/>
          <p:nvPr/>
        </p:nvSpPr>
        <p:spPr>
          <a:xfrm>
            <a:off x="4882604" y="2884085"/>
            <a:ext cx="1246909" cy="830997"/>
          </a:xfrm>
          <a:prstGeom prst="rect">
            <a:avLst/>
          </a:prstGeom>
          <a:noFill/>
        </p:spPr>
        <p:txBody>
          <a:bodyPr wrap="square" rtlCol="0">
            <a:spAutoFit/>
          </a:bodyPr>
          <a:lstStyle/>
          <a:p>
            <a:pPr algn="ctr"/>
            <a:r>
              <a:rPr lang="en-US" sz="1600" dirty="0" smtClean="0"/>
              <a:t>2,643 of 6,183 students</a:t>
            </a:r>
            <a:endParaRPr lang="en-US" sz="1600" dirty="0"/>
          </a:p>
        </p:txBody>
      </p:sp>
    </p:spTree>
    <p:extLst>
      <p:ext uri="{BB962C8B-B14F-4D97-AF65-F5344CB8AC3E}">
        <p14:creationId xmlns:p14="http://schemas.microsoft.com/office/powerpoint/2010/main" val="2941009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853" y="141190"/>
            <a:ext cx="10515600" cy="1325563"/>
          </a:xfrm>
          <a:solidFill>
            <a:schemeClr val="accent1">
              <a:lumMod val="20000"/>
              <a:lumOff val="80000"/>
            </a:schemeClr>
          </a:solidFill>
        </p:spPr>
        <p:txBody>
          <a:bodyPr>
            <a:normAutofit/>
          </a:bodyPr>
          <a:lstStyle/>
          <a:p>
            <a:pPr algn="r"/>
            <a:r>
              <a:rPr lang="en-US" sz="5400" dirty="0" smtClean="0">
                <a:latin typeface="Arial" panose="020B0604020202020204" pitchFamily="34" charset="0"/>
                <a:cs typeface="Arial" panose="020B0604020202020204" pitchFamily="34" charset="0"/>
              </a:rPr>
              <a:t>2018-19 Student Success Metrics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1250302" y="2108718"/>
            <a:ext cx="9937102" cy="4832092"/>
          </a:xfrm>
          <a:prstGeom prst="rect">
            <a:avLst/>
          </a:prstGeom>
          <a:noFill/>
        </p:spPr>
        <p:txBody>
          <a:bodyPr wrap="square" rtlCol="0">
            <a:spAutoFit/>
          </a:bodyPr>
          <a:lstStyle/>
          <a:p>
            <a:r>
              <a:rPr lang="en-US" sz="2800" dirty="0" smtClean="0"/>
              <a:t>Student Success Metrics: </a:t>
            </a:r>
          </a:p>
          <a:p>
            <a:r>
              <a:rPr lang="en-US" sz="2800" dirty="0">
                <a:hlinkClick r:id="rId2"/>
              </a:rPr>
              <a:t>https://</a:t>
            </a:r>
            <a:r>
              <a:rPr lang="en-US" sz="2800" dirty="0" smtClean="0">
                <a:hlinkClick r:id="rId2"/>
              </a:rPr>
              <a:t>digitalfutures.cccco.edu/Portals/0/Documents/CaseStudies/digital-futures-webinar-simplified-metrics-initiative-082918.pdf</a:t>
            </a:r>
            <a:endParaRPr lang="en-US" sz="2800" dirty="0" smtClean="0"/>
          </a:p>
          <a:p>
            <a:endParaRPr lang="en-US" sz="2800" dirty="0" smtClean="0"/>
          </a:p>
          <a:p>
            <a:r>
              <a:rPr lang="en-US" sz="2800" dirty="0" smtClean="0"/>
              <a:t>Student Centered Funding Formula (SCFF): </a:t>
            </a:r>
            <a:endParaRPr lang="en-US" sz="2800" dirty="0">
              <a:hlinkClick r:id="rId3"/>
            </a:endParaRPr>
          </a:p>
          <a:p>
            <a:r>
              <a:rPr lang="en-US" sz="2800" dirty="0">
                <a:hlinkClick r:id="rId3"/>
              </a:rPr>
              <a:t>http://extranet.cccco.edu/Divisions/FinanceFacilities/StudentCenteredFundingFormula.aspx</a:t>
            </a:r>
            <a:r>
              <a:rPr lang="en-US" sz="2800" dirty="0"/>
              <a:t> </a:t>
            </a:r>
          </a:p>
          <a:p>
            <a:endParaRPr lang="en-US" sz="2800" dirty="0" smtClean="0"/>
          </a:p>
          <a:p>
            <a:endParaRPr lang="en-US" sz="2800" dirty="0"/>
          </a:p>
          <a:p>
            <a:endParaRPr lang="en-US" sz="2800" dirty="0" smtClean="0"/>
          </a:p>
          <a:p>
            <a:endParaRPr lang="en-US" sz="2800" dirty="0"/>
          </a:p>
        </p:txBody>
      </p:sp>
    </p:spTree>
    <p:extLst>
      <p:ext uri="{BB962C8B-B14F-4D97-AF65-F5344CB8AC3E}">
        <p14:creationId xmlns:p14="http://schemas.microsoft.com/office/powerpoint/2010/main" val="3410368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nvPr>
        </p:nvGraphicFramePr>
        <p:xfrm>
          <a:off x="903201" y="132664"/>
          <a:ext cx="10907486" cy="581263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903201" y="1856792"/>
            <a:ext cx="10797387" cy="4462760"/>
          </a:xfrm>
          <a:prstGeom prst="rect">
            <a:avLst/>
          </a:prstGeom>
          <a:noFill/>
        </p:spPr>
        <p:txBody>
          <a:bodyPr wrap="square" rtlCol="0">
            <a:spAutoFit/>
          </a:bodyPr>
          <a:lstStyle/>
          <a:p>
            <a:r>
              <a:rPr lang="en-US" sz="2400" dirty="0" smtClean="0"/>
              <a:t>The following slides show the MJC Vision for Success baseline data and potential target data. We will set goals in five areas (including activities in other areas that lead to these goals):</a:t>
            </a:r>
          </a:p>
          <a:p>
            <a:endParaRPr lang="en-US" sz="1000" dirty="0"/>
          </a:p>
          <a:p>
            <a:pPr marL="342900" indent="-342900">
              <a:buFont typeface="Wingdings" panose="05000000000000000000" pitchFamily="2" charset="2"/>
              <a:buChar char="§"/>
            </a:pPr>
            <a:r>
              <a:rPr lang="en-US" sz="2400" dirty="0" smtClean="0"/>
              <a:t>Completion</a:t>
            </a:r>
          </a:p>
          <a:p>
            <a:pPr marL="342900" indent="-342900">
              <a:buFont typeface="Wingdings" panose="05000000000000000000" pitchFamily="2" charset="2"/>
              <a:buChar char="§"/>
            </a:pPr>
            <a:r>
              <a:rPr lang="en-US" sz="2400" dirty="0" smtClean="0"/>
              <a:t>Transfer</a:t>
            </a:r>
          </a:p>
          <a:p>
            <a:pPr marL="342900" indent="-342900">
              <a:buFont typeface="Wingdings" panose="05000000000000000000" pitchFamily="2" charset="2"/>
              <a:buChar char="§"/>
            </a:pPr>
            <a:r>
              <a:rPr lang="en-US" sz="2400" dirty="0" smtClean="0"/>
              <a:t>Unit Accumulation (when a degree is earned)</a:t>
            </a:r>
          </a:p>
          <a:p>
            <a:pPr marL="342900" indent="-342900">
              <a:buFont typeface="Wingdings" panose="05000000000000000000" pitchFamily="2" charset="2"/>
              <a:buChar char="§"/>
            </a:pPr>
            <a:r>
              <a:rPr lang="en-US" sz="2400" dirty="0" smtClean="0"/>
              <a:t>Workforce (are students employed in the field in which they studied?)</a:t>
            </a:r>
          </a:p>
          <a:p>
            <a:pPr marL="342900" indent="-342900">
              <a:buFont typeface="Wingdings" panose="05000000000000000000" pitchFamily="2" charset="2"/>
              <a:buChar char="§"/>
            </a:pPr>
            <a:r>
              <a:rPr lang="en-US" sz="2400" dirty="0" smtClean="0"/>
              <a:t>Equity (measures across all the goals)</a:t>
            </a:r>
          </a:p>
          <a:p>
            <a:endParaRPr lang="en-US" sz="1000" dirty="0"/>
          </a:p>
          <a:p>
            <a:r>
              <a:rPr lang="en-US" sz="2400" dirty="0" smtClean="0"/>
              <a:t>Equity data will be available next week. For more information, check the Student </a:t>
            </a:r>
            <a:r>
              <a:rPr lang="en-US" sz="2400" dirty="0"/>
              <a:t>Success Metrics here: </a:t>
            </a:r>
            <a:r>
              <a:rPr lang="en-US" sz="2400" dirty="0">
                <a:hlinkClick r:id="rId3"/>
              </a:rPr>
              <a:t>https://</a:t>
            </a:r>
            <a:r>
              <a:rPr lang="en-US" sz="2400" dirty="0" smtClean="0">
                <a:hlinkClick r:id="rId3"/>
              </a:rPr>
              <a:t>www.calpassplus.org/LaunchBoard/Student-Success-Metrics.aspx</a:t>
            </a:r>
            <a:r>
              <a:rPr lang="en-US" sz="2400" dirty="0" smtClean="0"/>
              <a:t> </a:t>
            </a:r>
            <a:endParaRPr lang="en-US" sz="2400" dirty="0"/>
          </a:p>
        </p:txBody>
      </p:sp>
    </p:spTree>
    <p:extLst>
      <p:ext uri="{BB962C8B-B14F-4D97-AF65-F5344CB8AC3E}">
        <p14:creationId xmlns:p14="http://schemas.microsoft.com/office/powerpoint/2010/main" val="1682180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nvPr>
        </p:nvGraphicFramePr>
        <p:xfrm>
          <a:off x="903201" y="132664"/>
          <a:ext cx="10907486" cy="58126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85040274"/>
              </p:ext>
            </p:extLst>
          </p:nvPr>
        </p:nvGraphicFramePr>
        <p:xfrm>
          <a:off x="459067" y="1259121"/>
          <a:ext cx="10870784" cy="4870189"/>
        </p:xfrm>
        <a:graphic>
          <a:graphicData uri="http://schemas.openxmlformats.org/drawingml/2006/table">
            <a:tbl>
              <a:tblPr firstRow="1" firstCol="1" bandRow="1">
                <a:tableStyleId>{5C22544A-7EE6-4342-B048-85BDC9FD1C3A}</a:tableStyleId>
              </a:tblPr>
              <a:tblGrid>
                <a:gridCol w="546792">
                  <a:extLst>
                    <a:ext uri="{9D8B030D-6E8A-4147-A177-3AD203B41FA5}">
                      <a16:colId xmlns:a16="http://schemas.microsoft.com/office/drawing/2014/main" xmlns="" val="3643695694"/>
                    </a:ext>
                  </a:extLst>
                </a:gridCol>
                <a:gridCol w="4678949">
                  <a:extLst>
                    <a:ext uri="{9D8B030D-6E8A-4147-A177-3AD203B41FA5}">
                      <a16:colId xmlns:a16="http://schemas.microsoft.com/office/drawing/2014/main" xmlns="" val="3199125493"/>
                    </a:ext>
                  </a:extLst>
                </a:gridCol>
                <a:gridCol w="2835030">
                  <a:extLst>
                    <a:ext uri="{9D8B030D-6E8A-4147-A177-3AD203B41FA5}">
                      <a16:colId xmlns:a16="http://schemas.microsoft.com/office/drawing/2014/main" xmlns="" val="964311125"/>
                    </a:ext>
                  </a:extLst>
                </a:gridCol>
                <a:gridCol w="2810013">
                  <a:extLst>
                    <a:ext uri="{9D8B030D-6E8A-4147-A177-3AD203B41FA5}">
                      <a16:colId xmlns:a16="http://schemas.microsoft.com/office/drawing/2014/main" xmlns="" val="3063422267"/>
                    </a:ext>
                  </a:extLst>
                </a:gridCol>
              </a:tblGrid>
              <a:tr h="579518">
                <a:tc>
                  <a:txBody>
                    <a:bodyPr/>
                    <a:lstStyle/>
                    <a:p>
                      <a:pPr marL="0" marR="0">
                        <a:lnSpc>
                          <a:spcPct val="107000"/>
                        </a:lnSpc>
                        <a:spcBef>
                          <a:spcPts val="0"/>
                        </a:spcBef>
                        <a:spcAft>
                          <a:spcPts val="0"/>
                        </a:spcAft>
                      </a:pPr>
                      <a:r>
                        <a:rPr lang="en-US" sz="13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nSpc>
                          <a:spcPct val="107000"/>
                        </a:lnSpc>
                        <a:spcBef>
                          <a:spcPts val="0"/>
                        </a:spcBef>
                        <a:spcAft>
                          <a:spcPts val="0"/>
                        </a:spcAft>
                      </a:pPr>
                      <a:r>
                        <a:rPr lang="en-US" sz="2400" dirty="0">
                          <a:effectLst/>
                        </a:rPr>
                        <a:t>Goals to achieve by 2021-22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gn="ctr">
                        <a:lnSpc>
                          <a:spcPct val="107000"/>
                        </a:lnSpc>
                        <a:spcBef>
                          <a:spcPts val="0"/>
                        </a:spcBef>
                        <a:spcAft>
                          <a:spcPts val="0"/>
                        </a:spcAft>
                      </a:pPr>
                      <a:r>
                        <a:rPr lang="en-US" sz="1600" dirty="0" smtClean="0">
                          <a:effectLst/>
                        </a:rPr>
                        <a:t>MJC</a:t>
                      </a:r>
                    </a:p>
                    <a:p>
                      <a:pPr marL="0" marR="0" algn="ctr">
                        <a:lnSpc>
                          <a:spcPct val="107000"/>
                        </a:lnSpc>
                        <a:spcBef>
                          <a:spcPts val="0"/>
                        </a:spcBef>
                        <a:spcAft>
                          <a:spcPts val="0"/>
                        </a:spcAft>
                      </a:pPr>
                      <a:r>
                        <a:rPr lang="en-US" sz="1600" dirty="0" smtClean="0">
                          <a:effectLst/>
                        </a:rPr>
                        <a:t>Baseline </a:t>
                      </a:r>
                      <a:r>
                        <a:rPr lang="en-US" sz="1600" dirty="0">
                          <a:effectLst/>
                        </a:rPr>
                        <a:t>Figures</a:t>
                      </a:r>
                      <a:endParaRPr lang="en-US" sz="1100" dirty="0">
                        <a:effectLst/>
                      </a:endParaRPr>
                    </a:p>
                    <a:p>
                      <a:pPr marL="0" marR="0" algn="ctr">
                        <a:lnSpc>
                          <a:spcPct val="107000"/>
                        </a:lnSpc>
                        <a:spcBef>
                          <a:spcPts val="0"/>
                        </a:spcBef>
                        <a:spcAft>
                          <a:spcPts val="0"/>
                        </a:spcAft>
                      </a:pPr>
                      <a:r>
                        <a:rPr lang="en-US" sz="1600" dirty="0">
                          <a:effectLst/>
                        </a:rPr>
                        <a:t>2016-17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nchor="ctr"/>
                </a:tc>
                <a:tc>
                  <a:txBody>
                    <a:bodyPr/>
                    <a:lstStyle/>
                    <a:p>
                      <a:pPr marL="0" marR="0" algn="ctr">
                        <a:lnSpc>
                          <a:spcPct val="107000"/>
                        </a:lnSpc>
                        <a:spcBef>
                          <a:spcPts val="0"/>
                        </a:spcBef>
                        <a:spcAft>
                          <a:spcPts val="0"/>
                        </a:spcAft>
                      </a:pPr>
                      <a:endParaRPr lang="en-US" sz="1600" dirty="0" smtClean="0">
                        <a:effectLst/>
                      </a:endParaRPr>
                    </a:p>
                    <a:p>
                      <a:pPr marL="0" marR="0" algn="ctr">
                        <a:lnSpc>
                          <a:spcPct val="107000"/>
                        </a:lnSpc>
                        <a:spcBef>
                          <a:spcPts val="0"/>
                        </a:spcBef>
                        <a:spcAft>
                          <a:spcPts val="0"/>
                        </a:spcAft>
                      </a:pPr>
                      <a:r>
                        <a:rPr lang="en-US" sz="1600" dirty="0" smtClean="0">
                          <a:effectLst/>
                        </a:rPr>
                        <a:t>Needed </a:t>
                      </a:r>
                      <a:r>
                        <a:rPr lang="en-US" sz="1600" dirty="0">
                          <a:effectLst/>
                        </a:rPr>
                        <a:t>to Meet Goal by </a:t>
                      </a:r>
                      <a:r>
                        <a:rPr lang="en-US" sz="1600" dirty="0" smtClean="0">
                          <a:effectLst/>
                        </a:rPr>
                        <a:t>2022</a:t>
                      </a: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nchor="ctr"/>
                </a:tc>
                <a:extLst>
                  <a:ext uri="{0D108BD9-81ED-4DB2-BD59-A6C34878D82A}">
                    <a16:rowId xmlns:a16="http://schemas.microsoft.com/office/drawing/2014/main" xmlns="" val="2224604088"/>
                  </a:ext>
                </a:extLst>
              </a:tr>
              <a:tr h="903937">
                <a:tc>
                  <a:txBody>
                    <a:bodyPr/>
                    <a:lstStyle/>
                    <a:p>
                      <a:pPr marL="0" marR="0">
                        <a:lnSpc>
                          <a:spcPct val="107000"/>
                        </a:lnSpc>
                        <a:spcBef>
                          <a:spcPts val="0"/>
                        </a:spcBef>
                        <a:spcAft>
                          <a:spcPts val="0"/>
                        </a:spcAft>
                      </a:pPr>
                      <a:r>
                        <a:rPr lang="en-US" sz="20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nSpc>
                          <a:spcPct val="107000"/>
                        </a:lnSpc>
                        <a:spcBef>
                          <a:spcPts val="0"/>
                        </a:spcBef>
                        <a:spcAft>
                          <a:spcPts val="0"/>
                        </a:spcAft>
                      </a:pPr>
                      <a:r>
                        <a:rPr lang="en-US" sz="2400" b="1" dirty="0" smtClean="0">
                          <a:effectLst/>
                        </a:rPr>
                        <a:t>Completion</a:t>
                      </a:r>
                      <a:r>
                        <a:rPr lang="en-US" sz="1800" b="1" dirty="0" smtClean="0">
                          <a:effectLst/>
                        </a:rPr>
                        <a:t> </a:t>
                      </a:r>
                    </a:p>
                    <a:p>
                      <a:pPr marL="0" marR="0">
                        <a:lnSpc>
                          <a:spcPct val="107000"/>
                        </a:lnSpc>
                        <a:spcBef>
                          <a:spcPts val="0"/>
                        </a:spcBef>
                        <a:spcAft>
                          <a:spcPts val="0"/>
                        </a:spcAft>
                      </a:pPr>
                      <a:r>
                        <a:rPr lang="en-US" sz="1600" b="0" dirty="0" smtClean="0">
                          <a:effectLst/>
                        </a:rPr>
                        <a:t>(increase by 20%: earned a degree</a:t>
                      </a:r>
                      <a:endParaRPr lang="en-US" sz="1100" b="0" dirty="0" smtClean="0">
                        <a:effectLst/>
                      </a:endParaRPr>
                    </a:p>
                  </a:txBody>
                  <a:tcPr marL="54224" marR="54224" marT="0" marB="0"/>
                </a:tc>
                <a:tc>
                  <a:txBody>
                    <a:bodyPr/>
                    <a:lstStyle/>
                    <a:p>
                      <a:pPr marL="0" marR="0" algn="ctr">
                        <a:lnSpc>
                          <a:spcPct val="107000"/>
                        </a:lnSpc>
                        <a:spcBef>
                          <a:spcPts val="0"/>
                        </a:spcBef>
                        <a:spcAft>
                          <a:spcPts val="0"/>
                        </a:spcAft>
                      </a:pPr>
                      <a:r>
                        <a:rPr lang="en-US" sz="2000" dirty="0" smtClean="0">
                          <a:effectLst/>
                        </a:rPr>
                        <a:t>1,500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gn="ctr">
                        <a:lnSpc>
                          <a:spcPct val="107000"/>
                        </a:lnSpc>
                        <a:spcBef>
                          <a:spcPts val="0"/>
                        </a:spcBef>
                        <a:spcAft>
                          <a:spcPts val="0"/>
                        </a:spcAft>
                      </a:pPr>
                      <a:r>
                        <a:rPr lang="en-US" sz="2400" b="1" dirty="0" smtClean="0">
                          <a:effectLst/>
                        </a:rPr>
                        <a:t>300</a:t>
                      </a:r>
                      <a:endParaRPr lang="en-US" sz="1200" b="1" dirty="0">
                        <a:effectLst/>
                      </a:endParaRPr>
                    </a:p>
                    <a:p>
                      <a:pPr marL="0" marR="0" algn="ctr">
                        <a:lnSpc>
                          <a:spcPct val="107000"/>
                        </a:lnSpc>
                        <a:spcBef>
                          <a:spcPts val="0"/>
                        </a:spcBef>
                        <a:spcAft>
                          <a:spcPts val="0"/>
                        </a:spcAft>
                      </a:pPr>
                      <a:r>
                        <a:rPr lang="en-US" sz="1600" dirty="0" err="1">
                          <a:effectLst/>
                        </a:rPr>
                        <a:t>add’l</a:t>
                      </a:r>
                      <a:r>
                        <a:rPr lang="en-US" sz="1600" dirty="0">
                          <a:effectLst/>
                        </a:rPr>
                        <a:t> students complete annually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extLst>
                  <a:ext uri="{0D108BD9-81ED-4DB2-BD59-A6C34878D82A}">
                    <a16:rowId xmlns:a16="http://schemas.microsoft.com/office/drawing/2014/main" xmlns="" val="4171814988"/>
                  </a:ext>
                </a:extLst>
              </a:tr>
              <a:tr h="806254">
                <a:tc>
                  <a:txBody>
                    <a:bodyPr/>
                    <a:lstStyle/>
                    <a:p>
                      <a:pPr marL="0" marR="0">
                        <a:lnSpc>
                          <a:spcPct val="107000"/>
                        </a:lnSpc>
                        <a:spcBef>
                          <a:spcPts val="0"/>
                        </a:spcBef>
                        <a:spcAft>
                          <a:spcPts val="0"/>
                        </a:spcAft>
                      </a:pPr>
                      <a:r>
                        <a:rPr lang="en-US" sz="2000" dirty="0">
                          <a:effectLst/>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nSpc>
                          <a:spcPct val="107000"/>
                        </a:lnSpc>
                        <a:spcBef>
                          <a:spcPts val="0"/>
                        </a:spcBef>
                        <a:spcAft>
                          <a:spcPts val="0"/>
                        </a:spcAft>
                      </a:pPr>
                      <a:r>
                        <a:rPr lang="en-US" sz="2400" b="1" dirty="0" smtClean="0">
                          <a:effectLst/>
                        </a:rPr>
                        <a:t>Transfer </a:t>
                      </a:r>
                    </a:p>
                    <a:p>
                      <a:pPr marL="0" marR="0">
                        <a:lnSpc>
                          <a:spcPct val="107000"/>
                        </a:lnSpc>
                        <a:spcBef>
                          <a:spcPts val="0"/>
                        </a:spcBef>
                        <a:spcAft>
                          <a:spcPts val="0"/>
                        </a:spcAft>
                      </a:pPr>
                      <a:r>
                        <a:rPr lang="en-US" sz="1600" b="0" dirty="0" smtClean="0">
                          <a:effectLst/>
                        </a:rPr>
                        <a:t>(increase by 35%:</a:t>
                      </a:r>
                      <a:r>
                        <a:rPr lang="en-US" sz="1600" b="0" baseline="0" dirty="0" smtClean="0">
                          <a:effectLst/>
                        </a:rPr>
                        <a:t> </a:t>
                      </a:r>
                      <a:r>
                        <a:rPr lang="en-US" sz="1600" b="0" dirty="0" smtClean="0">
                          <a:effectLst/>
                        </a:rPr>
                        <a:t>transfer to a CSU or UC)</a:t>
                      </a:r>
                      <a:endParaRPr lang="en-US" sz="1100" b="0" dirty="0">
                        <a:effectLst/>
                      </a:endParaRPr>
                    </a:p>
                  </a:txBody>
                  <a:tcPr marL="54224" marR="54224" marT="0" marB="0"/>
                </a:tc>
                <a:tc>
                  <a:txBody>
                    <a:bodyPr/>
                    <a:lstStyle/>
                    <a:p>
                      <a:pPr marL="0" marR="0" algn="ctr">
                        <a:lnSpc>
                          <a:spcPct val="107000"/>
                        </a:lnSpc>
                        <a:spcBef>
                          <a:spcPts val="0"/>
                        </a:spcBef>
                        <a:spcAft>
                          <a:spcPts val="0"/>
                        </a:spcAft>
                      </a:pPr>
                      <a:r>
                        <a:rPr lang="en-US" sz="2000" dirty="0" smtClean="0">
                          <a:effectLst/>
                        </a:rPr>
                        <a:t>1,068</a:t>
                      </a:r>
                      <a:endParaRPr lang="en-US" sz="1100" dirty="0">
                        <a:effectLst/>
                      </a:endParaRP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gn="ctr">
                        <a:lnSpc>
                          <a:spcPct val="107000"/>
                        </a:lnSpc>
                        <a:spcBef>
                          <a:spcPts val="0"/>
                        </a:spcBef>
                        <a:spcAft>
                          <a:spcPts val="0"/>
                        </a:spcAft>
                      </a:pPr>
                      <a:r>
                        <a:rPr lang="en-US" sz="2400" b="1" dirty="0" smtClean="0">
                          <a:effectLst/>
                        </a:rPr>
                        <a:t>374</a:t>
                      </a:r>
                      <a:endParaRPr lang="en-US" sz="1200" b="1" dirty="0">
                        <a:effectLst/>
                      </a:endParaRPr>
                    </a:p>
                    <a:p>
                      <a:pPr marL="0" marR="0" algn="ctr">
                        <a:lnSpc>
                          <a:spcPct val="107000"/>
                        </a:lnSpc>
                        <a:spcBef>
                          <a:spcPts val="0"/>
                        </a:spcBef>
                        <a:spcAft>
                          <a:spcPts val="0"/>
                        </a:spcAft>
                      </a:pPr>
                      <a:r>
                        <a:rPr lang="en-US" sz="1600" dirty="0" err="1">
                          <a:effectLst/>
                        </a:rPr>
                        <a:t>a</a:t>
                      </a:r>
                      <a:r>
                        <a:rPr lang="en-US" sz="1600" dirty="0" err="1" smtClean="0">
                          <a:effectLst/>
                        </a:rPr>
                        <a:t>dd’l</a:t>
                      </a:r>
                      <a:r>
                        <a:rPr lang="en-US" sz="1600" dirty="0" smtClean="0">
                          <a:effectLst/>
                        </a:rPr>
                        <a:t> </a:t>
                      </a:r>
                      <a:r>
                        <a:rPr lang="en-US" sz="1600" dirty="0">
                          <a:effectLst/>
                        </a:rPr>
                        <a:t>students transfer annually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extLst>
                  <a:ext uri="{0D108BD9-81ED-4DB2-BD59-A6C34878D82A}">
                    <a16:rowId xmlns:a16="http://schemas.microsoft.com/office/drawing/2014/main" xmlns="" val="2714072919"/>
                  </a:ext>
                </a:extLst>
              </a:tr>
              <a:tr h="644664">
                <a:tc>
                  <a:txBody>
                    <a:bodyPr/>
                    <a:lstStyle/>
                    <a:p>
                      <a:pPr marL="0" marR="0">
                        <a:lnSpc>
                          <a:spcPct val="107000"/>
                        </a:lnSpc>
                        <a:spcBef>
                          <a:spcPts val="0"/>
                        </a:spcBef>
                        <a:spcAft>
                          <a:spcPts val="0"/>
                        </a:spcAft>
                      </a:pPr>
                      <a:r>
                        <a:rPr lang="en-US" sz="2000" dirty="0">
                          <a:effectLst/>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nSpc>
                          <a:spcPct val="107000"/>
                        </a:lnSpc>
                        <a:spcBef>
                          <a:spcPts val="0"/>
                        </a:spcBef>
                        <a:spcAft>
                          <a:spcPts val="0"/>
                        </a:spcAft>
                      </a:pPr>
                      <a:r>
                        <a:rPr lang="en-US" sz="2400" b="1" dirty="0">
                          <a:effectLst/>
                        </a:rPr>
                        <a:t>Unit </a:t>
                      </a:r>
                      <a:r>
                        <a:rPr lang="en-US" sz="2400" b="1" dirty="0" smtClean="0">
                          <a:effectLst/>
                        </a:rPr>
                        <a:t>Accumulation </a:t>
                      </a:r>
                      <a:r>
                        <a:rPr lang="en-US" sz="1600" b="0" dirty="0" smtClean="0">
                          <a:effectLst/>
                        </a:rPr>
                        <a:t>(decrease to 79 units)</a:t>
                      </a:r>
                      <a:endParaRPr lang="en-US" sz="1200" b="0" dirty="0">
                        <a:effectLst/>
                      </a:endParaRPr>
                    </a:p>
                  </a:txBody>
                  <a:tcPr marL="54224" marR="54224" marT="0" marB="0"/>
                </a:tc>
                <a:tc>
                  <a:txBody>
                    <a:bodyPr/>
                    <a:lstStyle/>
                    <a:p>
                      <a:pPr marL="0" marR="0" algn="ctr">
                        <a:lnSpc>
                          <a:spcPct val="107000"/>
                        </a:lnSpc>
                        <a:spcBef>
                          <a:spcPts val="0"/>
                        </a:spcBef>
                        <a:spcAft>
                          <a:spcPts val="0"/>
                        </a:spcAft>
                      </a:pPr>
                      <a:r>
                        <a:rPr lang="en-US" sz="2000" dirty="0" smtClean="0">
                          <a:effectLst/>
                        </a:rPr>
                        <a:t>95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gn="ctr">
                        <a:lnSpc>
                          <a:spcPct val="107000"/>
                        </a:lnSpc>
                        <a:spcBef>
                          <a:spcPts val="0"/>
                        </a:spcBef>
                        <a:spcAft>
                          <a:spcPts val="0"/>
                        </a:spcAft>
                      </a:pPr>
                      <a:r>
                        <a:rPr lang="en-US" sz="2400" b="1" dirty="0" smtClean="0">
                          <a:effectLst/>
                        </a:rPr>
                        <a:t>16</a:t>
                      </a:r>
                      <a:endParaRPr lang="en-US" sz="1200" b="1" dirty="0">
                        <a:effectLst/>
                      </a:endParaRPr>
                    </a:p>
                    <a:p>
                      <a:pPr marL="0" marR="0" algn="ctr">
                        <a:lnSpc>
                          <a:spcPct val="107000"/>
                        </a:lnSpc>
                        <a:spcBef>
                          <a:spcPts val="0"/>
                        </a:spcBef>
                        <a:spcAft>
                          <a:spcPts val="0"/>
                        </a:spcAft>
                      </a:pPr>
                      <a:r>
                        <a:rPr lang="en-US" sz="1600" dirty="0">
                          <a:effectLst/>
                        </a:rPr>
                        <a:t>Fewer units per completer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extLst>
                  <a:ext uri="{0D108BD9-81ED-4DB2-BD59-A6C34878D82A}">
                    <a16:rowId xmlns:a16="http://schemas.microsoft.com/office/drawing/2014/main" xmlns="" val="1954313684"/>
                  </a:ext>
                </a:extLst>
              </a:tr>
              <a:tr h="644664">
                <a:tc>
                  <a:txBody>
                    <a:bodyPr/>
                    <a:lstStyle/>
                    <a:p>
                      <a:pPr marL="0" marR="0">
                        <a:lnSpc>
                          <a:spcPct val="107000"/>
                        </a:lnSpc>
                        <a:spcBef>
                          <a:spcPts val="0"/>
                        </a:spcBef>
                        <a:spcAft>
                          <a:spcPts val="0"/>
                        </a:spcAft>
                      </a:pPr>
                      <a:r>
                        <a:rPr lang="en-US" sz="2000" dirty="0">
                          <a:effectLst/>
                        </a:rPr>
                        <a:t>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nSpc>
                          <a:spcPct val="107000"/>
                        </a:lnSpc>
                        <a:spcBef>
                          <a:spcPts val="0"/>
                        </a:spcBef>
                        <a:spcAft>
                          <a:spcPts val="0"/>
                        </a:spcAft>
                      </a:pPr>
                      <a:r>
                        <a:rPr lang="en-US" sz="2400" b="1" dirty="0" smtClean="0">
                          <a:effectLst/>
                        </a:rPr>
                        <a:t>Workforce </a:t>
                      </a:r>
                    </a:p>
                    <a:p>
                      <a:pPr marL="0" marR="0">
                        <a:lnSpc>
                          <a:spcPct val="107000"/>
                        </a:lnSpc>
                        <a:spcBef>
                          <a:spcPts val="0"/>
                        </a:spcBef>
                        <a:spcAft>
                          <a:spcPts val="0"/>
                        </a:spcAft>
                      </a:pPr>
                      <a:r>
                        <a:rPr lang="en-US" sz="1600" b="0" dirty="0" smtClean="0">
                          <a:effectLst/>
                        </a:rPr>
                        <a:t>(76% employed in the field of study)</a:t>
                      </a:r>
                      <a:endParaRPr lang="en-US" sz="1000" b="0" dirty="0">
                        <a:effectLst/>
                      </a:endParaRPr>
                    </a:p>
                  </a:txBody>
                  <a:tcPr marL="54224" marR="54224" marT="0" marB="0"/>
                </a:tc>
                <a:tc>
                  <a:txBody>
                    <a:bodyPr/>
                    <a:lstStyle/>
                    <a:p>
                      <a:pPr marL="0" marR="0" algn="ctr">
                        <a:lnSpc>
                          <a:spcPct val="107000"/>
                        </a:lnSpc>
                        <a:spcBef>
                          <a:spcPts val="0"/>
                        </a:spcBef>
                        <a:spcAft>
                          <a:spcPts val="0"/>
                        </a:spcAft>
                      </a:pPr>
                      <a:r>
                        <a:rPr lang="en-US" sz="1800" dirty="0" smtClean="0">
                          <a:effectLst/>
                        </a:rPr>
                        <a:t>68%</a:t>
                      </a:r>
                      <a:endParaRPr lang="en-US" sz="1100" dirty="0">
                        <a:effectLst/>
                      </a:endParaRPr>
                    </a:p>
                    <a:p>
                      <a:pPr marL="0" marR="0" algn="ctr">
                        <a:lnSpc>
                          <a:spcPct val="107000"/>
                        </a:lnSpc>
                        <a:spcBef>
                          <a:spcPts val="0"/>
                        </a:spcBef>
                        <a:spcAft>
                          <a:spcPts val="0"/>
                        </a:spcAft>
                      </a:pPr>
                      <a:r>
                        <a:rPr lang="en-US" sz="1100" dirty="0">
                          <a:effectLst/>
                        </a:rPr>
                        <a:t>(2015-16)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gn="ctr">
                        <a:lnSpc>
                          <a:spcPct val="107000"/>
                        </a:lnSpc>
                        <a:spcBef>
                          <a:spcPts val="0"/>
                        </a:spcBef>
                        <a:spcAft>
                          <a:spcPts val="0"/>
                        </a:spcAft>
                      </a:pPr>
                      <a:r>
                        <a:rPr lang="en-US" sz="2400" b="1" dirty="0" smtClean="0">
                          <a:effectLst/>
                        </a:rPr>
                        <a:t>8% </a:t>
                      </a:r>
                      <a:endParaRPr lang="en-US" sz="1200" b="1" dirty="0">
                        <a:effectLst/>
                      </a:endParaRPr>
                    </a:p>
                    <a:p>
                      <a:pPr marL="0" marR="0" algn="ctr">
                        <a:lnSpc>
                          <a:spcPct val="107000"/>
                        </a:lnSpc>
                        <a:spcBef>
                          <a:spcPts val="0"/>
                        </a:spcBef>
                        <a:spcAft>
                          <a:spcPts val="0"/>
                        </a:spcAft>
                      </a:pPr>
                      <a:r>
                        <a:rPr lang="en-US" sz="16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extLst>
                  <a:ext uri="{0D108BD9-81ED-4DB2-BD59-A6C34878D82A}">
                    <a16:rowId xmlns:a16="http://schemas.microsoft.com/office/drawing/2014/main" xmlns="" val="1473186746"/>
                  </a:ext>
                </a:extLst>
              </a:tr>
              <a:tr h="360992">
                <a:tc rowSpan="2">
                  <a:txBody>
                    <a:bodyPr/>
                    <a:lstStyle/>
                    <a:p>
                      <a:pPr marL="0" marR="0">
                        <a:lnSpc>
                          <a:spcPct val="107000"/>
                        </a:lnSpc>
                        <a:spcBef>
                          <a:spcPts val="0"/>
                        </a:spcBef>
                        <a:spcAft>
                          <a:spcPts val="0"/>
                        </a:spcAft>
                      </a:pPr>
                      <a:r>
                        <a:rPr lang="en-US" sz="2000" dirty="0">
                          <a:effectLst/>
                        </a:rPr>
                        <a:t>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rowSpan="2">
                  <a:txBody>
                    <a:bodyPr/>
                    <a:lstStyle/>
                    <a:p>
                      <a:pPr marL="0" marR="0">
                        <a:lnSpc>
                          <a:spcPct val="107000"/>
                        </a:lnSpc>
                        <a:spcBef>
                          <a:spcPts val="0"/>
                        </a:spcBef>
                        <a:spcAft>
                          <a:spcPts val="0"/>
                        </a:spcAft>
                      </a:pPr>
                      <a:r>
                        <a:rPr lang="en-US" sz="2400" b="1" dirty="0" smtClean="0">
                          <a:effectLst/>
                        </a:rPr>
                        <a:t>Equity </a:t>
                      </a:r>
                      <a:r>
                        <a:rPr lang="en-US" sz="1400" dirty="0" smtClean="0">
                          <a:effectLst/>
                        </a:rPr>
                        <a:t>(Reduce gaps 40%)</a:t>
                      </a:r>
                    </a:p>
                    <a:p>
                      <a:pPr marL="0" marR="0">
                        <a:lnSpc>
                          <a:spcPct val="107000"/>
                        </a:lnSpc>
                        <a:spcBef>
                          <a:spcPts val="0"/>
                        </a:spcBef>
                        <a:spcAft>
                          <a:spcPts val="0"/>
                        </a:spcAft>
                      </a:pPr>
                      <a:r>
                        <a:rPr lang="en-US" sz="1600" dirty="0" smtClean="0">
                          <a:effectLst/>
                        </a:rPr>
                        <a:t>(Equity data will be shared separately,</a:t>
                      </a:r>
                      <a:r>
                        <a:rPr lang="en-US" sz="1600" baseline="0" dirty="0" smtClean="0">
                          <a:effectLst/>
                        </a:rPr>
                        <a:t> in order to examine gaps for multiple populations</a:t>
                      </a:r>
                      <a:r>
                        <a:rPr lang="en-US" sz="1600" dirty="0" smtClean="0">
                          <a:effectLst/>
                        </a:rPr>
                        <a:t>.)</a:t>
                      </a:r>
                      <a:endParaRPr lang="en-US" sz="200" dirty="0">
                        <a:effectLst/>
                      </a:endParaRPr>
                    </a:p>
                    <a:p>
                      <a:pPr marL="0" marR="0">
                        <a:lnSpc>
                          <a:spcPct val="107000"/>
                        </a:lnSpc>
                        <a:spcBef>
                          <a:spcPts val="0"/>
                        </a:spcBef>
                        <a:spcAft>
                          <a:spcPts val="0"/>
                        </a:spcAft>
                      </a:pPr>
                      <a:r>
                        <a:rPr lang="en-US" sz="300" dirty="0">
                          <a:effectLst/>
                        </a:rPr>
                        <a:t> </a:t>
                      </a:r>
                      <a:endParaRPr lang="en-US" sz="100" dirty="0">
                        <a:effectLst/>
                      </a:endParaRPr>
                    </a:p>
                  </a:txBody>
                  <a:tcPr marL="54224" marR="54224" marT="0" marB="0"/>
                </a:tc>
                <a:tc>
                  <a:txBody>
                    <a:bodyPr/>
                    <a:lstStyle/>
                    <a:p>
                      <a:pPr marL="0" marR="0" algn="ctr">
                        <a:lnSpc>
                          <a:spcPct val="107000"/>
                        </a:lnSpc>
                        <a:spcBef>
                          <a:spcPts val="0"/>
                        </a:spcBef>
                        <a:spcAft>
                          <a:spcPts val="0"/>
                        </a:spcAft>
                      </a:pPr>
                      <a:r>
                        <a:rPr lang="en-US" sz="1600" dirty="0">
                          <a:effectLst/>
                        </a:rPr>
                        <a:t>7 point gap</a:t>
                      </a:r>
                      <a:endParaRPr lang="en-US" sz="1100" dirty="0">
                        <a:effectLst/>
                      </a:endParaRPr>
                    </a:p>
                    <a:p>
                      <a:pPr marL="0" marR="0" algn="ctr">
                        <a:lnSpc>
                          <a:spcPct val="107000"/>
                        </a:lnSpc>
                        <a:spcBef>
                          <a:spcPts val="0"/>
                        </a:spcBef>
                        <a:spcAft>
                          <a:spcPts val="0"/>
                        </a:spcAft>
                      </a:pPr>
                      <a:r>
                        <a:rPr lang="en-US" sz="1600" dirty="0">
                          <a:effectLst/>
                        </a:rPr>
                        <a:t>A.A. males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gn="ctr">
                        <a:lnSpc>
                          <a:spcPct val="107000"/>
                        </a:lnSpc>
                        <a:spcBef>
                          <a:spcPts val="0"/>
                        </a:spcBef>
                        <a:spcAft>
                          <a:spcPts val="0"/>
                        </a:spcAft>
                      </a:pPr>
                      <a:r>
                        <a:rPr lang="en-US" sz="1600">
                          <a:effectLst/>
                        </a:rPr>
                        <a:t>4.2 point reduction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extLst>
                  <a:ext uri="{0D108BD9-81ED-4DB2-BD59-A6C34878D82A}">
                    <a16:rowId xmlns:a16="http://schemas.microsoft.com/office/drawing/2014/main" xmlns="" val="1903707189"/>
                  </a:ext>
                </a:extLst>
              </a:tr>
              <a:tr h="541589">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4 point gap</a:t>
                      </a:r>
                      <a:endParaRPr lang="en-US" sz="1100" dirty="0">
                        <a:effectLst/>
                      </a:endParaRPr>
                    </a:p>
                    <a:p>
                      <a:pPr marL="0" marR="0" algn="ctr">
                        <a:lnSpc>
                          <a:spcPct val="107000"/>
                        </a:lnSpc>
                        <a:spcBef>
                          <a:spcPts val="0"/>
                        </a:spcBef>
                        <a:spcAft>
                          <a:spcPts val="0"/>
                        </a:spcAft>
                      </a:pPr>
                      <a:r>
                        <a:rPr lang="en-US" sz="1600" dirty="0">
                          <a:effectLst/>
                        </a:rPr>
                        <a:t>Hispanic males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tc>
                  <a:txBody>
                    <a:bodyPr/>
                    <a:lstStyle/>
                    <a:p>
                      <a:pPr marL="0" marR="0" algn="ctr">
                        <a:lnSpc>
                          <a:spcPct val="107000"/>
                        </a:lnSpc>
                        <a:spcBef>
                          <a:spcPts val="0"/>
                        </a:spcBef>
                        <a:spcAft>
                          <a:spcPts val="0"/>
                        </a:spcAft>
                      </a:pPr>
                      <a:r>
                        <a:rPr lang="en-US" sz="1600" dirty="0">
                          <a:effectLst/>
                        </a:rPr>
                        <a:t>1.5 point reduction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224" marR="54224" marT="0" marB="0"/>
                </a:tc>
                <a:extLst>
                  <a:ext uri="{0D108BD9-81ED-4DB2-BD59-A6C34878D82A}">
                    <a16:rowId xmlns:a16="http://schemas.microsoft.com/office/drawing/2014/main" xmlns="" val="701006791"/>
                  </a:ext>
                </a:extLst>
              </a:tr>
            </a:tbl>
          </a:graphicData>
        </a:graphic>
      </p:graphicFrame>
    </p:spTree>
    <p:extLst>
      <p:ext uri="{BB962C8B-B14F-4D97-AF65-F5344CB8AC3E}">
        <p14:creationId xmlns:p14="http://schemas.microsoft.com/office/powerpoint/2010/main" val="3679940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p:nvPr/>
        </p:nvSpPr>
        <p:spPr>
          <a:xfrm>
            <a:off x="3031403" y="770371"/>
            <a:ext cx="8237912" cy="67587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4400" dirty="0" smtClean="0">
                <a:latin typeface="Arial" panose="020B0604020202020204" pitchFamily="34" charset="0"/>
                <a:cs typeface="Arial" panose="020B0604020202020204" pitchFamily="34" charset="0"/>
              </a:rPr>
              <a:t>Disaggregated Data</a:t>
            </a:r>
            <a:endParaRPr lang="en-US" sz="4400" dirty="0">
              <a:latin typeface="Arial" panose="020B0604020202020204" pitchFamily="34" charset="0"/>
              <a:cs typeface="Arial" panose="020B0604020202020204" pitchFamily="34" charset="0"/>
            </a:endParaRPr>
          </a:p>
        </p:txBody>
      </p:sp>
      <p:sp>
        <p:nvSpPr>
          <p:cNvPr id="3" name="TextBox 2"/>
          <p:cNvSpPr txBox="1"/>
          <p:nvPr/>
        </p:nvSpPr>
        <p:spPr>
          <a:xfrm>
            <a:off x="1026367" y="1884784"/>
            <a:ext cx="10242948" cy="5139869"/>
          </a:xfrm>
          <a:prstGeom prst="rect">
            <a:avLst/>
          </a:prstGeom>
          <a:noFill/>
        </p:spPr>
        <p:txBody>
          <a:bodyPr wrap="square" rtlCol="0">
            <a:spAutoFit/>
          </a:bodyPr>
          <a:lstStyle/>
          <a:p>
            <a:r>
              <a:rPr lang="en-US" sz="4000" dirty="0" smtClean="0"/>
              <a:t>Equity will be observed across all metrics</a:t>
            </a:r>
          </a:p>
          <a:p>
            <a:endParaRPr lang="en-US" sz="2800" dirty="0"/>
          </a:p>
          <a:p>
            <a:r>
              <a:rPr lang="en-US" sz="4000" dirty="0" smtClean="0"/>
              <a:t>Drillable by gender, age, ethnicity, first gen, socio-economic status, foster youth, veteran, LGBTQ, homeless</a:t>
            </a:r>
          </a:p>
          <a:p>
            <a:endParaRPr lang="en-US" sz="2000" dirty="0"/>
          </a:p>
          <a:p>
            <a:pPr algn="r"/>
            <a:r>
              <a:rPr lang="en-US" sz="4000" i="1" dirty="0" smtClean="0">
                <a:solidFill>
                  <a:srgbClr val="0070C0"/>
                </a:solidFill>
              </a:rPr>
              <a:t>(Disaggregated data will be shared in a separate presentation as soon as they are available)</a:t>
            </a:r>
          </a:p>
          <a:p>
            <a:endParaRPr lang="en-US" sz="4000" dirty="0">
              <a:solidFill>
                <a:srgbClr val="0070C0"/>
              </a:solidFill>
            </a:endParaRPr>
          </a:p>
        </p:txBody>
      </p:sp>
    </p:spTree>
    <p:extLst>
      <p:ext uri="{BB962C8B-B14F-4D97-AF65-F5344CB8AC3E}">
        <p14:creationId xmlns:p14="http://schemas.microsoft.com/office/powerpoint/2010/main" val="258543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76091" y="716276"/>
            <a:ext cx="6438801" cy="923330"/>
          </a:xfrm>
          <a:prstGeom prst="rect">
            <a:avLst/>
          </a:prstGeom>
          <a:noFill/>
        </p:spPr>
        <p:txBody>
          <a:bodyPr wrap="square" rtlCol="0">
            <a:spAutoFit/>
          </a:bodyPr>
          <a:lstStyle/>
          <a:p>
            <a:pPr algn="r"/>
            <a:r>
              <a:rPr lang="en-US" sz="5400" dirty="0" smtClean="0"/>
              <a:t>Completion</a:t>
            </a:r>
            <a:endParaRPr lang="en-US" sz="5400" dirty="0"/>
          </a:p>
        </p:txBody>
      </p:sp>
      <p:sp>
        <p:nvSpPr>
          <p:cNvPr id="10" name="TextBox 9"/>
          <p:cNvSpPr txBox="1"/>
          <p:nvPr/>
        </p:nvSpPr>
        <p:spPr>
          <a:xfrm>
            <a:off x="477896" y="1720383"/>
            <a:ext cx="2013377" cy="4824398"/>
          </a:xfrm>
          <a:prstGeom prst="rect">
            <a:avLst/>
          </a:prstGeom>
          <a:noFill/>
        </p:spPr>
        <p:txBody>
          <a:bodyPr wrap="square" rtlCol="0">
            <a:spAutoFit/>
          </a:bodyPr>
          <a:lstStyle/>
          <a:p>
            <a:pPr algn="ctr"/>
            <a:endParaRPr lang="en-US" sz="1050" dirty="0" smtClean="0"/>
          </a:p>
          <a:p>
            <a:pPr algn="ctr"/>
            <a:r>
              <a:rPr lang="en-US" sz="2800" dirty="0" smtClean="0"/>
              <a:t>2016-17 Baseline</a:t>
            </a:r>
          </a:p>
          <a:p>
            <a:pPr algn="ctr"/>
            <a:endParaRPr lang="en-US" sz="900" dirty="0" smtClean="0"/>
          </a:p>
          <a:p>
            <a:pPr algn="ctr"/>
            <a:r>
              <a:rPr lang="en-US" sz="2800" dirty="0" smtClean="0"/>
              <a:t>Earned a certificate, degree, or ADT </a:t>
            </a:r>
            <a:endParaRPr lang="en-US" sz="2000" dirty="0" smtClean="0"/>
          </a:p>
          <a:p>
            <a:pPr algn="ctr"/>
            <a:endParaRPr lang="en-US" sz="900" dirty="0"/>
          </a:p>
          <a:p>
            <a:pPr algn="ctr"/>
            <a:r>
              <a:rPr lang="en-US" sz="2800" i="1" dirty="0" smtClean="0"/>
              <a:t>All Students</a:t>
            </a:r>
          </a:p>
          <a:p>
            <a:pPr algn="ctr"/>
            <a:r>
              <a:rPr lang="en-US" dirty="0"/>
              <a:t>(Vision Goal is an unduplicated head </a:t>
            </a:r>
            <a:r>
              <a:rPr lang="en-US" dirty="0" smtClean="0"/>
              <a:t>count) </a:t>
            </a:r>
            <a:endParaRPr lang="en-US" i="1" dirty="0" smtClean="0"/>
          </a:p>
          <a:p>
            <a:pPr algn="ctr"/>
            <a:endParaRPr lang="en-US" sz="400" i="1" dirty="0"/>
          </a:p>
          <a:p>
            <a:pPr algn="r"/>
            <a:r>
              <a:rPr lang="en-US" i="1" dirty="0" smtClean="0"/>
              <a:t>revised</a:t>
            </a:r>
            <a:endParaRPr lang="en-US" sz="1400" dirty="0" smtClean="0"/>
          </a:p>
        </p:txBody>
      </p:sp>
      <p:graphicFrame>
        <p:nvGraphicFramePr>
          <p:cNvPr id="6" name="Chart 5"/>
          <p:cNvGraphicFramePr>
            <a:graphicFrameLocks/>
          </p:cNvGraphicFramePr>
          <p:nvPr>
            <p:extLst>
              <p:ext uri="{D42A27DB-BD31-4B8C-83A1-F6EECF244321}">
                <p14:modId xmlns:p14="http://schemas.microsoft.com/office/powerpoint/2010/main" val="2609375985"/>
              </p:ext>
            </p:extLst>
          </p:nvPr>
        </p:nvGraphicFramePr>
        <p:xfrm>
          <a:off x="2920482" y="1884785"/>
          <a:ext cx="8994710" cy="43107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0946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76091" y="716276"/>
            <a:ext cx="6438801" cy="923330"/>
          </a:xfrm>
          <a:prstGeom prst="rect">
            <a:avLst/>
          </a:prstGeom>
          <a:noFill/>
        </p:spPr>
        <p:txBody>
          <a:bodyPr wrap="square" rtlCol="0">
            <a:spAutoFit/>
          </a:bodyPr>
          <a:lstStyle/>
          <a:p>
            <a:pPr algn="r"/>
            <a:r>
              <a:rPr lang="en-US" sz="5400" dirty="0" smtClean="0"/>
              <a:t>Transfer</a:t>
            </a:r>
            <a:endParaRPr lang="en-US" sz="5400" dirty="0"/>
          </a:p>
        </p:txBody>
      </p:sp>
      <p:sp>
        <p:nvSpPr>
          <p:cNvPr id="10" name="TextBox 9"/>
          <p:cNvSpPr txBox="1"/>
          <p:nvPr/>
        </p:nvSpPr>
        <p:spPr>
          <a:xfrm>
            <a:off x="429210" y="1820081"/>
            <a:ext cx="3151692" cy="4339650"/>
          </a:xfrm>
          <a:prstGeom prst="rect">
            <a:avLst/>
          </a:prstGeom>
          <a:noFill/>
        </p:spPr>
        <p:txBody>
          <a:bodyPr wrap="square" rtlCol="0">
            <a:spAutoFit/>
          </a:bodyPr>
          <a:lstStyle/>
          <a:p>
            <a:pPr algn="ctr"/>
            <a:endParaRPr lang="en-US" sz="1100" dirty="0" smtClean="0"/>
          </a:p>
          <a:p>
            <a:pPr algn="ctr"/>
            <a:r>
              <a:rPr lang="en-US" sz="3200" dirty="0" smtClean="0"/>
              <a:t>2016-17 Baseline</a:t>
            </a:r>
          </a:p>
          <a:p>
            <a:pPr algn="ctr"/>
            <a:endParaRPr lang="en-US" sz="700" dirty="0" smtClean="0"/>
          </a:p>
          <a:p>
            <a:pPr algn="ctr"/>
            <a:r>
              <a:rPr lang="en-US" sz="3200" dirty="0" smtClean="0"/>
              <a:t>Transferred to a Four-Year Institution </a:t>
            </a:r>
          </a:p>
          <a:p>
            <a:pPr algn="ctr"/>
            <a:r>
              <a:rPr lang="en-US" dirty="0" smtClean="0"/>
              <a:t>(after completing 12+ units at the college)</a:t>
            </a:r>
            <a:endParaRPr lang="en-US" sz="1400" dirty="0" smtClean="0"/>
          </a:p>
          <a:p>
            <a:pPr algn="ctr"/>
            <a:endParaRPr lang="en-US" sz="600" dirty="0"/>
          </a:p>
          <a:p>
            <a:pPr algn="ctr"/>
            <a:r>
              <a:rPr lang="en-US" sz="3200" i="1" dirty="0" smtClean="0"/>
              <a:t>All Students</a:t>
            </a:r>
          </a:p>
          <a:p>
            <a:pPr algn="ctr"/>
            <a:endParaRPr lang="en-US" sz="800" i="1" dirty="0" smtClean="0"/>
          </a:p>
          <a:p>
            <a:r>
              <a:rPr lang="en-US" sz="1600" dirty="0" smtClean="0"/>
              <a:t>*Data not displayed until 2 years after exiting the system</a:t>
            </a:r>
          </a:p>
          <a:p>
            <a:pPr algn="r"/>
            <a:r>
              <a:rPr lang="en-US" sz="1600" i="1" dirty="0" smtClean="0"/>
              <a:t>revised</a:t>
            </a:r>
          </a:p>
        </p:txBody>
      </p:sp>
      <p:sp>
        <p:nvSpPr>
          <p:cNvPr id="3" name="TextBox 2"/>
          <p:cNvSpPr txBox="1"/>
          <p:nvPr/>
        </p:nvSpPr>
        <p:spPr>
          <a:xfrm>
            <a:off x="4497185" y="5972694"/>
            <a:ext cx="7082444" cy="374073"/>
          </a:xfrm>
          <a:prstGeom prst="rect">
            <a:avLst/>
          </a:prstGeom>
          <a:noFill/>
        </p:spPr>
        <p:txBody>
          <a:bodyPr wrap="square" rtlCol="0">
            <a:spAutoFit/>
          </a:bodyPr>
          <a:lstStyle/>
          <a:p>
            <a:r>
              <a:rPr lang="en-US" dirty="0" smtClean="0"/>
              <a:t>MJC has relatively high transfer rates but relatively low award rates.</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193699069"/>
              </p:ext>
            </p:extLst>
          </p:nvPr>
        </p:nvGraphicFramePr>
        <p:xfrm>
          <a:off x="3810000" y="1834892"/>
          <a:ext cx="7769629" cy="41378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606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76091" y="716276"/>
            <a:ext cx="6438801" cy="923330"/>
          </a:xfrm>
          <a:prstGeom prst="rect">
            <a:avLst/>
          </a:prstGeom>
          <a:noFill/>
        </p:spPr>
        <p:txBody>
          <a:bodyPr wrap="square" rtlCol="0">
            <a:spAutoFit/>
          </a:bodyPr>
          <a:lstStyle/>
          <a:p>
            <a:pPr algn="r"/>
            <a:r>
              <a:rPr lang="en-US" sz="5400" dirty="0" smtClean="0"/>
              <a:t>Unit Accumulation</a:t>
            </a:r>
            <a:endParaRPr lang="en-US" sz="5400" dirty="0"/>
          </a:p>
        </p:txBody>
      </p:sp>
      <p:sp>
        <p:nvSpPr>
          <p:cNvPr id="10" name="TextBox 9"/>
          <p:cNvSpPr txBox="1"/>
          <p:nvPr/>
        </p:nvSpPr>
        <p:spPr>
          <a:xfrm>
            <a:off x="487227" y="1639606"/>
            <a:ext cx="2995391" cy="4624343"/>
          </a:xfrm>
          <a:prstGeom prst="rect">
            <a:avLst/>
          </a:prstGeom>
          <a:noFill/>
        </p:spPr>
        <p:txBody>
          <a:bodyPr wrap="square" rtlCol="0">
            <a:spAutoFit/>
          </a:bodyPr>
          <a:lstStyle/>
          <a:p>
            <a:pPr algn="ctr"/>
            <a:endParaRPr lang="en-US" sz="1100" dirty="0" smtClean="0"/>
          </a:p>
          <a:p>
            <a:pPr algn="ctr"/>
            <a:r>
              <a:rPr lang="en-US" sz="3200" dirty="0" smtClean="0"/>
              <a:t>2016-17 Baseline</a:t>
            </a:r>
          </a:p>
          <a:p>
            <a:pPr algn="ctr"/>
            <a:endParaRPr lang="en-US" sz="1100" dirty="0" smtClean="0"/>
          </a:p>
          <a:p>
            <a:pPr algn="ctr"/>
            <a:r>
              <a:rPr lang="en-US" sz="3200" dirty="0" smtClean="0"/>
              <a:t>Average # Units Accumulated by Associate Degree Earners</a:t>
            </a:r>
            <a:endParaRPr lang="en-US" sz="1600" dirty="0" smtClean="0"/>
          </a:p>
          <a:p>
            <a:pPr algn="ctr"/>
            <a:endParaRPr lang="en-US" sz="1050" dirty="0"/>
          </a:p>
          <a:p>
            <a:pPr algn="ctr"/>
            <a:r>
              <a:rPr lang="en-US" sz="3200" i="1" dirty="0" smtClean="0"/>
              <a:t>All Students</a:t>
            </a:r>
          </a:p>
          <a:p>
            <a:pPr algn="ctr"/>
            <a:endParaRPr lang="en-US" i="1" dirty="0"/>
          </a:p>
          <a:p>
            <a:pPr algn="r"/>
            <a:r>
              <a:rPr lang="en-US" i="1" dirty="0" smtClean="0"/>
              <a:t>revised</a:t>
            </a:r>
            <a:endParaRPr lang="en-US" sz="1600" i="1" dirty="0" smtClean="0"/>
          </a:p>
        </p:txBody>
      </p:sp>
      <p:graphicFrame>
        <p:nvGraphicFramePr>
          <p:cNvPr id="6" name="Chart 5"/>
          <p:cNvGraphicFramePr>
            <a:graphicFrameLocks/>
          </p:cNvGraphicFramePr>
          <p:nvPr>
            <p:extLst>
              <p:ext uri="{D42A27DB-BD31-4B8C-83A1-F6EECF244321}">
                <p14:modId xmlns:p14="http://schemas.microsoft.com/office/powerpoint/2010/main" val="1024859361"/>
              </p:ext>
            </p:extLst>
          </p:nvPr>
        </p:nvGraphicFramePr>
        <p:xfrm>
          <a:off x="3809999" y="1870681"/>
          <a:ext cx="7839875" cy="4383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467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76091" y="716276"/>
            <a:ext cx="6438801" cy="923330"/>
          </a:xfrm>
          <a:prstGeom prst="rect">
            <a:avLst/>
          </a:prstGeom>
          <a:noFill/>
        </p:spPr>
        <p:txBody>
          <a:bodyPr wrap="square" rtlCol="0">
            <a:spAutoFit/>
          </a:bodyPr>
          <a:lstStyle/>
          <a:p>
            <a:pPr algn="r"/>
            <a:r>
              <a:rPr lang="en-US" sz="5400" dirty="0" smtClean="0"/>
              <a:t>Employment</a:t>
            </a:r>
            <a:endParaRPr lang="en-US" sz="5400" dirty="0"/>
          </a:p>
        </p:txBody>
      </p:sp>
      <p:sp>
        <p:nvSpPr>
          <p:cNvPr id="10" name="TextBox 9"/>
          <p:cNvSpPr txBox="1"/>
          <p:nvPr/>
        </p:nvSpPr>
        <p:spPr>
          <a:xfrm>
            <a:off x="487227" y="1639606"/>
            <a:ext cx="2995391" cy="4909036"/>
          </a:xfrm>
          <a:prstGeom prst="rect">
            <a:avLst/>
          </a:prstGeom>
          <a:noFill/>
        </p:spPr>
        <p:txBody>
          <a:bodyPr wrap="square" rtlCol="0">
            <a:spAutoFit/>
          </a:bodyPr>
          <a:lstStyle/>
          <a:p>
            <a:pPr algn="ctr"/>
            <a:endParaRPr lang="en-US" sz="1100" dirty="0" smtClean="0"/>
          </a:p>
          <a:p>
            <a:pPr algn="ctr"/>
            <a:r>
              <a:rPr lang="en-US" sz="3200" dirty="0" smtClean="0"/>
              <a:t>2015-16 Baseline</a:t>
            </a:r>
          </a:p>
          <a:p>
            <a:pPr algn="ctr"/>
            <a:endParaRPr lang="en-US" sz="1100" dirty="0" smtClean="0"/>
          </a:p>
          <a:p>
            <a:pPr algn="ctr"/>
            <a:r>
              <a:rPr lang="en-US" sz="2400" dirty="0" smtClean="0"/>
              <a:t>Proportion of students who responded to CTE Outcomes Survey that they are working in their field of study</a:t>
            </a:r>
          </a:p>
          <a:p>
            <a:pPr algn="ctr"/>
            <a:r>
              <a:rPr lang="en-US" sz="2000" dirty="0" smtClean="0"/>
              <a:t>(does not include students who transfer)</a:t>
            </a:r>
            <a:endParaRPr lang="en-US" sz="1100" dirty="0" smtClean="0"/>
          </a:p>
          <a:p>
            <a:pPr algn="ctr"/>
            <a:endParaRPr lang="en-US" sz="700" dirty="0"/>
          </a:p>
          <a:p>
            <a:pPr algn="ctr"/>
            <a:r>
              <a:rPr lang="en-US" sz="3200" i="1" dirty="0" smtClean="0"/>
              <a:t>All Students</a:t>
            </a:r>
          </a:p>
          <a:p>
            <a:pPr algn="r"/>
            <a:r>
              <a:rPr lang="en-US" i="1" dirty="0" smtClean="0"/>
              <a:t>revised</a:t>
            </a:r>
          </a:p>
        </p:txBody>
      </p:sp>
      <p:graphicFrame>
        <p:nvGraphicFramePr>
          <p:cNvPr id="13" name="Chart 12"/>
          <p:cNvGraphicFramePr>
            <a:graphicFrameLocks/>
          </p:cNvGraphicFramePr>
          <p:nvPr>
            <p:extLst>
              <p:ext uri="{D42A27DB-BD31-4B8C-83A1-F6EECF244321}">
                <p14:modId xmlns:p14="http://schemas.microsoft.com/office/powerpoint/2010/main" val="2254657147"/>
              </p:ext>
            </p:extLst>
          </p:nvPr>
        </p:nvGraphicFramePr>
        <p:xfrm>
          <a:off x="3778898" y="2099388"/>
          <a:ext cx="7635993" cy="39795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3046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153891" y="739832"/>
            <a:ext cx="6438801" cy="923330"/>
          </a:xfrm>
          <a:prstGeom prst="rect">
            <a:avLst/>
          </a:prstGeom>
          <a:noFill/>
        </p:spPr>
        <p:txBody>
          <a:bodyPr wrap="square" rtlCol="0">
            <a:spAutoFit/>
          </a:bodyPr>
          <a:lstStyle/>
          <a:p>
            <a:pPr algn="r"/>
            <a:r>
              <a:rPr lang="en-US" sz="5400" dirty="0" smtClean="0"/>
              <a:t>LEADING INDICATORS</a:t>
            </a:r>
            <a:endParaRPr lang="en-US" sz="5400" dirty="0"/>
          </a:p>
        </p:txBody>
      </p:sp>
      <p:sp>
        <p:nvSpPr>
          <p:cNvPr id="2" name="Rectangle 1"/>
          <p:cNvSpPr/>
          <p:nvPr/>
        </p:nvSpPr>
        <p:spPr>
          <a:xfrm>
            <a:off x="6220407" y="2052735"/>
            <a:ext cx="5372285" cy="3416320"/>
          </a:xfrm>
          <a:prstGeom prst="rect">
            <a:avLst/>
          </a:prstGeom>
        </p:spPr>
        <p:txBody>
          <a:bodyPr wrap="square">
            <a:spAutoFit/>
          </a:bodyPr>
          <a:lstStyle/>
          <a:p>
            <a:r>
              <a:rPr lang="en-US" sz="5400" dirty="0" smtClean="0">
                <a:solidFill>
                  <a:srgbClr val="0070C0"/>
                </a:solidFill>
              </a:rPr>
              <a:t>Enrollment</a:t>
            </a:r>
          </a:p>
          <a:p>
            <a:r>
              <a:rPr lang="en-US" sz="5400" dirty="0" smtClean="0">
                <a:solidFill>
                  <a:srgbClr val="0070C0"/>
                </a:solidFill>
              </a:rPr>
              <a:t>Learning Progress</a:t>
            </a:r>
          </a:p>
          <a:p>
            <a:r>
              <a:rPr lang="en-US" sz="5400" dirty="0" smtClean="0">
                <a:solidFill>
                  <a:srgbClr val="0070C0"/>
                </a:solidFill>
              </a:rPr>
              <a:t>Momentum</a:t>
            </a:r>
          </a:p>
          <a:p>
            <a:r>
              <a:rPr lang="en-US" sz="5400" dirty="0" smtClean="0">
                <a:solidFill>
                  <a:srgbClr val="0070C0"/>
                </a:solidFill>
              </a:rPr>
              <a:t>Success</a:t>
            </a:r>
            <a:endParaRPr lang="en-US" sz="5400" dirty="0">
              <a:solidFill>
                <a:srgbClr val="0070C0"/>
              </a:solidFill>
            </a:endParaRPr>
          </a:p>
        </p:txBody>
      </p:sp>
      <p:sp>
        <p:nvSpPr>
          <p:cNvPr id="3" name="TextBox 2"/>
          <p:cNvSpPr txBox="1"/>
          <p:nvPr/>
        </p:nvSpPr>
        <p:spPr>
          <a:xfrm>
            <a:off x="718457" y="2052735"/>
            <a:ext cx="5365102" cy="3170099"/>
          </a:xfrm>
          <a:prstGeom prst="rect">
            <a:avLst/>
          </a:prstGeom>
          <a:noFill/>
        </p:spPr>
        <p:txBody>
          <a:bodyPr wrap="square" rtlCol="0">
            <a:spAutoFit/>
          </a:bodyPr>
          <a:lstStyle/>
          <a:p>
            <a:r>
              <a:rPr lang="en-US" sz="4000" dirty="0" smtClean="0"/>
              <a:t>The following metrics are intermediate measures that may help lead to the five vision goals</a:t>
            </a:r>
            <a:endParaRPr lang="en-US" sz="4000" dirty="0"/>
          </a:p>
        </p:txBody>
      </p:sp>
    </p:spTree>
    <p:extLst>
      <p:ext uri="{BB962C8B-B14F-4D97-AF65-F5344CB8AC3E}">
        <p14:creationId xmlns:p14="http://schemas.microsoft.com/office/powerpoint/2010/main" val="102536242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20045</TotalTime>
  <Words>733</Words>
  <Application>Microsoft Office PowerPoint</Application>
  <PresentationFormat>Widescreen</PresentationFormat>
  <Paragraphs>205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Retrospect</vt:lpstr>
      <vt:lpstr>  Student Success Metrics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2018-19 Student Success Metrics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 Abbott</dc:creator>
  <cp:lastModifiedBy>Kathy Haskin</cp:lastModifiedBy>
  <cp:revision>121</cp:revision>
  <cp:lastPrinted>2019-02-21T22:33:23Z</cp:lastPrinted>
  <dcterms:created xsi:type="dcterms:W3CDTF">2018-04-30T04:41:52Z</dcterms:created>
  <dcterms:modified xsi:type="dcterms:W3CDTF">2019-03-18T23:26:55Z</dcterms:modified>
</cp:coreProperties>
</file>