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5"/>
  </p:sldMasterIdLst>
  <p:notesMasterIdLst>
    <p:notesMasterId r:id="rId33"/>
  </p:notesMasterIdLst>
  <p:sldIdLst>
    <p:sldId id="256" r:id="rId6"/>
    <p:sldId id="357" r:id="rId7"/>
    <p:sldId id="315" r:id="rId8"/>
    <p:sldId id="358" r:id="rId9"/>
    <p:sldId id="359" r:id="rId10"/>
    <p:sldId id="360" r:id="rId11"/>
    <p:sldId id="337" r:id="rId12"/>
    <p:sldId id="340" r:id="rId13"/>
    <p:sldId id="349" r:id="rId14"/>
    <p:sldId id="351" r:id="rId15"/>
    <p:sldId id="344" r:id="rId16"/>
    <p:sldId id="345" r:id="rId17"/>
    <p:sldId id="346" r:id="rId18"/>
    <p:sldId id="275" r:id="rId19"/>
    <p:sldId id="282" r:id="rId20"/>
    <p:sldId id="283" r:id="rId21"/>
    <p:sldId id="277" r:id="rId22"/>
    <p:sldId id="352" r:id="rId23"/>
    <p:sldId id="363" r:id="rId24"/>
    <p:sldId id="364" r:id="rId25"/>
    <p:sldId id="365" r:id="rId26"/>
    <p:sldId id="366" r:id="rId27"/>
    <p:sldId id="361" r:id="rId28"/>
    <p:sldId id="313" r:id="rId29"/>
    <p:sldId id="261" r:id="rId30"/>
    <p:sldId id="362" r:id="rId31"/>
    <p:sldId id="308" r:id="rId3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07"/>
  </p:normalViewPr>
  <p:slideViewPr>
    <p:cSldViewPr snapToGrid="0" snapToObjects="1">
      <p:cViewPr varScale="1">
        <p:scale>
          <a:sx n="110" d="100"/>
          <a:sy n="110" d="100"/>
        </p:scale>
        <p:origin x="1038"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4771461"/>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1544952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Craig</a:t>
            </a: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B8AB018-8437-44F5-8C6F-A869A3D79FEA}"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1430104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Jackie</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6C6EB77-C777-4EC5-9705-3289D92982F0}"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521854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5"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solidFill>
                  <a:srgbClr val="000000"/>
                </a:solidFill>
                <a:sym typeface="Calibri" panose="020F0502020204030204" pitchFamily="34" charset="0"/>
              </a:rPr>
              <a:t>Jackie</a:t>
            </a:r>
          </a:p>
        </p:txBody>
      </p:sp>
    </p:spTree>
    <p:extLst>
      <p:ext uri="{BB962C8B-B14F-4D97-AF65-F5344CB8AC3E}">
        <p14:creationId xmlns:p14="http://schemas.microsoft.com/office/powerpoint/2010/main" val="2714149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3"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solidFill>
                  <a:srgbClr val="000000"/>
                </a:solidFill>
                <a:sym typeface="Calibri" panose="020F0502020204030204" pitchFamily="34" charset="0"/>
              </a:rPr>
              <a:t>Jackie</a:t>
            </a:r>
          </a:p>
        </p:txBody>
      </p:sp>
    </p:spTree>
    <p:extLst>
      <p:ext uri="{BB962C8B-B14F-4D97-AF65-F5344CB8AC3E}">
        <p14:creationId xmlns:p14="http://schemas.microsoft.com/office/powerpoint/2010/main" val="889999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3620401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3998704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2405556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2540473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
        <p:nvSpPr>
          <p:cNvPr id="4" name="Slide Number Placeholder 3"/>
          <p:cNvSpPr>
            <a:spLocks noGrp="1"/>
          </p:cNvSpPr>
          <p:nvPr>
            <p:ph type="sldNum" sz="quarter" idx="10"/>
          </p:nvPr>
        </p:nvSpPr>
        <p:spPr/>
        <p:txBody>
          <a:bodyPr/>
          <a:lstStyle/>
          <a:p>
            <a:fld id="{064895B1-79A5-4F1B-B7E6-C54AD27270EC}" type="slidenum">
              <a:rPr lang="en-US" smtClean="0"/>
              <a:t>19</a:t>
            </a:fld>
            <a:endParaRPr lang="en-US"/>
          </a:p>
        </p:txBody>
      </p:sp>
    </p:spTree>
    <p:extLst>
      <p:ext uri="{BB962C8B-B14F-4D97-AF65-F5344CB8AC3E}">
        <p14:creationId xmlns:p14="http://schemas.microsoft.com/office/powerpoint/2010/main" val="2721115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359827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28655244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268332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1420554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094703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1034146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150800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3517881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a:t>
            </a:r>
          </a:p>
        </p:txBody>
      </p:sp>
    </p:spTree>
    <p:extLst>
      <p:ext uri="{BB962C8B-B14F-4D97-AF65-F5344CB8AC3E}">
        <p14:creationId xmlns:p14="http://schemas.microsoft.com/office/powerpoint/2010/main" val="3710623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47310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302121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236260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38993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429364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Craig</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0B8051B-55E7-4297-9931-167659C94222}"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869664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Craig</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F6CA94F-82CE-4D9D-9DF9-293EDAD13A23}"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1993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C1E02B-24E6-4C41-A572-ADC09394E5E1}"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219657-4B37-2B4F-9443-F57A2C7B4291}"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06BC1B-E4AD-ED44-B7EA-5FEDC993FCA0}"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06340F-F8A1-634B-A930-E835BC57A25E}"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1E8FAD-5058-4941-A1F3-120B840ED360}"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42AE37-1873-C14F-9AB7-E80292E765E4}"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1593A-F4C1-ED4C-B3E3-E4444A19C6EB}" type="datetime2">
              <a:rPr lang="en-US" smtClean="0"/>
              <a:t>Tuesday, January 15,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1A93D1-2457-6E4D-AB5F-8AA43FB649F8}" type="datetime2">
              <a:rPr lang="en-US" smtClean="0"/>
              <a:t>Tuesday, January 15,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F7AA9-DEA2-8F49-B292-72E31ACFA121}" type="datetime2">
              <a:rPr lang="en-US" smtClean="0"/>
              <a:t>Tuesday, January 15,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65310F-1531-094A-B0A7-6EFD33D95265}"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04625E-C64F-6D42-8B37-FEA2188153B4}"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4858D7D-6B7A-504B-BF58-14AABA87358E}" type="datetime2">
              <a:rPr lang="en-US" smtClean="0"/>
              <a:t>Tuesday, January 15,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ctrTitle"/>
          </p:nvPr>
        </p:nvSpPr>
        <p:spPr>
          <a:xfrm>
            <a:off x="816429" y="1415144"/>
            <a:ext cx="7848600" cy="1632856"/>
          </a:xfrm>
          <a:prstGeom prst="rect">
            <a:avLst/>
          </a:prstGeom>
        </p:spPr>
        <p:txBody>
          <a:bodyPr/>
          <a:lstStyle/>
          <a:p>
            <a:r>
              <a:rPr lang="en-US" sz="4400" dirty="0"/>
              <a:t>Training the curriculum committee</a:t>
            </a:r>
            <a:endParaRPr sz="4400" dirty="0"/>
          </a:p>
        </p:txBody>
      </p:sp>
      <p:sp>
        <p:nvSpPr>
          <p:cNvPr id="171" name="Subtitle 2"/>
          <p:cNvSpPr txBox="1">
            <a:spLocks noGrp="1"/>
          </p:cNvSpPr>
          <p:nvPr>
            <p:ph type="subTitle" idx="1"/>
          </p:nvPr>
        </p:nvSpPr>
        <p:spPr>
          <a:xfrm>
            <a:off x="816429" y="3648752"/>
            <a:ext cx="7848600" cy="1503820"/>
          </a:xfrm>
          <a:prstGeom prst="rect">
            <a:avLst/>
          </a:prstGeom>
        </p:spPr>
        <p:txBody>
          <a:bodyPr>
            <a:normAutofit fontScale="70000" lnSpcReduction="20000"/>
          </a:bodyPr>
          <a:lstStyle/>
          <a:p>
            <a:r>
              <a:rPr lang="en-US" dirty="0"/>
              <a:t>Jackie </a:t>
            </a:r>
            <a:r>
              <a:rPr lang="en-US" dirty="0" err="1"/>
              <a:t>Escajeda</a:t>
            </a:r>
            <a:r>
              <a:rPr lang="en-US" dirty="0"/>
              <a:t>, Dean of Intersegmental Programs and Credit Curriculum</a:t>
            </a:r>
          </a:p>
          <a:p>
            <a:endParaRPr lang="en-US" dirty="0"/>
          </a:p>
          <a:p>
            <a:r>
              <a:rPr lang="en-US" dirty="0"/>
              <a:t>Virginia </a:t>
            </a:r>
            <a:r>
              <a:rPr lang="en-US" dirty="0" err="1"/>
              <a:t>Guleff</a:t>
            </a:r>
            <a:r>
              <a:rPr lang="en-US" dirty="0"/>
              <a:t>, Vice President of Instruction, Butte College</a:t>
            </a:r>
          </a:p>
          <a:p>
            <a:endParaRPr lang="en-US" dirty="0"/>
          </a:p>
          <a:p>
            <a:r>
              <a:rPr lang="en-US" dirty="0"/>
              <a:t>Craig Rutan, Secretary, Academic Senate for California Community Colleges</a:t>
            </a:r>
            <a:endParaRPr dirty="0"/>
          </a:p>
        </p:txBody>
      </p:sp>
      <p:pic>
        <p:nvPicPr>
          <p:cNvPr id="4" name="Picture 3" descr="ASCCC_Logo"/>
          <p:cNvPicPr/>
          <p:nvPr/>
        </p:nvPicPr>
        <p:blipFill>
          <a:blip r:embed="rId3"/>
          <a:srcRect/>
          <a:stretch>
            <a:fillRect/>
          </a:stretch>
        </p:blipFill>
        <p:spPr bwMode="auto">
          <a:xfrm>
            <a:off x="243110" y="488012"/>
            <a:ext cx="3791861" cy="927132"/>
          </a:xfrm>
          <a:prstGeom prst="rect">
            <a:avLst/>
          </a:prstGeom>
          <a:noFill/>
          <a:ln w="9525">
            <a:noFill/>
            <a:miter lim="800000"/>
            <a:headEnd/>
            <a:tailEnd/>
          </a:ln>
        </p:spPr>
      </p:pic>
      <p:sp>
        <p:nvSpPr>
          <p:cNvPr id="2" name="TextBox 1"/>
          <p:cNvSpPr txBox="1"/>
          <p:nvPr/>
        </p:nvSpPr>
        <p:spPr>
          <a:xfrm>
            <a:off x="5375430" y="589940"/>
            <a:ext cx="3638309" cy="7232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b="1" dirty="0"/>
              <a:t>CCCCIO</a:t>
            </a:r>
            <a:endParaRPr lang="en-US" sz="900" b="1" dirty="0"/>
          </a:p>
          <a:p>
            <a:r>
              <a:rPr lang="en-US" sz="900" b="1" dirty="0"/>
              <a:t>California Community Colleges Chief Instructional Officers</a:t>
            </a:r>
            <a:endParaRPr lang="en-US" sz="3200" b="1" dirty="0"/>
          </a:p>
        </p:txBody>
      </p:sp>
      <p:pic>
        <p:nvPicPr>
          <p:cNvPr id="2049" name="Picture 1" descr="page1image2437019904">
            <a:extLst>
              <a:ext uri="{FF2B5EF4-FFF2-40B4-BE49-F238E27FC236}">
                <a16:creationId xmlns:a16="http://schemas.microsoft.com/office/drawing/2014/main" id="{85634263-5148-AA40-A1E7-D58AE51117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829" y="5588000"/>
            <a:ext cx="6527800" cy="81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259300" y="329951"/>
            <a:ext cx="7038975" cy="1223963"/>
          </a:xfrm>
        </p:spPr>
        <p:txBody>
          <a:bodyPr>
            <a:normAutofit/>
          </a:bodyPr>
          <a:lstStyle/>
          <a:p>
            <a:pPr algn="ctr" eaLnBrk="1" fontAlgn="auto" hangingPunct="1">
              <a:spcAft>
                <a:spcPts val="0"/>
              </a:spcAft>
              <a:defRPr/>
            </a:pPr>
            <a:r>
              <a:rPr lang="en-US" altLang="en-US" b="1" dirty="0">
                <a:latin typeface="+mn-lt"/>
                <a:ea typeface="+mj-ea"/>
                <a:cs typeface="+mj-cs"/>
              </a:rPr>
              <a:t>Possible Items for COR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8335618"/>
              </p:ext>
            </p:extLst>
          </p:nvPr>
        </p:nvGraphicFramePr>
        <p:xfrm>
          <a:off x="290513" y="1665288"/>
          <a:ext cx="8509000" cy="4776772"/>
        </p:xfrm>
        <a:graphic>
          <a:graphicData uri="http://schemas.openxmlformats.org/drawingml/2006/table">
            <a:tbl>
              <a:tblPr firstRow="1" bandRow="1">
                <a:tableStyleId>{073A0DAA-6AF3-43AB-8588-CEC1D06C72B9}</a:tableStyleId>
              </a:tblPr>
              <a:tblGrid>
                <a:gridCol w="3917665">
                  <a:extLst>
                    <a:ext uri="{9D8B030D-6E8A-4147-A177-3AD203B41FA5}">
                      <a16:colId xmlns:a16="http://schemas.microsoft.com/office/drawing/2014/main" val="20000"/>
                    </a:ext>
                  </a:extLst>
                </a:gridCol>
                <a:gridCol w="4591335">
                  <a:extLst>
                    <a:ext uri="{9D8B030D-6E8A-4147-A177-3AD203B41FA5}">
                      <a16:colId xmlns:a16="http://schemas.microsoft.com/office/drawing/2014/main" val="20001"/>
                    </a:ext>
                  </a:extLst>
                </a:gridCol>
              </a:tblGrid>
              <a:tr h="419398">
                <a:tc>
                  <a:txBody>
                    <a:bodyPr/>
                    <a:lstStyle/>
                    <a:p>
                      <a:pPr marL="0" indent="0" algn="ctr">
                        <a:buFont typeface="Arial"/>
                        <a:buNone/>
                      </a:pPr>
                      <a:r>
                        <a:rPr lang="en-US" sz="2000" dirty="0"/>
                        <a:t>Item</a:t>
                      </a:r>
                    </a:p>
                  </a:txBody>
                  <a:tcPr marL="91442" marR="91442" marT="45717" marB="45717"/>
                </a:tc>
                <a:tc>
                  <a:txBody>
                    <a:bodyPr/>
                    <a:lstStyle/>
                    <a:p>
                      <a:pPr algn="ctr"/>
                      <a:r>
                        <a:rPr lang="en-US" sz="2000" dirty="0"/>
                        <a:t>Why you might want it</a:t>
                      </a:r>
                    </a:p>
                  </a:txBody>
                  <a:tcPr marL="91442" marR="91442" marT="45717" marB="45717"/>
                </a:tc>
                <a:extLst>
                  <a:ext uri="{0D108BD9-81ED-4DB2-BD59-A6C34878D82A}">
                    <a16:rowId xmlns:a16="http://schemas.microsoft.com/office/drawing/2014/main" val="10000"/>
                  </a:ext>
                </a:extLst>
              </a:tr>
              <a:tr h="742015">
                <a:tc>
                  <a:txBody>
                    <a:bodyPr/>
                    <a:lstStyle/>
                    <a:p>
                      <a:pPr marL="0" indent="0">
                        <a:buFont typeface="Arial"/>
                        <a:buNone/>
                      </a:pPr>
                      <a:r>
                        <a:rPr lang="en-US" sz="2000" dirty="0"/>
                        <a:t>Student Learning Outcomes</a:t>
                      </a:r>
                    </a:p>
                  </a:txBody>
                  <a:tcPr marL="91442" marR="91442" marT="45717" marB="45717"/>
                </a:tc>
                <a:tc>
                  <a:txBody>
                    <a:bodyPr/>
                    <a:lstStyle/>
                    <a:p>
                      <a:r>
                        <a:rPr lang="en-US" sz="2000" dirty="0"/>
                        <a:t>ACCJC Standard</a:t>
                      </a:r>
                      <a:r>
                        <a:rPr lang="en-US" sz="2000" baseline="0" dirty="0"/>
                        <a:t> II.A.3</a:t>
                      </a:r>
                      <a:endParaRPr lang="en-US" sz="2000" dirty="0"/>
                    </a:p>
                  </a:txBody>
                  <a:tcPr marL="91442" marR="91442" marT="45717" marB="45717"/>
                </a:tc>
                <a:extLst>
                  <a:ext uri="{0D108BD9-81ED-4DB2-BD59-A6C34878D82A}">
                    <a16:rowId xmlns:a16="http://schemas.microsoft.com/office/drawing/2014/main" val="10001"/>
                  </a:ext>
                </a:extLst>
              </a:tr>
              <a:tr h="729299">
                <a:tc>
                  <a:txBody>
                    <a:bodyPr/>
                    <a:lstStyle/>
                    <a:p>
                      <a:pPr marL="0" indent="0">
                        <a:buFont typeface="Arial"/>
                        <a:buNone/>
                      </a:pPr>
                      <a:r>
                        <a:rPr lang="en-US" sz="2000" dirty="0"/>
                        <a:t>Required and Recommended Textbooks</a:t>
                      </a:r>
                    </a:p>
                  </a:txBody>
                  <a:tcPr marL="91442" marR="91442" marT="45717" marB="45717"/>
                </a:tc>
                <a:tc>
                  <a:txBody>
                    <a:bodyPr/>
                    <a:lstStyle/>
                    <a:p>
                      <a:r>
                        <a:rPr lang="en-US" sz="2000" dirty="0"/>
                        <a:t>Aids in</a:t>
                      </a:r>
                      <a:r>
                        <a:rPr lang="en-US" sz="2000" baseline="0" dirty="0"/>
                        <a:t> C-ID and 4-yr articulation; helps new instructors</a:t>
                      </a:r>
                      <a:endParaRPr lang="en-US" sz="2000" dirty="0"/>
                    </a:p>
                  </a:txBody>
                  <a:tcPr marL="91442" marR="91442" marT="45717" marB="45717"/>
                </a:tc>
                <a:extLst>
                  <a:ext uri="{0D108BD9-81ED-4DB2-BD59-A6C34878D82A}">
                    <a16:rowId xmlns:a16="http://schemas.microsoft.com/office/drawing/2014/main" val="10002"/>
                  </a:ext>
                </a:extLst>
              </a:tr>
              <a:tr h="742015">
                <a:tc>
                  <a:txBody>
                    <a:bodyPr/>
                    <a:lstStyle/>
                    <a:p>
                      <a:pPr marL="0" indent="0">
                        <a:buFont typeface="Arial"/>
                        <a:buNone/>
                      </a:pPr>
                      <a:r>
                        <a:rPr lang="en-US" sz="2000" dirty="0"/>
                        <a:t>Transfer/GE Information/C-ID</a:t>
                      </a:r>
                    </a:p>
                  </a:txBody>
                  <a:tcPr marL="91442" marR="91442" marT="45717" marB="45717"/>
                </a:tc>
                <a:tc>
                  <a:txBody>
                    <a:bodyPr/>
                    <a:lstStyle/>
                    <a:p>
                      <a:r>
                        <a:rPr lang="en-US" sz="2000" dirty="0"/>
                        <a:t>It can be helpful</a:t>
                      </a:r>
                      <a:r>
                        <a:rPr lang="en-US" sz="2000" baseline="0" dirty="0"/>
                        <a:t> to have this info on the COR</a:t>
                      </a:r>
                      <a:endParaRPr lang="en-US" sz="2000" dirty="0"/>
                    </a:p>
                  </a:txBody>
                  <a:tcPr marL="91442" marR="91442" marT="45717" marB="45717"/>
                </a:tc>
                <a:extLst>
                  <a:ext uri="{0D108BD9-81ED-4DB2-BD59-A6C34878D82A}">
                    <a16:rowId xmlns:a16="http://schemas.microsoft.com/office/drawing/2014/main" val="10003"/>
                  </a:ext>
                </a:extLst>
              </a:tr>
              <a:tr h="700996">
                <a:tc>
                  <a:txBody>
                    <a:bodyPr/>
                    <a:lstStyle/>
                    <a:p>
                      <a:pPr marL="0" indent="0">
                        <a:buFont typeface="Arial"/>
                        <a:buNone/>
                      </a:pPr>
                      <a:r>
                        <a:rPr lang="en-US" sz="2000" dirty="0"/>
                        <a:t>Supplemental Instruction</a:t>
                      </a:r>
                    </a:p>
                  </a:txBody>
                  <a:tcPr marL="91442" marR="91442" marT="45717" marB="45717"/>
                </a:tc>
                <a:tc>
                  <a:txBody>
                    <a:bodyPr/>
                    <a:lstStyle/>
                    <a:p>
                      <a:r>
                        <a:rPr lang="en-US" sz="2000" dirty="0"/>
                        <a:t>Could SI be part of your course?</a:t>
                      </a:r>
                    </a:p>
                  </a:txBody>
                  <a:tcPr marL="91442" marR="91442" marT="45717" marB="45717"/>
                </a:tc>
                <a:extLst>
                  <a:ext uri="{0D108BD9-81ED-4DB2-BD59-A6C34878D82A}">
                    <a16:rowId xmlns:a16="http://schemas.microsoft.com/office/drawing/2014/main" val="10004"/>
                  </a:ext>
                </a:extLst>
              </a:tr>
              <a:tr h="701034">
                <a:tc>
                  <a:txBody>
                    <a:bodyPr/>
                    <a:lstStyle/>
                    <a:p>
                      <a:pPr marL="0" indent="0">
                        <a:buFont typeface="Arial"/>
                        <a:buNone/>
                      </a:pPr>
                      <a:r>
                        <a:rPr lang="en-US" sz="2000" dirty="0"/>
                        <a:t>Distance Education </a:t>
                      </a:r>
                    </a:p>
                  </a:txBody>
                  <a:tcPr marL="91442" marR="91442" marT="45717" marB="45717"/>
                </a:tc>
                <a:tc>
                  <a:txBody>
                    <a:bodyPr/>
                    <a:lstStyle/>
                    <a:p>
                      <a:r>
                        <a:rPr lang="en-US" sz="2000" dirty="0"/>
                        <a:t>Include</a:t>
                      </a:r>
                      <a:r>
                        <a:rPr lang="en-US" sz="2000" baseline="0" dirty="0"/>
                        <a:t> modalities (e.g. online, hybrid) and possibly DE Addendum</a:t>
                      </a:r>
                      <a:endParaRPr lang="en-US" sz="2000" dirty="0"/>
                    </a:p>
                  </a:txBody>
                  <a:tcPr marL="91442" marR="91442" marT="45717" marB="45717"/>
                </a:tc>
                <a:extLst>
                  <a:ext uri="{0D108BD9-81ED-4DB2-BD59-A6C34878D82A}">
                    <a16:rowId xmlns:a16="http://schemas.microsoft.com/office/drawing/2014/main" val="10005"/>
                  </a:ext>
                </a:extLst>
              </a:tr>
              <a:tr h="742015">
                <a:tc>
                  <a:txBody>
                    <a:bodyPr/>
                    <a:lstStyle/>
                    <a:p>
                      <a:pPr marL="0" indent="0">
                        <a:buFont typeface="Arial"/>
                        <a:buNone/>
                      </a:pPr>
                      <a:r>
                        <a:rPr lang="en-US" sz="2000" dirty="0"/>
                        <a:t>Enrollment</a:t>
                      </a:r>
                      <a:r>
                        <a:rPr lang="en-US" sz="2000" baseline="0" dirty="0"/>
                        <a:t> limits</a:t>
                      </a:r>
                      <a:endParaRPr lang="en-US" sz="2000" dirty="0"/>
                    </a:p>
                  </a:txBody>
                  <a:tcPr marL="91442" marR="91442" marT="45717" marB="45717"/>
                </a:tc>
                <a:tc>
                  <a:txBody>
                    <a:bodyPr/>
                    <a:lstStyle/>
                    <a:p>
                      <a:r>
                        <a:rPr lang="en-US" sz="2000" dirty="0"/>
                        <a:t>Instructional quality,</a:t>
                      </a:r>
                      <a:r>
                        <a:rPr lang="en-US" sz="2000" baseline="0" dirty="0"/>
                        <a:t> external accreditation requirements</a:t>
                      </a:r>
                    </a:p>
                  </a:txBody>
                  <a:tcPr marL="91442" marR="91442" marT="45717" marB="45717"/>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4827464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dirty="0">
                <a:latin typeface="+mn-lt"/>
                <a:ea typeface="+mj-ea"/>
                <a:cs typeface="+mj-cs"/>
              </a:rPr>
              <a:t>Requirements Associate Degrees</a:t>
            </a:r>
          </a:p>
        </p:txBody>
      </p:sp>
      <p:sp>
        <p:nvSpPr>
          <p:cNvPr id="56323" name="Content Placeholder 2"/>
          <p:cNvSpPr>
            <a:spLocks noGrp="1"/>
          </p:cNvSpPr>
          <p:nvPr>
            <p:ph idx="1"/>
          </p:nvPr>
        </p:nvSpPr>
        <p:spPr/>
        <p:txBody>
          <a:bodyPr>
            <a:normAutofit/>
          </a:bodyPr>
          <a:lstStyle/>
          <a:p>
            <a:pPr>
              <a:lnSpc>
                <a:spcPct val="80000"/>
              </a:lnSpc>
            </a:pPr>
            <a:r>
              <a:rPr lang="en-US" altLang="en-US" sz="3200" dirty="0"/>
              <a:t>Minimum of 60 units</a:t>
            </a:r>
          </a:p>
          <a:p>
            <a:pPr>
              <a:lnSpc>
                <a:spcPct val="80000"/>
              </a:lnSpc>
            </a:pPr>
            <a:r>
              <a:rPr lang="en-US" altLang="en-US" sz="3200" dirty="0"/>
              <a:t>At least 18 units in a major or area of emphasis</a:t>
            </a:r>
          </a:p>
          <a:p>
            <a:pPr>
              <a:lnSpc>
                <a:spcPct val="80000"/>
              </a:lnSpc>
            </a:pPr>
            <a:r>
              <a:rPr lang="en-US" altLang="en-US" sz="3200" dirty="0"/>
              <a:t>Can use local GE pattern</a:t>
            </a:r>
          </a:p>
          <a:p>
            <a:pPr>
              <a:lnSpc>
                <a:spcPct val="80000"/>
              </a:lnSpc>
            </a:pPr>
            <a:r>
              <a:rPr lang="en-US" altLang="en-US" sz="3200" dirty="0"/>
              <a:t>Chancellor’s Office Approval if goal is </a:t>
            </a:r>
            <a:r>
              <a:rPr lang="en-US" altLang="en-US" sz="3200" b="1" dirty="0"/>
              <a:t>CTE</a:t>
            </a:r>
            <a:r>
              <a:rPr lang="en-US" altLang="en-US" sz="3200" dirty="0"/>
              <a:t>. Local Approval is goal is </a:t>
            </a:r>
            <a:r>
              <a:rPr lang="en-US" altLang="en-US" sz="3200" b="1" dirty="0"/>
              <a:t>Local</a:t>
            </a:r>
            <a:endParaRPr lang="en-US" altLang="en-US" sz="3200" dirty="0"/>
          </a:p>
          <a:p>
            <a:pPr>
              <a:lnSpc>
                <a:spcPct val="80000"/>
              </a:lnSpc>
            </a:pPr>
            <a:r>
              <a:rPr lang="en-US" altLang="en-US" sz="3200" dirty="0"/>
              <a:t>All revisions are locally approved</a:t>
            </a:r>
          </a:p>
        </p:txBody>
      </p:sp>
    </p:spTree>
    <p:extLst>
      <p:ext uri="{BB962C8B-B14F-4D97-AF65-F5344CB8AC3E}">
        <p14:creationId xmlns:p14="http://schemas.microsoft.com/office/powerpoint/2010/main" val="286082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4685CCBB-7882-40CC-B2A1-AD0D6AAF2B8F}"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12</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43012" name="Rectangle 3"/>
          <p:cNvSpPr>
            <a:spLocks noGrp="1" noChangeArrowheads="1"/>
          </p:cNvSpPr>
          <p:nvPr>
            <p:ph type="title"/>
          </p:nvPr>
        </p:nvSpPr>
        <p:spPr>
          <a:xfrm>
            <a:off x="457200" y="560388"/>
            <a:ext cx="8234362" cy="1143000"/>
          </a:xfrm>
        </p:spPr>
        <p:txBody>
          <a:bodyPr>
            <a:normAutofit fontScale="90000"/>
          </a:bodyPr>
          <a:lstStyle/>
          <a:p>
            <a:pPr algn="ctr" eaLnBrk="1" fontAlgn="auto" hangingPunct="1">
              <a:spcAft>
                <a:spcPts val="0"/>
              </a:spcAft>
              <a:defRPr/>
            </a:pPr>
            <a:r>
              <a:rPr lang="en-US" b="1" dirty="0">
                <a:ea typeface="+mj-ea"/>
                <a:cs typeface="+mj-cs"/>
              </a:rPr>
              <a:t>Associate Degrees for Transfer (ADTs)</a:t>
            </a:r>
            <a:endParaRPr b="1" dirty="0">
              <a:ea typeface="+mj-ea"/>
              <a:cs typeface="+mj-cs"/>
            </a:endParaRPr>
          </a:p>
        </p:txBody>
      </p:sp>
      <p:sp>
        <p:nvSpPr>
          <p:cNvPr id="63493" name="Rectangle 4"/>
          <p:cNvSpPr>
            <a:spLocks noGrp="1" noChangeArrowheads="1"/>
          </p:cNvSpPr>
          <p:nvPr>
            <p:ph type="body" idx="1"/>
          </p:nvPr>
        </p:nvSpPr>
        <p:spPr>
          <a:xfrm>
            <a:off x="457200" y="1957388"/>
            <a:ext cx="8234363" cy="4029075"/>
          </a:xfrm>
        </p:spPr>
        <p:txBody>
          <a:bodyPr>
            <a:normAutofit/>
          </a:bodyPr>
          <a:lstStyle/>
          <a:p>
            <a:pPr>
              <a:defRPr/>
            </a:pPr>
            <a:r>
              <a:rPr lang="en-US" altLang="en-US" sz="3000" dirty="0"/>
              <a:t>Minimum of 60 units; no more than 60 units may be required</a:t>
            </a:r>
          </a:p>
          <a:p>
            <a:pPr>
              <a:defRPr/>
            </a:pPr>
            <a:r>
              <a:rPr lang="en-US" altLang="en-US" sz="3000" dirty="0"/>
              <a:t>At least 18 units in a major</a:t>
            </a:r>
          </a:p>
          <a:p>
            <a:pPr>
              <a:defRPr/>
            </a:pPr>
            <a:r>
              <a:rPr lang="en-US" altLang="en-US" sz="3000" dirty="0"/>
              <a:t>General education limited to a CSU Breadth or IGETC pattern </a:t>
            </a:r>
          </a:p>
          <a:p>
            <a:pPr>
              <a:defRPr/>
            </a:pPr>
            <a:r>
              <a:rPr lang="en-US" altLang="en-US" sz="3000" dirty="0"/>
              <a:t>New and modified ADT’s require Chancellor’s Office approval</a:t>
            </a:r>
          </a:p>
          <a:p>
            <a:pPr marL="274637" lvl="1" indent="0" eaLnBrk="1" hangingPunct="1">
              <a:buFont typeface="Arial" panose="020B0604020202020204" pitchFamily="34" charset="0"/>
              <a:buNone/>
              <a:defRPr/>
            </a:pPr>
            <a:endParaRPr lang="en-US" altLang="en-US" dirty="0"/>
          </a:p>
        </p:txBody>
      </p:sp>
    </p:spTree>
    <p:extLst>
      <p:ext uri="{BB962C8B-B14F-4D97-AF65-F5344CB8AC3E}">
        <p14:creationId xmlns:p14="http://schemas.microsoft.com/office/powerpoint/2010/main" val="362890860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7B8B12DB-4F78-4064-9AEF-FA39EF2A28B2}"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13</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45060" name="Rectangle 3"/>
          <p:cNvSpPr>
            <a:spLocks noGrp="1" noChangeArrowheads="1"/>
          </p:cNvSpPr>
          <p:nvPr>
            <p:ph type="title"/>
          </p:nvPr>
        </p:nvSpPr>
        <p:spPr>
          <a:xfrm>
            <a:off x="452438" y="488760"/>
            <a:ext cx="8234362" cy="1143000"/>
          </a:xfrm>
        </p:spPr>
        <p:txBody>
          <a:bodyPr/>
          <a:lstStyle/>
          <a:p>
            <a:pPr algn="ctr" eaLnBrk="1" fontAlgn="auto" hangingPunct="1">
              <a:spcAft>
                <a:spcPts val="0"/>
              </a:spcAft>
              <a:defRPr/>
            </a:pPr>
            <a:r>
              <a:rPr lang="en-US" b="1" dirty="0">
                <a:ea typeface="+mj-ea"/>
                <a:cs typeface="+mj-cs"/>
              </a:rPr>
              <a:t>Certificates of Achievement</a:t>
            </a:r>
            <a:endParaRPr b="1" dirty="0">
              <a:ea typeface="+mj-ea"/>
              <a:cs typeface="+mj-cs"/>
            </a:endParaRPr>
          </a:p>
        </p:txBody>
      </p:sp>
      <p:sp>
        <p:nvSpPr>
          <p:cNvPr id="45061" name="Rectangle 4"/>
          <p:cNvSpPr>
            <a:spLocks noGrp="1" noChangeArrowheads="1"/>
          </p:cNvSpPr>
          <p:nvPr>
            <p:ph type="body" idx="1"/>
          </p:nvPr>
        </p:nvSpPr>
        <p:spPr>
          <a:xfrm>
            <a:off x="457200" y="1928813"/>
            <a:ext cx="8234363" cy="4424362"/>
          </a:xfrm>
        </p:spPr>
        <p:txBody>
          <a:bodyPr>
            <a:normAutofit lnSpcReduction="10000"/>
          </a:bodyPr>
          <a:lstStyle/>
          <a:p>
            <a:pPr>
              <a:lnSpc>
                <a:spcPct val="80000"/>
              </a:lnSpc>
              <a:defRPr/>
            </a:pPr>
            <a:r>
              <a:rPr lang="en-US" altLang="en-US" dirty="0"/>
              <a:t>18 or more related units </a:t>
            </a:r>
            <a:r>
              <a:rPr lang="en-US" altLang="en-US" b="1" dirty="0"/>
              <a:t>must</a:t>
            </a:r>
            <a:r>
              <a:rPr lang="en-US" altLang="en-US" dirty="0"/>
              <a:t> be Chancellor’s Office approved, noted on transcript (Changing to 16 units soon)</a:t>
            </a:r>
          </a:p>
          <a:p>
            <a:pPr>
              <a:lnSpc>
                <a:spcPct val="80000"/>
              </a:lnSpc>
              <a:defRPr/>
            </a:pPr>
            <a:endParaRPr lang="en-US" altLang="en-US" dirty="0"/>
          </a:p>
          <a:p>
            <a:pPr>
              <a:lnSpc>
                <a:spcPct val="80000"/>
              </a:lnSpc>
              <a:defRPr/>
            </a:pPr>
            <a:r>
              <a:rPr lang="en-US" altLang="en-US" dirty="0"/>
              <a:t>12–17.5 units </a:t>
            </a:r>
            <a:r>
              <a:rPr lang="en-US" altLang="en-US" b="1" dirty="0"/>
              <a:t>may</a:t>
            </a:r>
            <a:r>
              <a:rPr lang="en-US" altLang="en-US" dirty="0"/>
              <a:t> be Chancellor’s Office approved, but it is not required (although it is recommended)* (Changing to 8 – 15.5</a:t>
            </a:r>
          </a:p>
          <a:p>
            <a:pPr>
              <a:lnSpc>
                <a:spcPct val="80000"/>
              </a:lnSpc>
              <a:defRPr/>
            </a:pPr>
            <a:r>
              <a:rPr lang="en-US" altLang="en-US" dirty="0"/>
              <a:t>3 units soon)</a:t>
            </a:r>
          </a:p>
          <a:p>
            <a:pPr>
              <a:lnSpc>
                <a:spcPct val="80000"/>
              </a:lnSpc>
              <a:defRPr/>
            </a:pPr>
            <a:endParaRPr lang="en-US" altLang="en-US" dirty="0"/>
          </a:p>
          <a:p>
            <a:pPr>
              <a:lnSpc>
                <a:spcPct val="80000"/>
              </a:lnSpc>
              <a:defRPr/>
            </a:pPr>
            <a:r>
              <a:rPr lang="en-US" altLang="en-US" dirty="0"/>
              <a:t>All new certificates with a goal of Transfer or CTE must be approved by the Chancellor’s Office. All revisions and new certificates with a goal of Local are locally approved.</a:t>
            </a:r>
            <a:endParaRPr lang="en-US" altLang="en-US" sz="2300" dirty="0"/>
          </a:p>
          <a:p>
            <a:pPr marL="547687" lvl="2" indent="0" eaLnBrk="1" hangingPunct="1">
              <a:spcBef>
                <a:spcPct val="0"/>
              </a:spcBef>
              <a:buFont typeface="Arial" panose="020B0604020202020204" pitchFamily="34" charset="0"/>
              <a:buNone/>
              <a:defRPr/>
            </a:pPr>
            <a:endParaRPr lang="en-US" altLang="en-US" sz="2300" b="1" dirty="0">
              <a:solidFill>
                <a:srgbClr val="FF0000"/>
              </a:solidFill>
            </a:endParaRPr>
          </a:p>
          <a:p>
            <a:pPr marL="0" indent="0" eaLnBrk="1" hangingPunct="1">
              <a:spcBef>
                <a:spcPct val="0"/>
              </a:spcBef>
              <a:buFont typeface="Arial" panose="020B0604020202020204" pitchFamily="34" charset="0"/>
              <a:buNone/>
              <a:defRPr/>
            </a:pPr>
            <a:r>
              <a:rPr lang="en-US" altLang="en-US" sz="2000" b="1" dirty="0"/>
              <a:t>*Certificates noted on students’ transcript must be approved by the Chancellor’s Office.</a:t>
            </a:r>
          </a:p>
          <a:p>
            <a:pPr lvl="1" eaLnBrk="1" hangingPunct="1">
              <a:spcBef>
                <a:spcPct val="0"/>
              </a:spcBef>
              <a:defRPr/>
            </a:pPr>
            <a:endParaRPr lang="en-US" altLang="en-US" b="1" dirty="0">
              <a:solidFill>
                <a:srgbClr val="FF0000"/>
              </a:solidFill>
            </a:endParaRPr>
          </a:p>
        </p:txBody>
      </p:sp>
    </p:spTree>
    <p:extLst>
      <p:ext uri="{BB962C8B-B14F-4D97-AF65-F5344CB8AC3E}">
        <p14:creationId xmlns:p14="http://schemas.microsoft.com/office/powerpoint/2010/main" val="100050095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Title 1"/>
          <p:cNvSpPr txBox="1">
            <a:spLocks noGrp="1"/>
          </p:cNvSpPr>
          <p:nvPr>
            <p:ph type="title"/>
          </p:nvPr>
        </p:nvSpPr>
        <p:spPr>
          <a:prstGeom prst="rect">
            <a:avLst/>
          </a:prstGeom>
        </p:spPr>
        <p:txBody>
          <a:bodyPr/>
          <a:lstStyle/>
          <a:p>
            <a:r>
              <a:t>Credit Hour Calculation</a:t>
            </a:r>
          </a:p>
        </p:txBody>
      </p:sp>
      <p:sp>
        <p:nvSpPr>
          <p:cNvPr id="427" name="Text Placeholder 2"/>
          <p:cNvSpPr txBox="1">
            <a:spLocks noGrp="1"/>
          </p:cNvSpPr>
          <p:nvPr>
            <p:ph type="body" idx="1"/>
          </p:nvPr>
        </p:nvSpPr>
        <p:spPr>
          <a:prstGeom prst="rect">
            <a:avLst/>
          </a:prstGeom>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itle 1"/>
          <p:cNvSpPr txBox="1">
            <a:spLocks noGrp="1"/>
          </p:cNvSpPr>
          <p:nvPr>
            <p:ph type="title"/>
          </p:nvPr>
        </p:nvSpPr>
        <p:spPr>
          <a:prstGeom prst="rect">
            <a:avLst/>
          </a:prstGeom>
        </p:spPr>
        <p:txBody>
          <a:bodyPr>
            <a:normAutofit fontScale="90000"/>
          </a:bodyPr>
          <a:lstStyle/>
          <a:p>
            <a:pPr algn="ctr"/>
            <a:r>
              <a:rPr lang="en-US" b="1" dirty="0"/>
              <a:t>T</a:t>
            </a:r>
            <a:r>
              <a:rPr b="1" dirty="0"/>
              <a:t>itle 5 </a:t>
            </a:r>
            <a:r>
              <a:rPr lang="en-US" b="1" dirty="0"/>
              <a:t>Requirements</a:t>
            </a:r>
            <a:r>
              <a:rPr b="1" dirty="0"/>
              <a:t> for Credit Hour</a:t>
            </a:r>
          </a:p>
        </p:txBody>
      </p:sp>
      <p:sp>
        <p:nvSpPr>
          <p:cNvPr id="447" name="Content Placeholder 2"/>
          <p:cNvSpPr txBox="1">
            <a:spLocks noGrp="1"/>
          </p:cNvSpPr>
          <p:nvPr>
            <p:ph idx="1"/>
          </p:nvPr>
        </p:nvSpPr>
        <p:spPr>
          <a:prstGeom prst="rect">
            <a:avLst/>
          </a:prstGeom>
        </p:spPr>
        <p:txBody>
          <a:bodyPr/>
          <a:lstStyle/>
          <a:p>
            <a:pPr marL="0" indent="0">
              <a:lnSpc>
                <a:spcPct val="80000"/>
              </a:lnSpc>
              <a:buSzTx/>
              <a:buNone/>
              <a:defRPr sz="2200" b="1"/>
            </a:pPr>
            <a:r>
              <a:rPr dirty="0"/>
              <a:t>California Code of Regulations, title 5 §55002.5</a:t>
            </a:r>
          </a:p>
          <a:p>
            <a:pPr marL="0" indent="0">
              <a:lnSpc>
                <a:spcPct val="80000"/>
              </a:lnSpc>
              <a:buSzTx/>
              <a:buNone/>
              <a:defRPr sz="2200"/>
            </a:pPr>
            <a:endParaRPr dirty="0"/>
          </a:p>
          <a:p>
            <a:pPr>
              <a:lnSpc>
                <a:spcPct val="80000"/>
              </a:lnSpc>
              <a:defRPr sz="2200"/>
            </a:pPr>
            <a:r>
              <a:rPr dirty="0"/>
              <a:t>(f) The governing board of each community college district shall establish policy, consistent with the provisions of this section, defining the standards for credit hour calculations. District policy shall specify the credit hour calculation method for all academic activities, expected ratios of in-class to outside-of class hours for each type of academic activity, standards for incremental award of credit, standard term length, calculation methods for short term and extended term courses, and provisions for monitoring compliance with state and federal regulations related to credit hour calculations</a:t>
            </a:r>
          </a:p>
          <a:p>
            <a:pPr marL="0" indent="0">
              <a:lnSpc>
                <a:spcPct val="80000"/>
              </a:lnSpc>
              <a:buSzTx/>
              <a:buNone/>
              <a:defRPr sz="2200"/>
            </a:pPr>
            <a:endParaRPr dirty="0"/>
          </a:p>
          <a:p>
            <a:pPr marL="0" indent="0">
              <a:lnSpc>
                <a:spcPct val="80000"/>
              </a:lnSpc>
              <a:buSzTx/>
              <a:buNone/>
              <a:defRPr sz="2200"/>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xfrm>
            <a:off x="332509" y="533400"/>
            <a:ext cx="8474364" cy="990600"/>
          </a:xfrm>
          <a:prstGeom prst="rect">
            <a:avLst/>
          </a:prstGeom>
        </p:spPr>
        <p:txBody>
          <a:bodyPr>
            <a:noAutofit/>
          </a:bodyPr>
          <a:lstStyle/>
          <a:p>
            <a:pPr algn="ctr"/>
            <a:r>
              <a:rPr b="1" dirty="0"/>
              <a:t>New: Local Governing Board Policy</a:t>
            </a:r>
          </a:p>
        </p:txBody>
      </p:sp>
      <p:sp>
        <p:nvSpPr>
          <p:cNvPr id="450" name="Content Placeholder 2"/>
          <p:cNvSpPr txBox="1">
            <a:spLocks noGrp="1"/>
          </p:cNvSpPr>
          <p:nvPr>
            <p:ph idx="1"/>
          </p:nvPr>
        </p:nvSpPr>
        <p:spPr>
          <a:xfrm>
            <a:off x="457200" y="1524000"/>
            <a:ext cx="8229600" cy="4952999"/>
          </a:xfrm>
          <a:prstGeom prst="rect">
            <a:avLst/>
          </a:prstGeom>
        </p:spPr>
        <p:txBody>
          <a:bodyPr/>
          <a:lstStyle/>
          <a:p>
            <a:pPr marL="0" indent="0">
              <a:lnSpc>
                <a:spcPct val="90000"/>
              </a:lnSpc>
              <a:spcBef>
                <a:spcPts val="400"/>
              </a:spcBef>
              <a:buSzTx/>
              <a:buNone/>
              <a:defRPr sz="1800" b="1"/>
            </a:pPr>
            <a:r>
              <a:t>Now REQUIRED by new title 5 regulations - §55002.5(f</a:t>
            </a:r>
            <a:r>
              <a:rPr b="0"/>
              <a:t>)</a:t>
            </a:r>
            <a:endParaRPr sz="2200"/>
          </a:p>
          <a:p>
            <a:pPr marL="0" indent="0">
              <a:lnSpc>
                <a:spcPct val="90000"/>
              </a:lnSpc>
              <a:buSzTx/>
              <a:buNone/>
              <a:defRPr sz="2000"/>
            </a:pPr>
            <a:endParaRPr sz="2200"/>
          </a:p>
          <a:p>
            <a:pPr marL="0" indent="0">
              <a:lnSpc>
                <a:spcPct val="90000"/>
              </a:lnSpc>
              <a:spcBef>
                <a:spcPts val="400"/>
              </a:spcBef>
              <a:buSzTx/>
              <a:buNone/>
              <a:defRPr sz="1800"/>
            </a:pPr>
            <a:r>
              <a:t>District policy shall specify:</a:t>
            </a:r>
            <a:endParaRPr sz="2200"/>
          </a:p>
          <a:p>
            <a:pPr marL="457200" lvl="1" indent="-182879">
              <a:lnSpc>
                <a:spcPct val="90000"/>
              </a:lnSpc>
              <a:spcBef>
                <a:spcPts val="400"/>
              </a:spcBef>
              <a:defRPr sz="1800"/>
            </a:pPr>
            <a:r>
              <a:t>the credit hour calculation method for all academic activities (lecture, activity, lab, clinical, discussion, studio, work experience, etc.) </a:t>
            </a:r>
          </a:p>
          <a:p>
            <a:pPr marL="457200" lvl="1" indent="-182879">
              <a:lnSpc>
                <a:spcPct val="90000"/>
              </a:lnSpc>
              <a:spcBef>
                <a:spcPts val="400"/>
              </a:spcBef>
              <a:defRPr sz="1800"/>
            </a:pPr>
            <a:r>
              <a:t>expected ratios of in-class to </a:t>
            </a:r>
            <a:r>
              <a:rPr b="1"/>
              <a:t>outside-of class hours </a:t>
            </a:r>
            <a:r>
              <a:t>for each type of academic activity </a:t>
            </a:r>
          </a:p>
          <a:p>
            <a:pPr marL="457200" lvl="1" indent="-182879">
              <a:lnSpc>
                <a:spcPct val="90000"/>
              </a:lnSpc>
              <a:spcBef>
                <a:spcPts val="400"/>
              </a:spcBef>
              <a:defRPr sz="1800"/>
            </a:pPr>
            <a:r>
              <a:t>standards for incremental award of credit</a:t>
            </a:r>
          </a:p>
          <a:p>
            <a:pPr marL="457200" lvl="1" indent="-182879">
              <a:lnSpc>
                <a:spcPct val="90000"/>
              </a:lnSpc>
              <a:spcBef>
                <a:spcPts val="400"/>
              </a:spcBef>
              <a:defRPr sz="1800"/>
            </a:pPr>
            <a:r>
              <a:t>standard term length (number used to determine divisor in calculation) </a:t>
            </a:r>
          </a:p>
          <a:p>
            <a:pPr marL="457200" lvl="1" indent="-182879">
              <a:lnSpc>
                <a:spcPct val="90000"/>
              </a:lnSpc>
              <a:spcBef>
                <a:spcPts val="400"/>
              </a:spcBef>
              <a:defRPr sz="1800"/>
            </a:pPr>
            <a:r>
              <a:t>calculation methods for short term and extended term courses </a:t>
            </a:r>
          </a:p>
          <a:p>
            <a:pPr marL="457200" lvl="1" indent="-182879">
              <a:lnSpc>
                <a:spcPct val="90000"/>
              </a:lnSpc>
              <a:spcBef>
                <a:spcPts val="400"/>
              </a:spcBef>
              <a:defRPr sz="1800"/>
            </a:pPr>
            <a:r>
              <a:t>provisions for monitoring compliance with state and federal regulations related to credit hour calculations</a:t>
            </a:r>
          </a:p>
          <a:p>
            <a:pPr marL="0" indent="0">
              <a:lnSpc>
                <a:spcPct val="90000"/>
              </a:lnSpc>
              <a:buSzTx/>
              <a:buNone/>
              <a:defRPr sz="1400"/>
            </a:pPr>
            <a:endParaRPr/>
          </a:p>
          <a:p>
            <a:pPr marL="0" indent="0">
              <a:lnSpc>
                <a:spcPct val="90000"/>
              </a:lnSpc>
              <a:buSzTx/>
              <a:buNone/>
              <a:defRPr sz="2200" b="1"/>
            </a:pPr>
            <a:r>
              <a:t>Local policy is an academic and professional matter and should fall under your 10+1 process.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itle 1"/>
          <p:cNvSpPr txBox="1">
            <a:spLocks noGrp="1"/>
          </p:cNvSpPr>
          <p:nvPr>
            <p:ph type="title"/>
          </p:nvPr>
        </p:nvSpPr>
        <p:spPr>
          <a:prstGeom prst="rect">
            <a:avLst/>
          </a:prstGeom>
        </p:spPr>
        <p:txBody>
          <a:bodyPr/>
          <a:lstStyle/>
          <a:p>
            <a:pPr algn="ctr"/>
            <a:r>
              <a:rPr b="1" dirty="0"/>
              <a:t>Standards for Credit Hour</a:t>
            </a:r>
          </a:p>
        </p:txBody>
      </p:sp>
      <p:sp>
        <p:nvSpPr>
          <p:cNvPr id="432" name="Content Placeholder 2"/>
          <p:cNvSpPr txBox="1">
            <a:spLocks noGrp="1"/>
          </p:cNvSpPr>
          <p:nvPr>
            <p:ph idx="1"/>
          </p:nvPr>
        </p:nvSpPr>
        <p:spPr>
          <a:prstGeom prst="rect">
            <a:avLst/>
          </a:prstGeom>
        </p:spPr>
        <p:txBody>
          <a:bodyPr/>
          <a:lstStyle/>
          <a:p>
            <a:pPr marL="0" indent="0">
              <a:buSzTx/>
              <a:buNone/>
              <a:defRPr b="1"/>
            </a:pPr>
            <a:r>
              <a:rPr dirty="0"/>
              <a:t>California Code of Regulations, title 5 §55002.5(a)</a:t>
            </a:r>
          </a:p>
          <a:p>
            <a:pPr marL="0" indent="0">
              <a:buSzTx/>
              <a:buNone/>
              <a:defRPr b="1"/>
            </a:pPr>
            <a:endParaRPr dirty="0"/>
          </a:p>
          <a:p>
            <a:pPr marL="0" indent="0">
              <a:buSzTx/>
              <a:buNone/>
            </a:pPr>
            <a:r>
              <a:rPr dirty="0"/>
              <a:t>“(a) One credit hour of community college work (one unit of credit) shall require a minimum of 48 semester hours of total student work or 33 quarter hours of total student work which may include inside and/or outside-of-class hours.”</a:t>
            </a:r>
          </a:p>
          <a:p>
            <a:pPr marL="0" indent="0">
              <a:buSzTx/>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AAFC-5660-7C4D-BC2B-B558B7A177B3}"/>
              </a:ext>
            </a:extLst>
          </p:cNvPr>
          <p:cNvSpPr>
            <a:spLocks noGrp="1"/>
          </p:cNvSpPr>
          <p:nvPr>
            <p:ph type="title"/>
          </p:nvPr>
        </p:nvSpPr>
        <p:spPr/>
        <p:txBody>
          <a:bodyPr/>
          <a:lstStyle/>
          <a:p>
            <a:pPr algn="ctr"/>
            <a:r>
              <a:rPr lang="en-US" b="1" dirty="0"/>
              <a:t>Sample Credit Hour Calculation</a:t>
            </a:r>
          </a:p>
        </p:txBody>
      </p:sp>
      <p:sp>
        <p:nvSpPr>
          <p:cNvPr id="3" name="Content Placeholder 2">
            <a:extLst>
              <a:ext uri="{FF2B5EF4-FFF2-40B4-BE49-F238E27FC236}">
                <a16:creationId xmlns:a16="http://schemas.microsoft.com/office/drawing/2014/main" id="{C54B1FF1-0878-1E43-9FD5-EC5032BBE62F}"/>
              </a:ext>
            </a:extLst>
          </p:cNvPr>
          <p:cNvSpPr>
            <a:spLocks noGrp="1"/>
          </p:cNvSpPr>
          <p:nvPr>
            <p:ph idx="1"/>
          </p:nvPr>
        </p:nvSpPr>
        <p:spPr/>
        <p:txBody>
          <a:bodyPr/>
          <a:lstStyle/>
          <a:p>
            <a:pPr marL="0" indent="0">
              <a:buNone/>
            </a:pPr>
            <a:r>
              <a:rPr lang="en-US" sz="1800" dirty="0"/>
              <a:t>To Calculate Units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a:t>
            </a:r>
            <a:r>
              <a:rPr lang="en-US" sz="1800" i="1" dirty="0"/>
              <a:t>54 is used for this example based on the recommendation from the Chancellor’s Office that local districts use an 18 week semester as the basis for calculating hour to unit ratios on Course Outlines of Record. Likewise, . . </a:t>
            </a:r>
            <a:endParaRPr lang="en-US" sz="1800" dirty="0"/>
          </a:p>
          <a:p>
            <a:pPr marL="0" indent="0">
              <a:buNone/>
            </a:pPr>
            <a:endParaRPr lang="en-US" dirty="0"/>
          </a:p>
        </p:txBody>
      </p:sp>
      <p:graphicFrame>
        <p:nvGraphicFramePr>
          <p:cNvPr id="4" name="Object 3">
            <a:extLst>
              <a:ext uri="{FF2B5EF4-FFF2-40B4-BE49-F238E27FC236}">
                <a16:creationId xmlns:a16="http://schemas.microsoft.com/office/drawing/2014/main" id="{48676E27-BA2A-E041-B61F-AF87D2BCA5EB}"/>
              </a:ext>
            </a:extLst>
          </p:cNvPr>
          <p:cNvGraphicFramePr>
            <a:graphicFrameLocks noChangeAspect="1"/>
          </p:cNvGraphicFramePr>
          <p:nvPr>
            <p:extLst>
              <p:ext uri="{D42A27DB-BD31-4B8C-83A1-F6EECF244321}">
                <p14:modId xmlns:p14="http://schemas.microsoft.com/office/powerpoint/2010/main" val="2244051069"/>
              </p:ext>
            </p:extLst>
          </p:nvPr>
        </p:nvGraphicFramePr>
        <p:xfrm>
          <a:off x="1114424" y="2103329"/>
          <a:ext cx="7237373" cy="1058430"/>
        </p:xfrm>
        <a:graphic>
          <a:graphicData uri="http://schemas.openxmlformats.org/presentationml/2006/ole">
            <mc:AlternateContent xmlns:mc="http://schemas.openxmlformats.org/markup-compatibility/2006">
              <mc:Choice xmlns:v="urn:schemas-microsoft-com:vml" Requires="v">
                <p:oleObj spid="_x0000_s1054" name="Equation" r:id="rId4" imgW="3213100" imgH="469900" progId="">
                  <p:embed/>
                </p:oleObj>
              </mc:Choice>
              <mc:Fallback>
                <p:oleObj name="Equation" r:id="rId4" imgW="3213100" imgH="469900" progId="">
                  <p:embed/>
                  <p:pic>
                    <p:nvPicPr>
                      <p:cNvPr id="2" name="Object 1">
                        <a:extLst>
                          <a:ext uri="{FF2B5EF4-FFF2-40B4-BE49-F238E27FC236}">
                            <a16:creationId xmlns:a16="http://schemas.microsoft.com/office/drawing/2014/main" id="{1686025E-D7E9-F441-8084-CAD61084DB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4424" y="2103329"/>
                        <a:ext cx="7237373" cy="105843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56129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505918" y="394855"/>
            <a:ext cx="8229600" cy="990600"/>
          </a:xfrm>
        </p:spPr>
        <p:txBody>
          <a:bodyPr>
            <a:normAutofit/>
          </a:bodyPr>
          <a:lstStyle/>
          <a:p>
            <a:pPr algn="ctr"/>
            <a:r>
              <a:rPr lang="en-US" b="1" dirty="0"/>
              <a:t>Cooperative Work experience</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595859" y="2322728"/>
            <a:ext cx="8224868" cy="3523890"/>
          </a:xfrm>
        </p:spPr>
        <p:txBody>
          <a:bodyPr>
            <a:normAutofit fontScale="92500" lnSpcReduction="10000"/>
          </a:bodyPr>
          <a:lstStyle/>
          <a:p>
            <a:r>
              <a:rPr lang="en-US" b="1" dirty="0"/>
              <a:t>APPROVED PLAN REQUIRED - § 55250</a:t>
            </a:r>
            <a:endParaRPr lang="en-US" dirty="0"/>
          </a:p>
          <a:p>
            <a:r>
              <a:rPr lang="en-US" b="1" dirty="0"/>
              <a:t>REQUIREMENTS OF THE PLAN - § 55251</a:t>
            </a:r>
            <a:endParaRPr lang="en-US" dirty="0"/>
          </a:p>
          <a:p>
            <a:r>
              <a:rPr lang="en-US" b="1" dirty="0"/>
              <a:t>WORK EXPERIENCE CREDIT - § 55265.5</a:t>
            </a:r>
            <a:endParaRPr lang="en-US" dirty="0"/>
          </a:p>
          <a:p>
            <a:pPr marL="0" indent="0">
              <a:buNone/>
            </a:pPr>
            <a:endParaRPr lang="en-US" dirty="0"/>
          </a:p>
          <a:p>
            <a:r>
              <a:rPr lang="en-US" dirty="0"/>
              <a:t>Approved at the July Board of Governor’s meeting and the revisions to regulations for CWE plans and courses</a:t>
            </a:r>
            <a:r>
              <a:rPr lang="en-US" b="1" dirty="0"/>
              <a:t> </a:t>
            </a:r>
            <a:r>
              <a:rPr lang="en-US" dirty="0"/>
              <a:t>will:</a:t>
            </a:r>
          </a:p>
          <a:p>
            <a:r>
              <a:rPr lang="en-US" dirty="0"/>
              <a:t>Support the streamlining of curriculum by transferring authority from the Chancellor’s Office to local districts to approve CWE plans and courses.</a:t>
            </a:r>
          </a:p>
          <a:p>
            <a:r>
              <a:rPr lang="en-US" dirty="0"/>
              <a:t>Allow colleges to incremental units.</a:t>
            </a:r>
          </a:p>
          <a:p>
            <a:endParaRPr lang="en-US" sz="1800" dirty="0"/>
          </a:p>
        </p:txBody>
      </p:sp>
    </p:spTree>
    <p:extLst>
      <p:ext uri="{BB962C8B-B14F-4D97-AF65-F5344CB8AC3E}">
        <p14:creationId xmlns:p14="http://schemas.microsoft.com/office/powerpoint/2010/main" val="395098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923C-6D65-9149-A1E4-33676C2DC5E2}"/>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6DFB3869-1A1C-DF4A-AB33-6B601586DF3D}"/>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9144000" cy="6888480"/>
          </a:xfrm>
        </p:spPr>
      </p:pic>
    </p:spTree>
    <p:extLst>
      <p:ext uri="{BB962C8B-B14F-4D97-AF65-F5344CB8AC3E}">
        <p14:creationId xmlns:p14="http://schemas.microsoft.com/office/powerpoint/2010/main" val="2537475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Autofit/>
          </a:bodyPr>
          <a:lstStyle/>
          <a:p>
            <a:pPr algn="ctr"/>
            <a:r>
              <a:rPr lang="en-US" b="1" dirty="0"/>
              <a:t>CWE - REQUIREMENTS OF THE PLAN - § 55250</a:t>
            </a:r>
            <a:endParaRPr lang="en-US"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445654" y="1990217"/>
            <a:ext cx="8116455" cy="3865637"/>
          </a:xfrm>
        </p:spPr>
        <p:txBody>
          <a:bodyPr>
            <a:normAutofit/>
          </a:bodyPr>
          <a:lstStyle/>
          <a:p>
            <a:pPr marL="0" indent="0">
              <a:buNone/>
            </a:pPr>
            <a:r>
              <a:rPr lang="en-US" sz="2000" dirty="0"/>
              <a:t>Any program of Cooperative Work Experience Education conducted by the governing board of a community college district pursuant to this article and claimed for apportionment pursuant to sections 58051 and 58009.5 shall conform to a plan adopted by the district. The plan adopted by the district shall set forth a systematic design of Cooperative Work Experience Education whereby students, while enrolled in college, will gain realistic learning experiences through work. This plan shall be submitted to and approved by the </a:t>
            </a:r>
            <a:r>
              <a:rPr lang="en-US" sz="2000" strike="sngStrike" dirty="0" err="1">
                <a:solidFill>
                  <a:srgbClr val="FF0000"/>
                </a:solidFill>
              </a:rPr>
              <a:t>Chancellor</a:t>
            </a:r>
            <a:r>
              <a:rPr lang="en-US" sz="2000" u="sng" dirty="0" err="1">
                <a:solidFill>
                  <a:srgbClr val="FF0000"/>
                </a:solidFill>
              </a:rPr>
              <a:t>local</a:t>
            </a:r>
            <a:r>
              <a:rPr lang="en-US" sz="2000" u="sng" dirty="0">
                <a:solidFill>
                  <a:srgbClr val="FF0000"/>
                </a:solidFill>
              </a:rPr>
              <a:t> governing board</a:t>
            </a:r>
            <a:r>
              <a:rPr lang="en-US" sz="2000" dirty="0">
                <a:solidFill>
                  <a:srgbClr val="FF0000"/>
                </a:solidFill>
              </a:rPr>
              <a:t>.</a:t>
            </a:r>
          </a:p>
          <a:p>
            <a:endParaRPr lang="en-US" sz="1800" dirty="0"/>
          </a:p>
        </p:txBody>
      </p:sp>
    </p:spTree>
    <p:extLst>
      <p:ext uri="{BB962C8B-B14F-4D97-AF65-F5344CB8AC3E}">
        <p14:creationId xmlns:p14="http://schemas.microsoft.com/office/powerpoint/2010/main" val="1120883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800418" y="615938"/>
            <a:ext cx="7789400" cy="891540"/>
          </a:xfrm>
        </p:spPr>
        <p:txBody>
          <a:bodyPr>
            <a:noAutofit/>
          </a:bodyPr>
          <a:lstStyle/>
          <a:p>
            <a:pPr algn="ctr"/>
            <a:r>
              <a:rPr lang="en-US" b="1" dirty="0"/>
              <a:t>CWE - § 55251. REQUIREMENTS OF THE PLAN</a:t>
            </a:r>
            <a:endParaRPr lang="en-US"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208530" y="1662961"/>
            <a:ext cx="8566015" cy="4656663"/>
          </a:xfrm>
        </p:spPr>
        <p:txBody>
          <a:bodyPr>
            <a:normAutofit fontScale="55000" lnSpcReduction="20000"/>
          </a:bodyPr>
          <a:lstStyle/>
          <a:p>
            <a:pPr marL="0" indent="0">
              <a:buNone/>
            </a:pPr>
            <a:r>
              <a:rPr lang="en-US" sz="2900" dirty="0"/>
              <a:t>(a) The district plan shall contain the following provisions:</a:t>
            </a:r>
          </a:p>
          <a:p>
            <a:pPr marL="0" indent="0">
              <a:buNone/>
            </a:pPr>
            <a:r>
              <a:rPr lang="en-US" sz="2900" dirty="0"/>
              <a:t>   (1) A statement that the district has officially adopted the plan, subject to approval by the </a:t>
            </a:r>
            <a:r>
              <a:rPr lang="en-US" sz="2900" strike="sngStrike" dirty="0">
                <a:solidFill>
                  <a:srgbClr val="FF0000"/>
                </a:solidFill>
              </a:rPr>
              <a:t>State </a:t>
            </a:r>
            <a:r>
              <a:rPr lang="en-US" sz="2900" strike="sngStrike" dirty="0" err="1">
                <a:solidFill>
                  <a:srgbClr val="FF0000"/>
                </a:solidFill>
              </a:rPr>
              <a:t>Chancellor</a:t>
            </a:r>
            <a:r>
              <a:rPr lang="en-US" sz="2900" u="sng" dirty="0" err="1">
                <a:solidFill>
                  <a:srgbClr val="FF0000"/>
                </a:solidFill>
              </a:rPr>
              <a:t>local</a:t>
            </a:r>
            <a:r>
              <a:rPr lang="en-US" sz="2900" u="sng" dirty="0">
                <a:solidFill>
                  <a:srgbClr val="FF0000"/>
                </a:solidFill>
              </a:rPr>
              <a:t> governing board</a:t>
            </a:r>
            <a:r>
              <a:rPr lang="en-US" sz="2900" dirty="0">
                <a:solidFill>
                  <a:srgbClr val="FF0000"/>
                </a:solidFill>
              </a:rPr>
              <a:t>.</a:t>
            </a:r>
          </a:p>
          <a:p>
            <a:pPr marL="0" indent="0">
              <a:buNone/>
            </a:pPr>
            <a:r>
              <a:rPr lang="en-US" sz="2900" dirty="0"/>
              <a:t>   (2) A specific description of the respective responsibilities of college, student, employer, and other cooperating agencies in the operation of the program.</a:t>
            </a:r>
          </a:p>
          <a:p>
            <a:pPr marL="0" indent="0">
              <a:buNone/>
            </a:pPr>
            <a:r>
              <a:rPr lang="en-US" sz="2900" dirty="0"/>
              <a:t>   (3) A specific description for each type of Cooperative Work Experience Education program.</a:t>
            </a:r>
          </a:p>
          <a:p>
            <a:pPr marL="0" indent="0">
              <a:buNone/>
            </a:pPr>
            <a:r>
              <a:rPr lang="en-US" sz="2900" dirty="0"/>
              <a:t>   (4) A description of how the district will:</a:t>
            </a:r>
          </a:p>
          <a:p>
            <a:pPr marL="0" indent="0">
              <a:buNone/>
            </a:pPr>
            <a:r>
              <a:rPr lang="en-US" sz="2900" dirty="0"/>
              <a:t>   (A) Provide guidance services for students during enrollment in Cooperative Work Experience Education.</a:t>
            </a:r>
          </a:p>
          <a:p>
            <a:pPr marL="0" indent="0">
              <a:buNone/>
            </a:pPr>
            <a:r>
              <a:rPr lang="en-US" sz="2900" dirty="0"/>
              <a:t>   (B) Assign a sufficient number of qualified, academic personnel as stipulated in the district plan to direct the program and to assure district services required in section 55255.</a:t>
            </a:r>
          </a:p>
          <a:p>
            <a:pPr marL="0" indent="0">
              <a:buNone/>
            </a:pPr>
            <a:r>
              <a:rPr lang="en-US" sz="2900" dirty="0"/>
              <a:t>   (C) Assure that students' on-the-job learning experiences are documented with written measurable learning objectives.</a:t>
            </a:r>
          </a:p>
          <a:p>
            <a:pPr marL="0" indent="0">
              <a:buNone/>
            </a:pPr>
            <a:r>
              <a:rPr lang="en-US" sz="2900" dirty="0"/>
              <a:t>   (D) With the assistance of employers, evaluate students</a:t>
            </a:r>
            <a:r>
              <a:rPr lang="en-US" sz="2900" u="sng" dirty="0"/>
              <a:t>’</a:t>
            </a:r>
            <a:r>
              <a:rPr lang="en-US" sz="2900" dirty="0"/>
              <a:t> on-the-job learning experiences.</a:t>
            </a:r>
          </a:p>
          <a:p>
            <a:pPr marL="0" indent="0">
              <a:buNone/>
            </a:pPr>
            <a:r>
              <a:rPr lang="en-US" sz="2900" dirty="0"/>
              <a:t>   (E) Describe basis for awarding grade and credit.</a:t>
            </a:r>
          </a:p>
          <a:p>
            <a:pPr marL="0" indent="0">
              <a:buNone/>
            </a:pPr>
            <a:r>
              <a:rPr lang="en-US" sz="2900" dirty="0"/>
              <a:t>   (F) Provide adequate clerical and instructional services.</a:t>
            </a:r>
          </a:p>
          <a:p>
            <a:pPr marL="0" indent="0">
              <a:buNone/>
            </a:pPr>
            <a:r>
              <a:rPr lang="en-US" sz="2900" dirty="0"/>
              <a:t>   (b) Prior to implementation, any changes or revisions to the district plan shall be submitted for approval to the </a:t>
            </a:r>
            <a:r>
              <a:rPr lang="en-US" sz="2900" strike="sngStrike" dirty="0" err="1">
                <a:solidFill>
                  <a:srgbClr val="FF0000"/>
                </a:solidFill>
              </a:rPr>
              <a:t>Chancellor</a:t>
            </a:r>
            <a:r>
              <a:rPr lang="en-US" sz="2900" u="sng" dirty="0" err="1">
                <a:solidFill>
                  <a:srgbClr val="FF0000"/>
                </a:solidFill>
              </a:rPr>
              <a:t>local</a:t>
            </a:r>
            <a:r>
              <a:rPr lang="en-US" sz="2900" u="sng" dirty="0">
                <a:solidFill>
                  <a:srgbClr val="FF0000"/>
                </a:solidFill>
              </a:rPr>
              <a:t> governing board</a:t>
            </a:r>
            <a:r>
              <a:rPr lang="en-US" sz="2900" dirty="0">
                <a:solidFill>
                  <a:srgbClr val="FF0000"/>
                </a:solidFill>
              </a:rPr>
              <a:t>.</a:t>
            </a:r>
          </a:p>
          <a:p>
            <a:pPr marL="0" indent="0">
              <a:buNone/>
            </a:pPr>
            <a:endParaRPr lang="en-US" sz="1800" dirty="0"/>
          </a:p>
        </p:txBody>
      </p:sp>
    </p:spTree>
    <p:extLst>
      <p:ext uri="{BB962C8B-B14F-4D97-AF65-F5344CB8AC3E}">
        <p14:creationId xmlns:p14="http://schemas.microsoft.com/office/powerpoint/2010/main" val="2564082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895927" y="785564"/>
            <a:ext cx="7047346" cy="891540"/>
          </a:xfrm>
        </p:spPr>
        <p:txBody>
          <a:bodyPr>
            <a:normAutofit fontScale="90000"/>
          </a:bodyPr>
          <a:lstStyle/>
          <a:p>
            <a:pPr algn="ctr"/>
            <a:r>
              <a:rPr lang="en-US" sz="2400" dirty="0"/>
              <a:t/>
            </a:r>
            <a:br>
              <a:rPr lang="en-US" sz="2400" dirty="0"/>
            </a:br>
            <a:r>
              <a:rPr lang="en-US" b="1" dirty="0"/>
              <a:t>CWE - § 55256.5. Work Experience Credit</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505918" y="2427732"/>
            <a:ext cx="8498636" cy="3973068"/>
          </a:xfrm>
        </p:spPr>
        <p:txBody>
          <a:bodyPr>
            <a:normAutofit fontScale="70000" lnSpcReduction="20000"/>
          </a:bodyPr>
          <a:lstStyle/>
          <a:p>
            <a:pPr marL="0" indent="0">
              <a:buNone/>
            </a:pPr>
            <a:r>
              <a:rPr lang="en-US" dirty="0"/>
              <a:t>   (a) One student contact hour is counted for each unit of work experience credit in which a student is enrolled during any census period. In no case shall duplicate student contact hours be counted for any classroom instruction and Cooperative Work Experience Education. The maximum contact hours counted for a student shall not exceed the maximum number of Cooperative Work Experience Education units for which the student may be granted credit as described in section 55253.</a:t>
            </a:r>
          </a:p>
          <a:p>
            <a:pPr marL="0" indent="0">
              <a:buNone/>
            </a:pPr>
            <a:r>
              <a:rPr lang="en-US" dirty="0"/>
              <a:t>   (b) The learning experience and the identified on-the-job learning objectives shall be sufficient to support the units to be awarded.</a:t>
            </a:r>
          </a:p>
          <a:p>
            <a:pPr marL="0" indent="0">
              <a:buNone/>
            </a:pPr>
            <a:r>
              <a:rPr lang="en-US" dirty="0"/>
              <a:t>   (c) The following formula will be used to determine the number of units to be awarded:</a:t>
            </a:r>
          </a:p>
          <a:p>
            <a:pPr marL="0" indent="0">
              <a:buNone/>
            </a:pPr>
            <a:r>
              <a:rPr lang="en-US" dirty="0"/>
              <a:t>   (1) Each 75 hours of paid work equals one semester credit or 50 hours equals one quarter credit.</a:t>
            </a:r>
          </a:p>
          <a:p>
            <a:pPr marL="0" indent="0">
              <a:buNone/>
            </a:pPr>
            <a:r>
              <a:rPr lang="en-US" dirty="0"/>
              <a:t>   (2) Each 60 hours of non-paid work equals one semester credit or 40 hours equals one quarter credit.</a:t>
            </a:r>
          </a:p>
          <a:p>
            <a:pPr marL="0" indent="0">
              <a:buNone/>
            </a:pPr>
            <a:r>
              <a:rPr lang="en-US" dirty="0">
                <a:solidFill>
                  <a:srgbClr val="FF0000"/>
                </a:solidFill>
              </a:rPr>
              <a:t>   </a:t>
            </a:r>
            <a:r>
              <a:rPr lang="en-US" u="sng" dirty="0">
                <a:solidFill>
                  <a:srgbClr val="FF0000"/>
                </a:solidFill>
              </a:rPr>
              <a:t>(3) Units may be awarded in 0.5 unit increments</a:t>
            </a:r>
            <a:r>
              <a:rPr lang="en-US" u="sng" dirty="0"/>
              <a:t>.</a:t>
            </a:r>
            <a:endParaRPr lang="en-US" dirty="0"/>
          </a:p>
          <a:p>
            <a:endParaRPr lang="en-US" dirty="0"/>
          </a:p>
          <a:p>
            <a:endParaRPr lang="en-US" sz="1800" dirty="0"/>
          </a:p>
        </p:txBody>
      </p:sp>
    </p:spTree>
    <p:extLst>
      <p:ext uri="{BB962C8B-B14F-4D97-AF65-F5344CB8AC3E}">
        <p14:creationId xmlns:p14="http://schemas.microsoft.com/office/powerpoint/2010/main" val="501443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C770-81BD-074A-93DB-EC07DB14202E}"/>
              </a:ext>
            </a:extLst>
          </p:cNvPr>
          <p:cNvSpPr>
            <a:spLocks noGrp="1"/>
          </p:cNvSpPr>
          <p:nvPr>
            <p:ph type="title"/>
          </p:nvPr>
        </p:nvSpPr>
        <p:spPr/>
        <p:txBody>
          <a:bodyPr/>
          <a:lstStyle/>
          <a:p>
            <a:r>
              <a:rPr lang="en-US" dirty="0"/>
              <a:t>Summary of responsibilities</a:t>
            </a:r>
          </a:p>
        </p:txBody>
      </p:sp>
      <p:sp>
        <p:nvSpPr>
          <p:cNvPr id="3" name="Text Placeholder 2">
            <a:extLst>
              <a:ext uri="{FF2B5EF4-FFF2-40B4-BE49-F238E27FC236}">
                <a16:creationId xmlns:a16="http://schemas.microsoft.com/office/drawing/2014/main" id="{A3FD3910-6915-6D40-A515-CDC66AA714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89046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6200" y="381000"/>
            <a:ext cx="9220200" cy="6558541"/>
          </a:xfrm>
        </p:spPr>
      </p:pic>
    </p:spTree>
    <p:extLst>
      <p:ext uri="{BB962C8B-B14F-4D97-AF65-F5344CB8AC3E}">
        <p14:creationId xmlns:p14="http://schemas.microsoft.com/office/powerpoint/2010/main" val="1193821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pPr algn="ctr"/>
            <a:r>
              <a:rPr b="1" dirty="0"/>
              <a:t>Things to Keep in Mind</a:t>
            </a:r>
          </a:p>
        </p:txBody>
      </p:sp>
      <p:sp>
        <p:nvSpPr>
          <p:cNvPr id="186" name="Content Placeholder 2"/>
          <p:cNvSpPr txBox="1">
            <a:spLocks noGrp="1"/>
          </p:cNvSpPr>
          <p:nvPr>
            <p:ph idx="1"/>
          </p:nvPr>
        </p:nvSpPr>
        <p:spPr>
          <a:prstGeom prst="rect">
            <a:avLst/>
          </a:prstGeom>
        </p:spPr>
        <p:txBody>
          <a:bodyPr/>
          <a:lstStyle/>
          <a:p>
            <a:r>
              <a:rPr dirty="0"/>
              <a:t>Colleges must submit all courses to the Chancellor’s Office using the Chancellor’s Office Curriculum Inventory (COCI)</a:t>
            </a:r>
          </a:p>
          <a:p>
            <a:r>
              <a:rPr dirty="0"/>
              <a:t>Colleges are still required to have a course control number before they can offer a course.</a:t>
            </a:r>
          </a:p>
          <a:p>
            <a:r>
              <a:rPr dirty="0"/>
              <a:t>The Chancellor’s Office is still reviewing and approving all noncredit</a:t>
            </a:r>
            <a:r>
              <a:rPr lang="en-US" dirty="0"/>
              <a:t>, new </a:t>
            </a:r>
            <a:r>
              <a:rPr lang="en-US"/>
              <a:t>and revised ADTs</a:t>
            </a:r>
            <a:r>
              <a:rPr lang="en-US" dirty="0"/>
              <a:t>, and new CTE programs</a:t>
            </a:r>
            <a:r>
              <a:rPr dirty="0"/>
              <a:t>.</a:t>
            </a:r>
            <a:endParaRPr lang="en-US" dirty="0"/>
          </a:p>
          <a:p>
            <a:r>
              <a:rPr lang="en-US" dirty="0"/>
              <a:t>The Chancellor's Office will conduct periodic reviews on all the courses that are receiving automated approvals.</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9EE6-2343-1D4C-9744-D0310D1BC545}"/>
              </a:ext>
            </a:extLst>
          </p:cNvPr>
          <p:cNvSpPr>
            <a:spLocks noGrp="1"/>
          </p:cNvSpPr>
          <p:nvPr>
            <p:ph type="title"/>
          </p:nvPr>
        </p:nvSpPr>
        <p:spPr>
          <a:xfrm>
            <a:off x="457200" y="533400"/>
            <a:ext cx="8474364" cy="990600"/>
          </a:xfrm>
        </p:spPr>
        <p:txBody>
          <a:bodyPr>
            <a:noAutofit/>
          </a:bodyPr>
          <a:lstStyle/>
          <a:p>
            <a:pPr algn="ctr"/>
            <a:r>
              <a:rPr lang="en-US" b="1" dirty="0"/>
              <a:t>Periodic Review by</a:t>
            </a:r>
            <a:br>
              <a:rPr lang="en-US" b="1" dirty="0"/>
            </a:br>
            <a:r>
              <a:rPr lang="en-US" b="1" dirty="0"/>
              <a:t> Chancellor’s Office</a:t>
            </a:r>
          </a:p>
        </p:txBody>
      </p:sp>
      <p:sp>
        <p:nvSpPr>
          <p:cNvPr id="3" name="Content Placeholder 2">
            <a:extLst>
              <a:ext uri="{FF2B5EF4-FFF2-40B4-BE49-F238E27FC236}">
                <a16:creationId xmlns:a16="http://schemas.microsoft.com/office/drawing/2014/main" id="{CFFCFC88-B7C2-344B-8931-4EC28F8844AC}"/>
              </a:ext>
            </a:extLst>
          </p:cNvPr>
          <p:cNvSpPr>
            <a:spLocks noGrp="1"/>
          </p:cNvSpPr>
          <p:nvPr>
            <p:ph idx="1"/>
          </p:nvPr>
        </p:nvSpPr>
        <p:spPr/>
        <p:txBody>
          <a:bodyPr/>
          <a:lstStyle/>
          <a:p>
            <a:r>
              <a:rPr lang="en-US" dirty="0"/>
              <a:t>Colleges will have their curriculum reviewed at least once every three years (and could be as frequently as once a year).</a:t>
            </a:r>
          </a:p>
          <a:p>
            <a:r>
              <a:rPr lang="en-US" dirty="0"/>
              <a:t>Colleges that have been found to have curriculum that does not meet all requirements will be contacted by the CO.</a:t>
            </a:r>
          </a:p>
          <a:p>
            <a:r>
              <a:rPr lang="en-US" dirty="0"/>
              <a:t>Colleges may be encouraged to have an assistance visit by representatives from the CO, CIOs, and ASCCC</a:t>
            </a:r>
          </a:p>
          <a:p>
            <a:r>
              <a:rPr lang="en-US" dirty="0"/>
              <a:t>Colleges that refuse to follow the requirements for automated approval will have the approval disabled and all curriculum will need to be reviewed and approved by the Chancellor’s Office</a:t>
            </a:r>
          </a:p>
        </p:txBody>
      </p:sp>
    </p:spTree>
    <p:extLst>
      <p:ext uri="{BB962C8B-B14F-4D97-AF65-F5344CB8AC3E}">
        <p14:creationId xmlns:p14="http://schemas.microsoft.com/office/powerpoint/2010/main" val="3227684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349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529"/>
            <a:ext cx="9144000" cy="67818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529"/>
            <a:ext cx="9144000" cy="6781800"/>
          </a:xfrm>
          <a:prstGeom prst="rect">
            <a:avLst/>
          </a:prstGeom>
        </p:spPr>
      </p:pic>
      <p:sp>
        <p:nvSpPr>
          <p:cNvPr id="4" name="TextBox 3"/>
          <p:cNvSpPr txBox="1"/>
          <p:nvPr/>
        </p:nvSpPr>
        <p:spPr>
          <a:xfrm>
            <a:off x="653143" y="5087685"/>
            <a:ext cx="7486810" cy="954107"/>
          </a:xfrm>
          <a:prstGeom prst="rect">
            <a:avLst/>
          </a:prstGeom>
          <a:solidFill>
            <a:srgbClr val="FFC000"/>
          </a:solidFill>
        </p:spPr>
        <p:txBody>
          <a:bodyPr wrap="square" rtlCol="0">
            <a:spAutoFit/>
          </a:bodyPr>
          <a:lstStyle/>
          <a:p>
            <a:pPr algn="ctr"/>
            <a:r>
              <a:rPr lang="en-US" sz="2800" dirty="0"/>
              <a:t>Senate President/Curriculum Chair/CEO/CIO Certification</a:t>
            </a:r>
          </a:p>
        </p:txBody>
      </p:sp>
    </p:spTree>
    <p:extLst>
      <p:ext uri="{BB962C8B-B14F-4D97-AF65-F5344CB8AC3E}">
        <p14:creationId xmlns:p14="http://schemas.microsoft.com/office/powerpoint/2010/main" val="70217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1ADD3-A564-284F-AB37-9F8515CD1D26}"/>
              </a:ext>
            </a:extLst>
          </p:cNvPr>
          <p:cNvSpPr>
            <a:spLocks noGrp="1"/>
          </p:cNvSpPr>
          <p:nvPr>
            <p:ph type="title"/>
          </p:nvPr>
        </p:nvSpPr>
        <p:spPr/>
        <p:txBody>
          <a:bodyPr/>
          <a:lstStyle/>
          <a:p>
            <a:pPr algn="ctr"/>
            <a:r>
              <a:rPr lang="en-US" b="1" dirty="0"/>
              <a:t>2</a:t>
            </a:r>
            <a:r>
              <a:rPr lang="en-US" b="1" baseline="30000" dirty="0"/>
              <a:t>nd</a:t>
            </a:r>
            <a:r>
              <a:rPr lang="en-US" b="1" dirty="0"/>
              <a:t> Curriculum Certification</a:t>
            </a:r>
          </a:p>
        </p:txBody>
      </p:sp>
      <p:sp>
        <p:nvSpPr>
          <p:cNvPr id="3" name="Content Placeholder 2">
            <a:extLst>
              <a:ext uri="{FF2B5EF4-FFF2-40B4-BE49-F238E27FC236}">
                <a16:creationId xmlns:a16="http://schemas.microsoft.com/office/drawing/2014/main" id="{5BAA0D52-80A2-DC4C-ABD8-FA3D29EF32C2}"/>
              </a:ext>
            </a:extLst>
          </p:cNvPr>
          <p:cNvSpPr>
            <a:spLocks noGrp="1"/>
          </p:cNvSpPr>
          <p:nvPr>
            <p:ph idx="1"/>
          </p:nvPr>
        </p:nvSpPr>
        <p:spPr/>
        <p:txBody>
          <a:bodyPr/>
          <a:lstStyle/>
          <a:p>
            <a:r>
              <a:rPr lang="en-US" dirty="0"/>
              <a:t>The second certification memo was distributed in Fall 2017 and was due to the Chancellor’s Office in October 2017.</a:t>
            </a:r>
          </a:p>
          <a:p>
            <a:r>
              <a:rPr lang="en-US" dirty="0"/>
              <a:t>The memo required the signature of</a:t>
            </a:r>
          </a:p>
          <a:p>
            <a:pPr lvl="1"/>
            <a:r>
              <a:rPr lang="en-US" dirty="0"/>
              <a:t>College President (CEO)</a:t>
            </a:r>
          </a:p>
          <a:p>
            <a:pPr lvl="1"/>
            <a:r>
              <a:rPr lang="en-US" dirty="0"/>
              <a:t>Chief Instructional Officer (CIO)</a:t>
            </a:r>
          </a:p>
          <a:p>
            <a:pPr lvl="1"/>
            <a:r>
              <a:rPr lang="en-US" dirty="0"/>
              <a:t>Academic Senate President</a:t>
            </a:r>
          </a:p>
          <a:p>
            <a:pPr lvl="1"/>
            <a:r>
              <a:rPr lang="en-US" dirty="0"/>
              <a:t>Curriculum Chair</a:t>
            </a:r>
          </a:p>
          <a:p>
            <a:r>
              <a:rPr lang="en-US" dirty="0"/>
              <a:t>Submitting the memo entitled the college to automated approval (chaptering) of credit courses, excluding cooperative work experience.</a:t>
            </a:r>
          </a:p>
        </p:txBody>
      </p:sp>
    </p:spTree>
    <p:extLst>
      <p:ext uri="{BB962C8B-B14F-4D97-AF65-F5344CB8AC3E}">
        <p14:creationId xmlns:p14="http://schemas.microsoft.com/office/powerpoint/2010/main" val="175021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72135-EE8D-4C47-BB49-E6F7A89E18BB}"/>
              </a:ext>
            </a:extLst>
          </p:cNvPr>
          <p:cNvSpPr>
            <a:spLocks noGrp="1"/>
          </p:cNvSpPr>
          <p:nvPr>
            <p:ph type="title"/>
          </p:nvPr>
        </p:nvSpPr>
        <p:spPr/>
        <p:txBody>
          <a:bodyPr/>
          <a:lstStyle/>
          <a:p>
            <a:pPr algn="ctr"/>
            <a:r>
              <a:rPr lang="en-US" b="1" dirty="0"/>
              <a:t>3</a:t>
            </a:r>
            <a:r>
              <a:rPr lang="en-US" b="1" baseline="30000" dirty="0"/>
              <a:t>rd</a:t>
            </a:r>
            <a:r>
              <a:rPr lang="en-US" b="1" dirty="0"/>
              <a:t> Curriculum Certification</a:t>
            </a:r>
          </a:p>
        </p:txBody>
      </p:sp>
      <p:sp>
        <p:nvSpPr>
          <p:cNvPr id="3" name="Content Placeholder 2">
            <a:extLst>
              <a:ext uri="{FF2B5EF4-FFF2-40B4-BE49-F238E27FC236}">
                <a16:creationId xmlns:a16="http://schemas.microsoft.com/office/drawing/2014/main" id="{83949980-E0E9-3846-9994-09173195210B}"/>
              </a:ext>
            </a:extLst>
          </p:cNvPr>
          <p:cNvSpPr>
            <a:spLocks noGrp="1"/>
          </p:cNvSpPr>
          <p:nvPr>
            <p:ph idx="1"/>
          </p:nvPr>
        </p:nvSpPr>
        <p:spPr>
          <a:xfrm>
            <a:off x="457200" y="1738745"/>
            <a:ext cx="8428182" cy="4994564"/>
          </a:xfrm>
        </p:spPr>
        <p:txBody>
          <a:bodyPr/>
          <a:lstStyle/>
          <a:p>
            <a:r>
              <a:rPr lang="en-US" dirty="0"/>
              <a:t>Memo will be distributed in Fall 2018 and will be due to the Chancellor’s Office by October 16, 2018</a:t>
            </a:r>
          </a:p>
          <a:p>
            <a:r>
              <a:rPr lang="en-US" dirty="0"/>
              <a:t>Memo will require the same signatures as in 2017</a:t>
            </a:r>
          </a:p>
          <a:p>
            <a:r>
              <a:rPr lang="en-US" dirty="0"/>
              <a:t>Submitting the memo entitles the college to automated approval of:</a:t>
            </a:r>
          </a:p>
          <a:p>
            <a:pPr lvl="1"/>
            <a:r>
              <a:rPr lang="en-US" dirty="0"/>
              <a:t>All credit courses (including cooperative work experience)</a:t>
            </a:r>
          </a:p>
          <a:p>
            <a:pPr lvl="1"/>
            <a:r>
              <a:rPr lang="en-US" dirty="0"/>
              <a:t>Modifications to all existing credit programs except for ADTs</a:t>
            </a:r>
          </a:p>
          <a:p>
            <a:pPr lvl="2"/>
            <a:r>
              <a:rPr lang="en-US" dirty="0"/>
              <a:t>Note that changing program goal will require a new program submission</a:t>
            </a:r>
          </a:p>
          <a:p>
            <a:pPr lvl="1"/>
            <a:r>
              <a:rPr lang="en-US" dirty="0"/>
              <a:t>New credit degrees and certificates with a program goal of local (not ADTs or CTE)</a:t>
            </a:r>
          </a:p>
        </p:txBody>
      </p:sp>
    </p:spTree>
    <p:extLst>
      <p:ext uri="{BB962C8B-B14F-4D97-AF65-F5344CB8AC3E}">
        <p14:creationId xmlns:p14="http://schemas.microsoft.com/office/powerpoint/2010/main" val="41377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CBBCB-0B0C-B54E-AE3E-CC189607901A}"/>
              </a:ext>
            </a:extLst>
          </p:cNvPr>
          <p:cNvSpPr>
            <a:spLocks noGrp="1"/>
          </p:cNvSpPr>
          <p:nvPr>
            <p:ph type="title"/>
          </p:nvPr>
        </p:nvSpPr>
        <p:spPr/>
        <p:txBody>
          <a:bodyPr/>
          <a:lstStyle/>
          <a:p>
            <a:pPr algn="ctr"/>
            <a:r>
              <a:rPr lang="en-US" b="1" dirty="0"/>
              <a:t>Requirements of Certification</a:t>
            </a:r>
          </a:p>
        </p:txBody>
      </p:sp>
      <p:sp>
        <p:nvSpPr>
          <p:cNvPr id="3" name="Content Placeholder 2">
            <a:extLst>
              <a:ext uri="{FF2B5EF4-FFF2-40B4-BE49-F238E27FC236}">
                <a16:creationId xmlns:a16="http://schemas.microsoft.com/office/drawing/2014/main" id="{00915E2D-4359-7648-9225-592DFC98ACFA}"/>
              </a:ext>
            </a:extLst>
          </p:cNvPr>
          <p:cNvSpPr>
            <a:spLocks noGrp="1"/>
          </p:cNvSpPr>
          <p:nvPr>
            <p:ph idx="1"/>
          </p:nvPr>
        </p:nvSpPr>
        <p:spPr/>
        <p:txBody>
          <a:bodyPr/>
          <a:lstStyle/>
          <a:p>
            <a:r>
              <a:rPr lang="en-US" dirty="0"/>
              <a:t>Colleges are certifying that all approved curriculum will align with all requirements outlines in Education Code, Title 5, and the 6</a:t>
            </a:r>
            <a:r>
              <a:rPr lang="en-US" baseline="30000" dirty="0"/>
              <a:t>th</a:t>
            </a:r>
            <a:r>
              <a:rPr lang="en-US" dirty="0"/>
              <a:t> edition of the Program and Course Approval Handbook</a:t>
            </a:r>
          </a:p>
          <a:p>
            <a:r>
              <a:rPr lang="en-US" dirty="0"/>
              <a:t>College must have a board policy related to the credit hour. Policy must be submitted to the CO with the certification memo.</a:t>
            </a:r>
          </a:p>
          <a:p>
            <a:r>
              <a:rPr lang="en-US" dirty="0"/>
              <a:t>College must have a cooperative work experience plan that has been approved by the local governing board (plan does not need to be submitted to the CO)</a:t>
            </a:r>
          </a:p>
        </p:txBody>
      </p:sp>
    </p:spTree>
    <p:extLst>
      <p:ext uri="{BB962C8B-B14F-4D97-AF65-F5344CB8AC3E}">
        <p14:creationId xmlns:p14="http://schemas.microsoft.com/office/powerpoint/2010/main" val="39513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4FF3-ACE8-774C-AB7D-1E011C272E96}"/>
              </a:ext>
            </a:extLst>
          </p:cNvPr>
          <p:cNvSpPr>
            <a:spLocks noGrp="1"/>
          </p:cNvSpPr>
          <p:nvPr>
            <p:ph type="title"/>
          </p:nvPr>
        </p:nvSpPr>
        <p:spPr/>
        <p:txBody>
          <a:bodyPr>
            <a:normAutofit fontScale="90000"/>
          </a:bodyPr>
          <a:lstStyle/>
          <a:p>
            <a:r>
              <a:rPr lang="en-US" dirty="0"/>
              <a:t>Training the curriculum committee</a:t>
            </a:r>
          </a:p>
        </p:txBody>
      </p:sp>
      <p:sp>
        <p:nvSpPr>
          <p:cNvPr id="3" name="Text Placeholder 2">
            <a:extLst>
              <a:ext uri="{FF2B5EF4-FFF2-40B4-BE49-F238E27FC236}">
                <a16:creationId xmlns:a16="http://schemas.microsoft.com/office/drawing/2014/main" id="{02FFE7EE-1803-754B-8C4D-EEACA06C2F3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9025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Types of Courses and Programs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0880642"/>
              </p:ext>
            </p:extLst>
          </p:nvPr>
        </p:nvGraphicFramePr>
        <p:xfrm>
          <a:off x="457200" y="1370013"/>
          <a:ext cx="8229600" cy="5311775"/>
        </p:xfrm>
        <a:graphic>
          <a:graphicData uri="http://schemas.openxmlformats.org/drawingml/2006/table">
            <a:tbl>
              <a:tblPr firstRow="1" bandRow="1">
                <a:tableStyleId>{FABFCF23-3B69-468F-B69F-88F6DE6A72F2}</a:tableStyleId>
              </a:tblPr>
              <a:tblGrid>
                <a:gridCol w="4114800">
                  <a:extLst>
                    <a:ext uri="{9D8B030D-6E8A-4147-A177-3AD203B41FA5}">
                      <a16:colId xmlns:a16="http://schemas.microsoft.com/office/drawing/2014/main" val="1628933564"/>
                    </a:ext>
                  </a:extLst>
                </a:gridCol>
                <a:gridCol w="4114800">
                  <a:extLst>
                    <a:ext uri="{9D8B030D-6E8A-4147-A177-3AD203B41FA5}">
                      <a16:colId xmlns:a16="http://schemas.microsoft.com/office/drawing/2014/main" val="4262782402"/>
                    </a:ext>
                  </a:extLst>
                </a:gridCol>
              </a:tblGrid>
              <a:tr h="365768">
                <a:tc>
                  <a:txBody>
                    <a:bodyPr/>
                    <a:lstStyle/>
                    <a:p>
                      <a:r>
                        <a:rPr lang="en-US" sz="1800" dirty="0"/>
                        <a:t>Credit</a:t>
                      </a:r>
                    </a:p>
                  </a:txBody>
                  <a:tcPr marT="45713" marB="45713"/>
                </a:tc>
                <a:tc>
                  <a:txBody>
                    <a:bodyPr/>
                    <a:lstStyle/>
                    <a:p>
                      <a:r>
                        <a:rPr lang="en-US" sz="1800" dirty="0"/>
                        <a:t>Noncredit</a:t>
                      </a:r>
                    </a:p>
                  </a:txBody>
                  <a:tcPr marT="45713" marB="45713"/>
                </a:tc>
                <a:extLst>
                  <a:ext uri="{0D108BD9-81ED-4DB2-BD59-A6C34878D82A}">
                    <a16:rowId xmlns:a16="http://schemas.microsoft.com/office/drawing/2014/main" val="1098457067"/>
                  </a:ext>
                </a:extLst>
              </a:tr>
              <a:tr h="335285">
                <a:tc>
                  <a:txBody>
                    <a:bodyPr/>
                    <a:lstStyle/>
                    <a:p>
                      <a:r>
                        <a:rPr lang="en-US" sz="1600" dirty="0"/>
                        <a:t>Courses</a:t>
                      </a:r>
                    </a:p>
                  </a:txBody>
                  <a:tcPr marT="45713" marB="45713"/>
                </a:tc>
                <a:tc>
                  <a:txBody>
                    <a:bodyPr/>
                    <a:lstStyle/>
                    <a:p>
                      <a:r>
                        <a:rPr lang="en-US" sz="1600" dirty="0"/>
                        <a:t>Courses</a:t>
                      </a:r>
                    </a:p>
                  </a:txBody>
                  <a:tcPr marT="45713" marB="45713"/>
                </a:tc>
                <a:extLst>
                  <a:ext uri="{0D108BD9-81ED-4DB2-BD59-A6C34878D82A}">
                    <a16:rowId xmlns:a16="http://schemas.microsoft.com/office/drawing/2014/main" val="1110386114"/>
                  </a:ext>
                </a:extLst>
              </a:tr>
              <a:tr h="1989273">
                <a:tc>
                  <a:txBody>
                    <a:bodyPr/>
                    <a:lstStyle/>
                    <a:p>
                      <a:pPr marL="285750" indent="-285750">
                        <a:buFont typeface="Arial" panose="020B0604020202020204" pitchFamily="34" charset="0"/>
                        <a:buChar char="•"/>
                      </a:pPr>
                      <a:r>
                        <a:rPr lang="en-US" sz="1600" baseline="0" dirty="0"/>
                        <a:t>Degree-applicable</a:t>
                      </a:r>
                    </a:p>
                    <a:p>
                      <a:pPr marL="285750" indent="-285750">
                        <a:buFont typeface="Arial" panose="020B0604020202020204" pitchFamily="34" charset="0"/>
                        <a:buChar char="•"/>
                      </a:pPr>
                      <a:r>
                        <a:rPr lang="en-US" sz="1600" baseline="0" dirty="0"/>
                        <a:t>Non degree-applicable</a:t>
                      </a:r>
                      <a:endParaRPr lang="en-US" sz="1600" dirty="0"/>
                    </a:p>
                  </a:txBody>
                  <a:tcPr marT="45713" marB="45713"/>
                </a:tc>
                <a:tc>
                  <a:txBody>
                    <a:bodyPr/>
                    <a:lstStyle/>
                    <a:p>
                      <a:pPr marL="285750" indent="-285750">
                        <a:buFont typeface="Arial" panose="020B0604020202020204" pitchFamily="34" charset="0"/>
                        <a:buChar char="•"/>
                      </a:pPr>
                      <a:r>
                        <a:rPr lang="en-US" sz="1600" dirty="0"/>
                        <a:t>Noncredit:</a:t>
                      </a:r>
                      <a:r>
                        <a:rPr lang="en-US" sz="1600" baseline="0" dirty="0"/>
                        <a:t> no credit awarded for courses in 10 categories but approved by CO and receives apportionment</a:t>
                      </a:r>
                    </a:p>
                  </a:txBody>
                  <a:tcPr marT="45713" marB="45713"/>
                </a:tc>
                <a:extLst>
                  <a:ext uri="{0D108BD9-81ED-4DB2-BD59-A6C34878D82A}">
                    <a16:rowId xmlns:a16="http://schemas.microsoft.com/office/drawing/2014/main" val="1618156731"/>
                  </a:ext>
                </a:extLst>
              </a:tr>
              <a:tr h="335285">
                <a:tc>
                  <a:txBody>
                    <a:bodyPr/>
                    <a:lstStyle/>
                    <a:p>
                      <a:r>
                        <a:rPr lang="en-US" sz="1600" dirty="0"/>
                        <a:t>Programs</a:t>
                      </a:r>
                    </a:p>
                  </a:txBody>
                  <a:tcPr marT="45713" marB="45713"/>
                </a:tc>
                <a:tc>
                  <a:txBody>
                    <a:bodyPr/>
                    <a:lstStyle/>
                    <a:p>
                      <a:r>
                        <a:rPr lang="en-US" sz="1600" dirty="0"/>
                        <a:t>Programs</a:t>
                      </a:r>
                    </a:p>
                  </a:txBody>
                  <a:tcPr marT="45713" marB="45713"/>
                </a:tc>
                <a:extLst>
                  <a:ext uri="{0D108BD9-81ED-4DB2-BD59-A6C34878D82A}">
                    <a16:rowId xmlns:a16="http://schemas.microsoft.com/office/drawing/2014/main" val="3439529252"/>
                  </a:ext>
                </a:extLst>
              </a:tr>
              <a:tr h="2286164">
                <a:tc>
                  <a:txBody>
                    <a:bodyPr/>
                    <a:lstStyle/>
                    <a:p>
                      <a:pPr marL="285750" indent="-285750">
                        <a:buFont typeface="Arial" panose="020B0604020202020204" pitchFamily="34" charset="0"/>
                        <a:buChar char="•"/>
                      </a:pPr>
                      <a:r>
                        <a:rPr lang="en-US" sz="1600" dirty="0"/>
                        <a:t>Associate</a:t>
                      </a:r>
                      <a:r>
                        <a:rPr lang="en-US" sz="1600" baseline="0" dirty="0"/>
                        <a:t> Degrees (AA, AS)</a:t>
                      </a:r>
                      <a:endParaRPr lang="en-US" sz="1600" dirty="0"/>
                    </a:p>
                    <a:p>
                      <a:pPr marL="285750" indent="-285750">
                        <a:buFont typeface="Arial" panose="020B0604020202020204" pitchFamily="34" charset="0"/>
                        <a:buChar char="•"/>
                      </a:pPr>
                      <a:r>
                        <a:rPr lang="en-US" sz="1600" dirty="0"/>
                        <a:t>Associate Degrees for Transfer</a:t>
                      </a:r>
                      <a:r>
                        <a:rPr lang="en-US" sz="1600" baseline="0" dirty="0"/>
                        <a:t> (AA-T, AS-T)</a:t>
                      </a:r>
                    </a:p>
                    <a:p>
                      <a:pPr marL="285750" indent="-285750">
                        <a:buFont typeface="Arial" panose="020B0604020202020204" pitchFamily="34" charset="0"/>
                        <a:buChar char="•"/>
                      </a:pPr>
                      <a:r>
                        <a:rPr lang="en-US" sz="1600" baseline="0" dirty="0"/>
                        <a:t>Certificates of Achievement</a:t>
                      </a:r>
                    </a:p>
                    <a:p>
                      <a:pPr marL="457200" lvl="1" indent="0">
                        <a:buFont typeface="Arial" panose="020B0604020202020204" pitchFamily="34" charset="0"/>
                        <a:buNone/>
                      </a:pPr>
                      <a:r>
                        <a:rPr lang="en-US" sz="1600" baseline="0" dirty="0"/>
                        <a:t>12-18 units</a:t>
                      </a:r>
                    </a:p>
                    <a:p>
                      <a:pPr marL="457200" lvl="1" indent="0">
                        <a:buFont typeface="Arial" panose="020B0604020202020204" pitchFamily="34" charset="0"/>
                        <a:buNone/>
                      </a:pPr>
                      <a:r>
                        <a:rPr lang="en-US" sz="1600" baseline="0" dirty="0"/>
                        <a:t>18 or more units</a:t>
                      </a:r>
                    </a:p>
                    <a:p>
                      <a:pPr marL="285750" indent="-285750">
                        <a:buFont typeface="Arial" panose="020B0604020202020204" pitchFamily="34" charset="0"/>
                        <a:buChar char="•"/>
                      </a:pPr>
                      <a:r>
                        <a:rPr lang="en-US" sz="1600" baseline="0" dirty="0"/>
                        <a:t>Locally Approved Certificates</a:t>
                      </a:r>
                    </a:p>
                    <a:p>
                      <a:pPr marL="457200" lvl="1" indent="0">
                        <a:buFont typeface="Arial" panose="020B0604020202020204" pitchFamily="34" charset="0"/>
                        <a:buNone/>
                      </a:pPr>
                      <a:r>
                        <a:rPr lang="en-US" sz="1600" baseline="0" dirty="0"/>
                        <a:t>&lt;18 units, CO approval optional but not required</a:t>
                      </a:r>
                    </a:p>
                  </a:txBody>
                  <a:tcPr marT="45713" marB="45713"/>
                </a:tc>
                <a:tc>
                  <a:txBody>
                    <a:bodyPr/>
                    <a:lstStyle/>
                    <a:p>
                      <a:pPr marL="285750" indent="-285750">
                        <a:buFont typeface="Arial" panose="020B0604020202020204" pitchFamily="34" charset="0"/>
                        <a:buChar char="•"/>
                      </a:pPr>
                      <a:r>
                        <a:rPr lang="en-US" sz="1600" dirty="0"/>
                        <a:t>Certificate of Completion (CDCP)</a:t>
                      </a:r>
                    </a:p>
                    <a:p>
                      <a:pPr marL="285750" indent="-285750">
                        <a:buFont typeface="Arial" panose="020B0604020202020204" pitchFamily="34" charset="0"/>
                        <a:buChar char="•"/>
                      </a:pPr>
                      <a:r>
                        <a:rPr lang="en-US" sz="1600" dirty="0"/>
                        <a:t>Certificate of Competency (CDCP)</a:t>
                      </a:r>
                    </a:p>
                    <a:p>
                      <a:pPr marL="285750" indent="-285750">
                        <a:buFont typeface="Arial" panose="020B0604020202020204" pitchFamily="34" charset="0"/>
                        <a:buChar char="•"/>
                      </a:pPr>
                      <a:r>
                        <a:rPr lang="en-US" sz="1600" dirty="0"/>
                        <a:t>Adult High</a:t>
                      </a:r>
                      <a:r>
                        <a:rPr lang="en-US" sz="1600" baseline="0" dirty="0"/>
                        <a:t> School Diploma</a:t>
                      </a:r>
                    </a:p>
                    <a:p>
                      <a:pPr marL="285750" indent="-285750">
                        <a:buFont typeface="Arial" panose="020B0604020202020204" pitchFamily="34" charset="0"/>
                        <a:buChar char="•"/>
                      </a:pPr>
                      <a:r>
                        <a:rPr lang="en-US" sz="1600" baseline="0" dirty="0"/>
                        <a:t>Noncredit Apprenticeship Program</a:t>
                      </a:r>
                    </a:p>
                    <a:p>
                      <a:pPr marL="285750" indent="-285750">
                        <a:buFont typeface="Arial" panose="020B0604020202020204" pitchFamily="34" charset="0"/>
                        <a:buChar char="•"/>
                      </a:pPr>
                      <a:r>
                        <a:rPr lang="en-US" sz="1600" baseline="0" dirty="0"/>
                        <a:t>Locally Approved Certificates (not CO approved)</a:t>
                      </a:r>
                      <a:endParaRPr lang="en-US" sz="1600" dirty="0"/>
                    </a:p>
                  </a:txBody>
                  <a:tcPr marT="45713" marB="45713"/>
                </a:tc>
                <a:extLst>
                  <a:ext uri="{0D108BD9-81ED-4DB2-BD59-A6C34878D82A}">
                    <a16:rowId xmlns:a16="http://schemas.microsoft.com/office/drawing/2014/main" val="3392232926"/>
                  </a:ext>
                </a:extLst>
              </a:tr>
            </a:tbl>
          </a:graphicData>
        </a:graphic>
      </p:graphicFrame>
    </p:spTree>
    <p:extLst>
      <p:ext uri="{BB962C8B-B14F-4D97-AF65-F5344CB8AC3E}">
        <p14:creationId xmlns:p14="http://schemas.microsoft.com/office/powerpoint/2010/main" val="274192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71463" y="384175"/>
            <a:ext cx="8618537" cy="1143000"/>
          </a:xfrm>
        </p:spPr>
        <p:txBody>
          <a:bodyPr wrap="square" numCol="1" anchorCtr="0" compatLnSpc="1">
            <a:prstTxWarp prst="textNoShape">
              <a:avLst/>
            </a:prstTxWarp>
            <a:normAutofit/>
          </a:bodyPr>
          <a:lstStyle/>
          <a:p>
            <a:pPr algn="ctr" eaLnBrk="1" hangingPunct="1">
              <a:defRPr/>
            </a:pPr>
            <a:r>
              <a:rPr lang="en-US" altLang="en-US" b="1" dirty="0"/>
              <a:t>Requirements for Credit Courses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8926857"/>
              </p:ext>
            </p:extLst>
          </p:nvPr>
        </p:nvGraphicFramePr>
        <p:xfrm>
          <a:off x="619125" y="1527175"/>
          <a:ext cx="7802564" cy="4785246"/>
        </p:xfrm>
        <a:graphic>
          <a:graphicData uri="http://schemas.openxmlformats.org/drawingml/2006/table">
            <a:tbl>
              <a:tblPr firstRow="1" bandRow="1">
                <a:tableStyleId>{D7AC3CCA-C797-4891-BE02-D94E43425B78}</a:tableStyleId>
              </a:tblPr>
              <a:tblGrid>
                <a:gridCol w="3901282">
                  <a:extLst>
                    <a:ext uri="{9D8B030D-6E8A-4147-A177-3AD203B41FA5}">
                      <a16:colId xmlns:a16="http://schemas.microsoft.com/office/drawing/2014/main" val="20000"/>
                    </a:ext>
                  </a:extLst>
                </a:gridCol>
                <a:gridCol w="3901282">
                  <a:extLst>
                    <a:ext uri="{9D8B030D-6E8A-4147-A177-3AD203B41FA5}">
                      <a16:colId xmlns:a16="http://schemas.microsoft.com/office/drawing/2014/main" val="20001"/>
                    </a:ext>
                  </a:extLst>
                </a:gridCol>
              </a:tblGrid>
              <a:tr h="4784725">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Number and Title</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Catalog Description</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Prerequisites, </a:t>
                      </a:r>
                      <a:r>
                        <a:rPr kumimoji="0" lang="en-US" sz="2200" b="0" u="none" strike="noStrike" kern="1200" cap="none" normalizeH="0" baseline="0" dirty="0" err="1">
                          <a:ln>
                            <a:noFill/>
                          </a:ln>
                          <a:effectLst/>
                        </a:rPr>
                        <a:t>Corequisites</a:t>
                      </a:r>
                      <a:r>
                        <a:rPr kumimoji="0" lang="en-US" sz="2200" b="0" u="none" strike="noStrike" kern="1200" cap="none" normalizeH="0" baseline="0" dirty="0">
                          <a:ln>
                            <a:noFill/>
                          </a:ln>
                          <a:effectLst/>
                        </a:rPr>
                        <a:t>, Advisories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Units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Contact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Number of Hours in Each Instructional Category</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Outside of Class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Content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Objectives/Outcomes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Instructional Methods</a:t>
                      </a:r>
                    </a:p>
                  </a:txBody>
                  <a:tcPr marL="91436" marR="91436" marT="45663" marB="45663"/>
                </a:tc>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Grading criteria (letter grade, P/NP)</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Methods of Assessment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Reading, Writing, and Outside of Class Assignments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Repeatability Options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Open Entry/Open Exit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Justification of Need</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CCCCO Data Elements (e.g. TOP and SAM Codes, CB codes)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Discipline Assignment(s)</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2200" u="none" strike="noStrike" kern="1200" cap="none" normalizeH="0" baseline="0" dirty="0">
                        <a:ln>
                          <a:noFill/>
                        </a:ln>
                        <a:solidFill>
                          <a:schemeClr val="tx1"/>
                        </a:solidFill>
                        <a:effectLst/>
                        <a:latin typeface="+mn-lt"/>
                        <a:ea typeface="+mn-ea"/>
                        <a:cs typeface="+mn-cs"/>
                      </a:endParaRPr>
                    </a:p>
                  </a:txBody>
                  <a:tcPr marL="91436" marR="91436" marT="45663" marB="45663"/>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11733543"/>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9032009-faf3-4ddc-a1c6-606088fbdf2b">2TRKVXZPDJP3-372-7910</_dlc_DocId>
    <_dlc_DocIdUrl xmlns="a9032009-faf3-4ddc-a1c6-606088fbdf2b">
      <Url>https://sp-portal.yosemite.edu/MJC/curriculum/_layouts/DocIdRedir.aspx?ID=2TRKVXZPDJP3-372-7910</Url>
      <Description>2TRKVXZPDJP3-372-7910</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FF64E60E6D724980738CB973B43DED" ma:contentTypeVersion="1" ma:contentTypeDescription="Create a new document." ma:contentTypeScope="" ma:versionID="c983d20e427cf9116fed08d8173ee155">
  <xsd:schema xmlns:xsd="http://www.w3.org/2001/XMLSchema" xmlns:xs="http://www.w3.org/2001/XMLSchema" xmlns:p="http://schemas.microsoft.com/office/2006/metadata/properties" xmlns:ns2="a9032009-faf3-4ddc-a1c6-606088fbdf2b" targetNamespace="http://schemas.microsoft.com/office/2006/metadata/properties" ma:root="true" ma:fieldsID="8ad0361af40ee2fb775d756c92f22ec6" ns2:_="">
    <xsd:import namespace="a9032009-faf3-4ddc-a1c6-606088fbdf2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32009-faf3-4ddc-a1c6-606088fbdf2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D1C026A-E5D8-4322-A897-41CF2543155B}">
  <ds:schemaRefs>
    <ds:schemaRef ds:uri="http://schemas.microsoft.com/sharepoint/v3/contenttype/forms"/>
  </ds:schemaRefs>
</ds:datastoreItem>
</file>

<file path=customXml/itemProps2.xml><?xml version="1.0" encoding="utf-8"?>
<ds:datastoreItem xmlns:ds="http://schemas.openxmlformats.org/officeDocument/2006/customXml" ds:itemID="{5C657534-6D5C-467B-8999-8DBECA24F8C9}">
  <ds:schemaRefs>
    <ds:schemaRef ds:uri="http://schemas.microsoft.com/office/2006/documentManagement/types"/>
    <ds:schemaRef ds:uri="a9032009-faf3-4ddc-a1c6-606088fbdf2b"/>
    <ds:schemaRef ds:uri="http://purl.org/dc/elements/1.1/"/>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AC8346A-DE76-45BD-A837-D2682D7034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32009-faf3-4ddc-a1c6-606088fbdf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02CD048-49EE-40C0-9D4A-2A19CA697A3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827</TotalTime>
  <Words>1876</Words>
  <Application>Microsoft Office PowerPoint</Application>
  <PresentationFormat>On-screen Show (4:3)</PresentationFormat>
  <Paragraphs>210</Paragraphs>
  <Slides>27</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MS PGothic</vt:lpstr>
      <vt:lpstr>Arial</vt:lpstr>
      <vt:lpstr>Calibri</vt:lpstr>
      <vt:lpstr>Heiti SC Light</vt:lpstr>
      <vt:lpstr>Wingdings</vt:lpstr>
      <vt:lpstr>ASCCC</vt:lpstr>
      <vt:lpstr>Equation</vt:lpstr>
      <vt:lpstr>Training the curriculum committee</vt:lpstr>
      <vt:lpstr>PowerPoint Presentation</vt:lpstr>
      <vt:lpstr>PowerPoint Presentation</vt:lpstr>
      <vt:lpstr>2nd Curriculum Certification</vt:lpstr>
      <vt:lpstr>3rd Curriculum Certification</vt:lpstr>
      <vt:lpstr>Requirements of Certification</vt:lpstr>
      <vt:lpstr>Training the curriculum committee</vt:lpstr>
      <vt:lpstr>Types of Courses and Programs</vt:lpstr>
      <vt:lpstr>Requirements for Credit Courses</vt:lpstr>
      <vt:lpstr>Possible Items for COR</vt:lpstr>
      <vt:lpstr>Requirements Associate Degrees</vt:lpstr>
      <vt:lpstr>Associate Degrees for Transfer (ADTs)</vt:lpstr>
      <vt:lpstr>Certificates of Achievement</vt:lpstr>
      <vt:lpstr>Credit Hour Calculation</vt:lpstr>
      <vt:lpstr>Title 5 Requirements for Credit Hour</vt:lpstr>
      <vt:lpstr>New: Local Governing Board Policy</vt:lpstr>
      <vt:lpstr>Standards for Credit Hour</vt:lpstr>
      <vt:lpstr>Sample Credit Hour Calculation</vt:lpstr>
      <vt:lpstr>Cooperative Work experience</vt:lpstr>
      <vt:lpstr>CWE - REQUIREMENTS OF THE PLAN - § 55250</vt:lpstr>
      <vt:lpstr>CWE - § 55251. REQUIREMENTS OF THE PLAN</vt:lpstr>
      <vt:lpstr> CWE - § 55256.5. Work Experience Credit</vt:lpstr>
      <vt:lpstr>Summary of responsibilities</vt:lpstr>
      <vt:lpstr>PowerPoint Presentation</vt:lpstr>
      <vt:lpstr>Things to Keep in Mind</vt:lpstr>
      <vt:lpstr>Periodic Review by  Chancellor’s Office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Heather Townsend</cp:lastModifiedBy>
  <cp:revision>55</cp:revision>
  <dcterms:modified xsi:type="dcterms:W3CDTF">2019-01-15T23:01:05Z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0x010100BFFF64E60E6D724980738CB973B43DED</vt:lpwstr>
  </property>
  <property fmtid="{D5CDD505-2E9C-101B-9397-08002B2CF9AE}" pid="3" name="_dlc_DocIdItemGuid">
    <vt:lpwstr>0ebe49d0-c8c9-4c8e-80d3-9b9bb9a528e4</vt:lpwstr>
  </property>
</Properties>
</file>