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</p:sldMasterIdLst>
  <p:notesMasterIdLst>
    <p:notesMasterId r:id="rId11"/>
  </p:notesMasterIdLst>
  <p:handoutMasterIdLst>
    <p:handoutMasterId r:id="rId12"/>
  </p:handoutMasterIdLst>
  <p:sldIdLst>
    <p:sldId id="272" r:id="rId5"/>
    <p:sldId id="273" r:id="rId6"/>
    <p:sldId id="275" r:id="rId7"/>
    <p:sldId id="268" r:id="rId8"/>
    <p:sldId id="267" r:id="rId9"/>
    <p:sldId id="276" r:id="rId1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404"/>
    <a:srgbClr val="5F6F0F"/>
    <a:srgbClr val="718412"/>
    <a:srgbClr val="65741A"/>
    <a:srgbClr val="70811D"/>
    <a:srgbClr val="7B8D1F"/>
    <a:srgbClr val="839721"/>
    <a:srgbClr val="95AB25"/>
    <a:srgbClr val="BC5500"/>
    <a:srgbClr val="C4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06" d="100"/>
          <a:sy n="106" d="100"/>
        </p:scale>
        <p:origin x="132" y="360"/>
      </p:cViewPr>
      <p:guideLst>
        <p:guide orient="horz" pos="2160"/>
        <p:guide pos="383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en-US"/>
              <a:t>11/6/2017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en-US"/>
              <a:t>11/6/2017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78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5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14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0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1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4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8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3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7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15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0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7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 t="-29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1812" y="152400"/>
            <a:ext cx="10896600" cy="914400"/>
          </a:xfrm>
          <a:prstGeom prst="rect">
            <a:avLst/>
          </a:prstGeom>
          <a:solidFill>
            <a:schemeClr val="bg2"/>
          </a:solidFill>
        </p:spPr>
        <p:txBody>
          <a:bodyPr>
            <a:noAutofit/>
          </a:bodyPr>
          <a:lstStyle>
            <a:lvl1pPr algn="l" defTabSz="9141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3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smtClean="0"/>
              <a:t>Paving the Path: Graduates by Program</a:t>
            </a:r>
            <a:endParaRPr lang="en-US" sz="5400" b="1" dirty="0"/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3948545" y="5638800"/>
            <a:ext cx="4430677" cy="1219200"/>
          </a:xfrm>
          <a:prstGeom prst="rect">
            <a:avLst/>
          </a:prstGeom>
          <a:solidFill>
            <a:schemeClr val="bg2"/>
          </a:solidFill>
        </p:spPr>
        <p:txBody>
          <a:bodyPr>
            <a:noAutofit/>
          </a:bodyPr>
          <a:lstStyle>
            <a:lvl1pPr marL="228531" indent="-228531" algn="l" defTabSz="9141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594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657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/>
              <a:t>MJC Guided Pathways </a:t>
            </a:r>
          </a:p>
          <a:p>
            <a:pPr marL="0" indent="0" algn="ctr">
              <a:buNone/>
            </a:pPr>
            <a:r>
              <a:rPr lang="en-US" sz="2400" dirty="0" smtClean="0"/>
              <a:t>Update for Curriculum Comm.</a:t>
            </a:r>
          </a:p>
          <a:p>
            <a:pPr marL="0" indent="0" algn="ctr">
              <a:buNone/>
            </a:pPr>
            <a:r>
              <a:rPr lang="en-US" sz="2400" dirty="0" smtClean="0"/>
              <a:t>November 7, 2017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794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15000">
              <a:schemeClr val="tx2">
                <a:lumMod val="20000"/>
                <a:lumOff val="8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4612" y="365126"/>
            <a:ext cx="11963400" cy="1325563"/>
          </a:xfrm>
        </p:spPr>
        <p:txBody>
          <a:bodyPr>
            <a:noAutofit/>
          </a:bodyPr>
          <a:lstStyle/>
          <a:p>
            <a:pPr algn="r"/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Financial Constraints for Students</a:t>
            </a:r>
            <a:endParaRPr lang="en-US" sz="6000" b="1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03212" y="1981200"/>
            <a:ext cx="11430000" cy="4351338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Students can receive federal Pell grant funding for 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six total years 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of undergraduate education</a:t>
            </a:r>
          </a:p>
          <a:p>
            <a:pPr marL="0" indent="0">
              <a:buNone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MJC caps financial aid at 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90 attempted units 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(includes repeated courses, withdrawals, 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ailed courses)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837612" y="6096000"/>
            <a:ext cx="3124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MJC Financial Aid Office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7432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15000">
              <a:schemeClr val="tx2">
                <a:lumMod val="20000"/>
                <a:lumOff val="8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4612" y="365126"/>
            <a:ext cx="11963400" cy="1325563"/>
          </a:xfrm>
        </p:spPr>
        <p:txBody>
          <a:bodyPr>
            <a:noAutofit/>
          </a:bodyPr>
          <a:lstStyle/>
          <a:p>
            <a:pPr algn="r"/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Units, Units Everywhere…</a:t>
            </a:r>
            <a:endParaRPr lang="en-US" sz="6000" b="1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41312" y="2133600"/>
            <a:ext cx="114300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Currently, 2124 enrolled students have 60+ </a:t>
            </a:r>
            <a:r>
              <a:rPr lang="en-US" sz="66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college-level</a:t>
            </a:r>
            <a:r>
              <a:rPr lang="en-US" sz="6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units and no degree or certificate</a:t>
            </a:r>
            <a:endParaRPr lang="en-US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90012" y="6248400"/>
            <a:ext cx="2438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MJC Office of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8048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15000">
              <a:schemeClr val="tx2">
                <a:lumMod val="20000"/>
                <a:lumOff val="8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Programs</a:t>
            </a:r>
            <a:r>
              <a:rPr lang="en-US" sz="5400" dirty="0" smtClean="0">
                <a:latin typeface="Cambria" panose="02040503050406030204" pitchFamily="18" charset="0"/>
              </a:rPr>
              <a:t> 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and Completions</a:t>
            </a:r>
            <a:endParaRPr lang="en-US" sz="5400" b="1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08684" y="1828800"/>
            <a:ext cx="10848327" cy="435133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5400" dirty="0" smtClean="0"/>
              <a:t>MJC currently offers </a:t>
            </a:r>
            <a:r>
              <a:rPr lang="en-US" sz="5400" b="1" dirty="0" smtClean="0"/>
              <a:t>229 programs</a:t>
            </a:r>
          </a:p>
          <a:p>
            <a:pPr marL="0" indent="0">
              <a:buNone/>
            </a:pPr>
            <a:endParaRPr lang="en-US" sz="43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5400" dirty="0" smtClean="0"/>
              <a:t>MJC awarded student degrees and/or certificates in </a:t>
            </a:r>
            <a:r>
              <a:rPr lang="en-US" sz="5400" b="1" dirty="0" smtClean="0"/>
              <a:t>142 programs </a:t>
            </a:r>
            <a:r>
              <a:rPr lang="en-US" sz="5400" dirty="0" smtClean="0"/>
              <a:t>in 2016-17</a:t>
            </a:r>
          </a:p>
          <a:p>
            <a:pPr marL="0" indent="0">
              <a:buNone/>
            </a:pPr>
            <a:endParaRPr lang="en-US" sz="5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5400" b="1" dirty="0" smtClean="0"/>
              <a:t>38% </a:t>
            </a:r>
            <a:r>
              <a:rPr lang="en-US" sz="5400" dirty="0" smtClean="0"/>
              <a:t>of MJC programs had no student completions in 2016-17</a:t>
            </a:r>
            <a:endParaRPr lang="en-US" sz="48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457063" lvl="1" indent="0">
              <a:buNone/>
            </a:pP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990012" y="6248400"/>
            <a:ext cx="2438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MJC Office of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114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15000">
              <a:schemeClr val="tx2">
                <a:lumMod val="20000"/>
                <a:lumOff val="8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2016-17 Awards</a:t>
            </a:r>
            <a:endParaRPr lang="en-US" sz="5400" b="1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9412" y="1825625"/>
            <a:ext cx="10971432" cy="4351338"/>
          </a:xfrm>
        </p:spPr>
        <p:txBody>
          <a:bodyPr>
            <a:normAutofit fontScale="92500" lnSpcReduction="10000"/>
          </a:bodyPr>
          <a:lstStyle/>
          <a:p>
            <a:pPr marL="457063" lvl="1" indent="0" algn="ctr">
              <a:buNone/>
            </a:pPr>
            <a:r>
              <a:rPr lang="en-US" sz="6500" dirty="0"/>
              <a:t>In 2016-17, MJC granted an average of 9 awards per program</a:t>
            </a:r>
          </a:p>
          <a:p>
            <a:pPr marL="457063" lvl="1" indent="0">
              <a:buNone/>
            </a:pPr>
            <a:endParaRPr lang="en-US" sz="5400" dirty="0"/>
          </a:p>
          <a:p>
            <a:pPr marL="457063" lvl="1" indent="0" algn="ctr">
              <a:buNone/>
            </a:pPr>
            <a:r>
              <a:rPr lang="en-US" sz="4800" dirty="0"/>
              <a:t>229 </a:t>
            </a:r>
            <a:r>
              <a:rPr lang="en-US" sz="4800" dirty="0" smtClean="0"/>
              <a:t>programs:</a:t>
            </a:r>
          </a:p>
          <a:p>
            <a:pPr marL="457063" lvl="1" indent="0" algn="ctr">
              <a:buNone/>
            </a:pPr>
            <a:endParaRPr lang="en-US" sz="1500" dirty="0" smtClean="0"/>
          </a:p>
          <a:p>
            <a:pPr marL="457063" lvl="1" indent="0" algn="ctr">
              <a:buNone/>
            </a:pPr>
            <a:r>
              <a:rPr lang="en-US" sz="4800" dirty="0" smtClean="0"/>
              <a:t>1574 degrees</a:t>
            </a:r>
          </a:p>
          <a:p>
            <a:pPr marL="457063" lvl="1" indent="0" algn="ctr">
              <a:buNone/>
            </a:pPr>
            <a:endParaRPr lang="en-US" sz="100" dirty="0" smtClean="0"/>
          </a:p>
          <a:p>
            <a:pPr marL="457063" lvl="1" indent="0" algn="ctr">
              <a:buNone/>
            </a:pPr>
            <a:r>
              <a:rPr lang="en-US" sz="4800" dirty="0" smtClean="0"/>
              <a:t>510 certificates</a:t>
            </a:r>
          </a:p>
          <a:p>
            <a:pPr marL="457063" lvl="1" indent="0">
              <a:buNone/>
            </a:pPr>
            <a:endParaRPr lang="en-US" sz="5400" dirty="0" smtClean="0"/>
          </a:p>
          <a:p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9294812" y="6121399"/>
            <a:ext cx="2438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MJC Office of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8117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Committee Decisions MATTER!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do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STUDENTS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need?</a:t>
            </a:r>
          </a:p>
          <a:p>
            <a:r>
              <a:rPr lang="en-US" dirty="0" smtClean="0"/>
              <a:t>The value of Articulation and Degree Applicable Units</a:t>
            </a:r>
          </a:p>
          <a:p>
            <a:pPr lvl="1"/>
            <a:r>
              <a:rPr lang="en-US" dirty="0" smtClean="0"/>
              <a:t>1 to 1 articulation ensures effective application of units to transfer degree</a:t>
            </a:r>
          </a:p>
          <a:p>
            <a:pPr lvl="1"/>
            <a:r>
              <a:rPr lang="en-US" dirty="0" smtClean="0"/>
              <a:t>Transfer Units = ?</a:t>
            </a:r>
          </a:p>
          <a:p>
            <a:pPr lvl="2"/>
            <a:r>
              <a:rPr lang="en-US" dirty="0" smtClean="0"/>
              <a:t>…deemed upper division at the University level</a:t>
            </a:r>
          </a:p>
          <a:p>
            <a:pPr lvl="2"/>
            <a:r>
              <a:rPr lang="en-US" dirty="0" smtClean="0"/>
              <a:t>…have content value, but no similar course </a:t>
            </a:r>
          </a:p>
          <a:p>
            <a:r>
              <a:rPr lang="en-US" dirty="0" smtClean="0"/>
              <a:t>MJC offers the </a:t>
            </a:r>
            <a:r>
              <a:rPr lang="en-US" i="1" dirty="0" smtClean="0"/>
              <a:t>first two years</a:t>
            </a:r>
            <a:r>
              <a:rPr lang="en-US" dirty="0"/>
              <a:t> </a:t>
            </a:r>
            <a:r>
              <a:rPr lang="en-US" dirty="0" smtClean="0"/>
              <a:t>of a 4-year degree…</a:t>
            </a:r>
          </a:p>
          <a:p>
            <a:pPr lvl="1"/>
            <a:r>
              <a:rPr lang="en-US" dirty="0" smtClean="0"/>
              <a:t>Our courses should reflect what is taught year one and two</a:t>
            </a:r>
          </a:p>
          <a:p>
            <a:pPr lvl="1"/>
            <a:r>
              <a:rPr lang="en-US" dirty="0" smtClean="0"/>
              <a:t>Our courses need not be excessive rigor in comparison to the level</a:t>
            </a:r>
          </a:p>
          <a:p>
            <a:pPr lvl="2"/>
            <a:r>
              <a:rPr lang="en-US" dirty="0" smtClean="0"/>
              <a:t>Impede Student Success</a:t>
            </a:r>
          </a:p>
          <a:p>
            <a:pPr lvl="2"/>
            <a:r>
              <a:rPr lang="en-US" dirty="0" smtClean="0"/>
              <a:t>Keep in Mind…THEY WILL HAVE FURTHER INSTRUCTION BEYOND US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79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1345093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simple template design works for technology and  businesses, but it's versatile enough to use in other contexts.  It features multiple slide layouts designed for widescreen (16x9 resolution) and includes a sample SmartArt list and chart that are easily editable.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2011-11-26T00:30:00+00:00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TP102787989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694266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LocMarketGroupTiers2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C67BEE-D13F-4BD2-98A5-34D8A0977F68}">
  <ds:schemaRefs>
    <ds:schemaRef ds:uri="http://purl.org/dc/elements/1.1/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2105</TotalTime>
  <Words>239</Words>
  <Application>Microsoft Office PowerPoint</Application>
  <PresentationFormat>Custom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Wingdings</vt:lpstr>
      <vt:lpstr>Office Theme</vt:lpstr>
      <vt:lpstr>PowerPoint Presentation</vt:lpstr>
      <vt:lpstr>Financial Constraints for Students</vt:lpstr>
      <vt:lpstr>Units, Units Everywhere…</vt:lpstr>
      <vt:lpstr>Programs and Completions</vt:lpstr>
      <vt:lpstr>2016-17 Awards</vt:lpstr>
      <vt:lpstr>Curriculum Committee Decisions MATTER!</vt:lpstr>
    </vt:vector>
  </TitlesOfParts>
  <Company>YCCD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Paving the Path:  Graduates by Program</dc:title>
  <dc:creator>Jenni Abbott</dc:creator>
  <cp:lastModifiedBy>Kelly Addington</cp:lastModifiedBy>
  <cp:revision>18</cp:revision>
  <dcterms:created xsi:type="dcterms:W3CDTF">2017-10-27T15:35:11Z</dcterms:created>
  <dcterms:modified xsi:type="dcterms:W3CDTF">2017-11-06T20:47:10Z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