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83" r:id="rId1"/>
  </p:sldMasterIdLst>
  <p:notesMasterIdLst>
    <p:notesMasterId r:id="rId35"/>
  </p:notesMasterIdLst>
  <p:sldIdLst>
    <p:sldId id="256" r:id="rId2"/>
    <p:sldId id="278" r:id="rId3"/>
    <p:sldId id="279" r:id="rId4"/>
    <p:sldId id="273" r:id="rId5"/>
    <p:sldId id="262" r:id="rId6"/>
    <p:sldId id="263" r:id="rId7"/>
    <p:sldId id="290" r:id="rId8"/>
    <p:sldId id="268" r:id="rId9"/>
    <p:sldId id="269" r:id="rId10"/>
    <p:sldId id="272" r:id="rId11"/>
    <p:sldId id="274" r:id="rId12"/>
    <p:sldId id="270" r:id="rId13"/>
    <p:sldId id="271" r:id="rId14"/>
    <p:sldId id="265" r:id="rId15"/>
    <p:sldId id="276" r:id="rId16"/>
    <p:sldId id="257" r:id="rId17"/>
    <p:sldId id="277" r:id="rId18"/>
    <p:sldId id="261" r:id="rId19"/>
    <p:sldId id="281" r:id="rId20"/>
    <p:sldId id="289" r:id="rId21"/>
    <p:sldId id="288" r:id="rId22"/>
    <p:sldId id="287" r:id="rId23"/>
    <p:sldId id="297" r:id="rId24"/>
    <p:sldId id="291" r:id="rId25"/>
    <p:sldId id="282" r:id="rId26"/>
    <p:sldId id="283" r:id="rId27"/>
    <p:sldId id="293" r:id="rId28"/>
    <p:sldId id="294" r:id="rId29"/>
    <p:sldId id="292" r:id="rId30"/>
    <p:sldId id="296" r:id="rId31"/>
    <p:sldId id="295" r:id="rId32"/>
    <p:sldId id="259" r:id="rId33"/>
    <p:sldId id="286" r:id="rId34"/>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34" autoAdjust="0"/>
    <p:restoredTop sz="98599" autoAdjust="0"/>
  </p:normalViewPr>
  <p:slideViewPr>
    <p:cSldViewPr snapToGrid="0" snapToObjects="1">
      <p:cViewPr>
        <p:scale>
          <a:sx n="125" d="100"/>
          <a:sy n="125" d="100"/>
        </p:scale>
        <p:origin x="-252"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64794-C634-084E-8C96-EA8461511BEF}" type="datetimeFigureOut">
              <a:rPr lang="en-US" smtClean="0"/>
              <a:t>9/11/2017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20BF3-3A39-9945-944A-CE504ED3E050}" type="slidenum">
              <a:rPr lang="en-US" smtClean="0"/>
              <a:t>‹#›</a:t>
            </a:fld>
            <a:endParaRPr lang="en-US"/>
          </a:p>
        </p:txBody>
      </p:sp>
    </p:spTree>
    <p:extLst>
      <p:ext uri="{BB962C8B-B14F-4D97-AF65-F5344CB8AC3E}">
        <p14:creationId xmlns:p14="http://schemas.microsoft.com/office/powerpoint/2010/main" val="12028045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8</a:t>
            </a:fld>
            <a:endParaRPr lang="en-US"/>
          </a:p>
        </p:txBody>
      </p:sp>
    </p:spTree>
    <p:extLst>
      <p:ext uri="{BB962C8B-B14F-4D97-AF65-F5344CB8AC3E}">
        <p14:creationId xmlns:p14="http://schemas.microsoft.com/office/powerpoint/2010/main" val="1552899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18</a:t>
            </a:fld>
            <a:endParaRPr lang="en-US"/>
          </a:p>
        </p:txBody>
      </p:sp>
    </p:spTree>
    <p:extLst>
      <p:ext uri="{BB962C8B-B14F-4D97-AF65-F5344CB8AC3E}">
        <p14:creationId xmlns:p14="http://schemas.microsoft.com/office/powerpoint/2010/main" val="771495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25</a:t>
            </a:fld>
            <a:endParaRPr lang="en-US"/>
          </a:p>
        </p:txBody>
      </p:sp>
    </p:spTree>
    <p:extLst>
      <p:ext uri="{BB962C8B-B14F-4D97-AF65-F5344CB8AC3E}">
        <p14:creationId xmlns:p14="http://schemas.microsoft.com/office/powerpoint/2010/main" val="19736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9</a:t>
            </a:fld>
            <a:endParaRPr lang="en-US"/>
          </a:p>
        </p:txBody>
      </p:sp>
    </p:spTree>
    <p:extLst>
      <p:ext uri="{BB962C8B-B14F-4D97-AF65-F5344CB8AC3E}">
        <p14:creationId xmlns:p14="http://schemas.microsoft.com/office/powerpoint/2010/main" val="170995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10</a:t>
            </a:fld>
            <a:endParaRPr lang="en-US"/>
          </a:p>
        </p:txBody>
      </p:sp>
    </p:spTree>
    <p:extLst>
      <p:ext uri="{BB962C8B-B14F-4D97-AF65-F5344CB8AC3E}">
        <p14:creationId xmlns:p14="http://schemas.microsoft.com/office/powerpoint/2010/main" val="106109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are obvious, but the implications of these parameters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11</a:t>
            </a:fld>
            <a:endParaRPr lang="en-US"/>
          </a:p>
        </p:txBody>
      </p:sp>
    </p:spTree>
    <p:extLst>
      <p:ext uri="{BB962C8B-B14F-4D97-AF65-F5344CB8AC3E}">
        <p14:creationId xmlns:p14="http://schemas.microsoft.com/office/powerpoint/2010/main" val="73959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12</a:t>
            </a:fld>
            <a:endParaRPr lang="en-US"/>
          </a:p>
        </p:txBody>
      </p:sp>
    </p:spTree>
    <p:extLst>
      <p:ext uri="{BB962C8B-B14F-4D97-AF65-F5344CB8AC3E}">
        <p14:creationId xmlns:p14="http://schemas.microsoft.com/office/powerpoint/2010/main" val="153598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13</a:t>
            </a:fld>
            <a:endParaRPr lang="en-US"/>
          </a:p>
        </p:txBody>
      </p:sp>
    </p:spTree>
    <p:extLst>
      <p:ext uri="{BB962C8B-B14F-4D97-AF65-F5344CB8AC3E}">
        <p14:creationId xmlns:p14="http://schemas.microsoft.com/office/powerpoint/2010/main" val="115759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14</a:t>
            </a:fld>
            <a:endParaRPr lang="en-US"/>
          </a:p>
        </p:txBody>
      </p:sp>
    </p:spTree>
    <p:extLst>
      <p:ext uri="{BB962C8B-B14F-4D97-AF65-F5344CB8AC3E}">
        <p14:creationId xmlns:p14="http://schemas.microsoft.com/office/powerpoint/2010/main" val="128041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16</a:t>
            </a:fld>
            <a:endParaRPr lang="en-US"/>
          </a:p>
        </p:txBody>
      </p:sp>
    </p:spTree>
    <p:extLst>
      <p:ext uri="{BB962C8B-B14F-4D97-AF65-F5344CB8AC3E}">
        <p14:creationId xmlns:p14="http://schemas.microsoft.com/office/powerpoint/2010/main" val="170349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20BF3-3A39-9945-944A-CE504ED3E050}" type="slidenum">
              <a:rPr lang="en-US" smtClean="0"/>
              <a:t>17</a:t>
            </a:fld>
            <a:endParaRPr lang="en-US"/>
          </a:p>
        </p:txBody>
      </p:sp>
    </p:spTree>
    <p:extLst>
      <p:ext uri="{BB962C8B-B14F-4D97-AF65-F5344CB8AC3E}">
        <p14:creationId xmlns:p14="http://schemas.microsoft.com/office/powerpoint/2010/main" val="1611168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8EBA0E2-23BA-8345-B30D-FB2B10000AFC}" type="datetimeFigureOut">
              <a:rPr lang="en-US" smtClean="0"/>
              <a:t>9/11/2017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0703D6E-A676-9844-851E-8BDEB1BB7A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0703D6E-A676-9844-851E-8BDEB1BB7AA9}"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90703D6E-A676-9844-851E-8BDEB1BB7AA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EBA0E2-23BA-8345-B30D-FB2B10000AFC}"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8EBA0E2-23BA-8345-B30D-FB2B10000AFC}"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EBA0E2-23BA-8345-B30D-FB2B10000AFC}"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EBA0E2-23BA-8345-B30D-FB2B10000AFC}" type="datetimeFigureOut">
              <a:rPr lang="en-US" smtClean="0"/>
              <a:t>9/11/2017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EBA0E2-23BA-8345-B30D-FB2B10000AFC}"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8EBA0E2-23BA-8345-B30D-FB2B10000AFC}" type="datetimeFigureOut">
              <a:rPr lang="en-US" smtClean="0"/>
              <a:t>9/11/2017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EBA0E2-23BA-8345-B30D-FB2B10000AFC}"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EBA0E2-23BA-8345-B30D-FB2B10000AFC}"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BA0E2-23BA-8345-B30D-FB2B10000AFC}"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A0E2-23BA-8345-B30D-FB2B10000AFC}"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03D6E-A676-9844-851E-8BDEB1BB7A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EBA0E2-23BA-8345-B30D-FB2B10000AFC}" type="datetimeFigureOut">
              <a:rPr lang="en-US" smtClean="0"/>
              <a:t>9/11/2017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703D6E-A676-9844-851E-8BDEB1BB7AA9}" type="slidenum">
              <a:rPr lang="en-US" smtClean="0"/>
              <a:t>‹#›</a:t>
            </a:fld>
            <a:endParaRPr lang="en-US"/>
          </a:p>
        </p:txBody>
      </p:sp>
    </p:spTree>
    <p:extLst>
      <p:ext uri="{BB962C8B-B14F-4D97-AF65-F5344CB8AC3E}">
        <p14:creationId xmlns:p14="http://schemas.microsoft.com/office/powerpoint/2010/main" val="1739032344"/>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 id="2147485096" r:id="rId13"/>
    <p:sldLayoutId id="2147485097" r:id="rId14"/>
    <p:sldLayoutId id="2147485098" r:id="rId15"/>
    <p:sldLayoutId id="2147485099" r:id="rId16"/>
    <p:sldLayoutId id="214748510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admission.universityofcalifornia.edu/transfer/guarantee/index.html" TargetMode="External"/><Relationship Id="rId3" Type="http://schemas.openxmlformats.org/officeDocument/2006/relationships/hyperlink" Target="http://www.assist.org/web-assist/welcome.html" TargetMode="External"/><Relationship Id="rId7" Type="http://schemas.openxmlformats.org/officeDocument/2006/relationships/hyperlink" Target="http://www.mjc.edu/instruction/documents/catalog/1718/igetc_17-18.pdf" TargetMode="External"/><Relationship Id="rId12" Type="http://schemas.openxmlformats.org/officeDocument/2006/relationships/image" Target="../media/image22.png"/><Relationship Id="rId2" Type="http://schemas.openxmlformats.org/officeDocument/2006/relationships/hyperlink" Target="https://www.calstate.edu/eo/EO-167.pdf" TargetMode="External"/><Relationship Id="rId1" Type="http://schemas.openxmlformats.org/officeDocument/2006/relationships/slideLayout" Target="../slideLayouts/slideLayout2.xml"/><Relationship Id="rId6" Type="http://schemas.openxmlformats.org/officeDocument/2006/relationships/hyperlink" Target="http://admission.universityofcalifornia.edu/counselors/q-and-a/transfer-pathways/index.html" TargetMode="External"/><Relationship Id="rId11" Type="http://schemas.openxmlformats.org/officeDocument/2006/relationships/hyperlink" Target="https://www.mjc.edu/instruction/equivalencies.php" TargetMode="External"/><Relationship Id="rId5" Type="http://schemas.openxmlformats.org/officeDocument/2006/relationships/hyperlink" Target="http://www.ucop.edu/transfer-articulation/transferable-course-agreements/index.html" TargetMode="External"/><Relationship Id="rId10" Type="http://schemas.openxmlformats.org/officeDocument/2006/relationships/hyperlink" Target="http://extranet.cccco.edu/Divisions/AcademicAffairs/CurriculumandInstructionUnit/TemplatesForApprovedTransferModelCurriculum.aspx" TargetMode="External"/><Relationship Id="rId4" Type="http://schemas.openxmlformats.org/officeDocument/2006/relationships/hyperlink" Target="http://www.mjc.edu/instruction/documents/catalog/1718/csu-ge_17-18.pdf" TargetMode="External"/><Relationship Id="rId9" Type="http://schemas.openxmlformats.org/officeDocument/2006/relationships/hyperlink" Target="https://c-id.net"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8700" y="2182951"/>
            <a:ext cx="3419526" cy="3170099"/>
          </a:xfrm>
          <a:prstGeom prst="rect">
            <a:avLst/>
          </a:prstGeom>
          <a:noFill/>
          <a:effectLst>
            <a:softEdge rad="0"/>
          </a:effectLst>
        </p:spPr>
        <p:txBody>
          <a:bodyPr wrap="none" rtlCol="0">
            <a:spAutoFit/>
          </a:bodyPr>
          <a:lstStyle/>
          <a:p>
            <a:r>
              <a:rPr lang="en-US" sz="20000" b="1" dirty="0" smtClean="0">
                <a:solidFill>
                  <a:schemeClr val="accent3">
                    <a:lumMod val="60000"/>
                    <a:lumOff val="40000"/>
                    <a:alpha val="55000"/>
                  </a:schemeClr>
                </a:solidFill>
                <a:latin typeface="Garamond" charset="0"/>
                <a:ea typeface="Garamond" charset="0"/>
                <a:cs typeface="Garamond" charset="0"/>
              </a:rPr>
              <a:t>101</a:t>
            </a:r>
            <a:endParaRPr lang="en-US" sz="20000" b="1" dirty="0">
              <a:solidFill>
                <a:schemeClr val="accent3">
                  <a:lumMod val="60000"/>
                  <a:lumOff val="40000"/>
                  <a:alpha val="55000"/>
                </a:schemeClr>
              </a:solidFill>
              <a:latin typeface="Garamond" charset="0"/>
              <a:ea typeface="Garamond" charset="0"/>
              <a:cs typeface="Garamond" charset="0"/>
            </a:endParaRPr>
          </a:p>
        </p:txBody>
      </p:sp>
      <p:sp>
        <p:nvSpPr>
          <p:cNvPr id="4" name="TextBox 3"/>
          <p:cNvSpPr txBox="1"/>
          <p:nvPr/>
        </p:nvSpPr>
        <p:spPr>
          <a:xfrm>
            <a:off x="198782" y="2930174"/>
            <a:ext cx="7328453" cy="1785104"/>
          </a:xfrm>
          <a:prstGeom prst="rect">
            <a:avLst/>
          </a:prstGeom>
          <a:noFill/>
        </p:spPr>
        <p:txBody>
          <a:bodyPr wrap="square" rtlCol="0">
            <a:spAutoFit/>
          </a:bodyPr>
          <a:lstStyle/>
          <a:p>
            <a:pPr algn="r"/>
            <a:r>
              <a:rPr lang="en-US" sz="11000" b="1" dirty="0" smtClean="0">
                <a:solidFill>
                  <a:srgbClr val="FFC000"/>
                </a:solidFill>
                <a:latin typeface="Garamond" charset="0"/>
                <a:ea typeface="Garamond" charset="0"/>
                <a:cs typeface="Garamond" charset="0"/>
              </a:rPr>
              <a:t>Articulation</a:t>
            </a:r>
            <a:endParaRPr lang="en-US" sz="11000" b="1" dirty="0">
              <a:solidFill>
                <a:srgbClr val="FFC000"/>
              </a:solidFill>
              <a:latin typeface="Garamond" charset="0"/>
              <a:ea typeface="Garamond" charset="0"/>
              <a:cs typeface="Garamond" charset="0"/>
            </a:endParaRPr>
          </a:p>
        </p:txBody>
      </p:sp>
      <p:sp>
        <p:nvSpPr>
          <p:cNvPr id="3" name="Subtitle 2"/>
          <p:cNvSpPr>
            <a:spLocks noGrp="1"/>
          </p:cNvSpPr>
          <p:nvPr>
            <p:ph type="subTitle" idx="1"/>
          </p:nvPr>
        </p:nvSpPr>
        <p:spPr>
          <a:xfrm>
            <a:off x="265043" y="4636592"/>
            <a:ext cx="5379918" cy="809222"/>
          </a:xfrm>
        </p:spPr>
        <p:txBody>
          <a:bodyPr>
            <a:normAutofit/>
          </a:bodyPr>
          <a:lstStyle/>
          <a:p>
            <a:pPr algn="r"/>
            <a:r>
              <a:rPr lang="en-US" sz="2600" dirty="0" smtClean="0"/>
              <a:t>MJC STUDENTS</a:t>
            </a:r>
            <a:r>
              <a:rPr lang="en-US" sz="2600" b="1" dirty="0">
                <a:solidFill>
                  <a:srgbClr val="C00000"/>
                </a:solidFill>
              </a:rPr>
              <a:t> </a:t>
            </a:r>
            <a:r>
              <a:rPr lang="en-US" sz="2600" dirty="0" smtClean="0"/>
              <a:t>ARE </a:t>
            </a:r>
          </a:p>
        </p:txBody>
      </p:sp>
      <p:sp>
        <p:nvSpPr>
          <p:cNvPr id="7" name="Rectangle 6"/>
          <p:cNvSpPr/>
          <p:nvPr/>
        </p:nvSpPr>
        <p:spPr>
          <a:xfrm>
            <a:off x="5578699" y="4600101"/>
            <a:ext cx="2645276" cy="492443"/>
          </a:xfrm>
          <a:prstGeom prst="rect">
            <a:avLst/>
          </a:prstGeom>
        </p:spPr>
        <p:txBody>
          <a:bodyPr wrap="none">
            <a:spAutoFit/>
          </a:bodyPr>
          <a:lstStyle/>
          <a:p>
            <a:r>
              <a:rPr lang="en-US" sz="2600" b="1" dirty="0" smtClean="0">
                <a:solidFill>
                  <a:srgbClr val="C00000"/>
                </a:solidFill>
              </a:rPr>
              <a:t>GOING </a:t>
            </a:r>
            <a:r>
              <a:rPr lang="en-US" sz="2600" b="1" dirty="0">
                <a:solidFill>
                  <a:srgbClr val="C00000"/>
                </a:solidFill>
              </a:rPr>
              <a:t>PLACES</a:t>
            </a:r>
            <a:endParaRPr lang="en-US" sz="2600"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3992" b="6970"/>
          <a:stretch/>
        </p:blipFill>
        <p:spPr>
          <a:xfrm>
            <a:off x="0" y="0"/>
            <a:ext cx="9144000" cy="6858000"/>
          </a:xfrm>
          <a:prstGeom prst="rect">
            <a:avLst/>
          </a:prstGeom>
        </p:spPr>
      </p:pic>
      <p:sp>
        <p:nvSpPr>
          <p:cNvPr id="9" name="TextBox 8"/>
          <p:cNvSpPr txBox="1"/>
          <p:nvPr/>
        </p:nvSpPr>
        <p:spPr>
          <a:xfrm>
            <a:off x="2519996" y="5412874"/>
            <a:ext cx="4104009" cy="558614"/>
          </a:xfrm>
          <a:prstGeom prst="rect">
            <a:avLst/>
          </a:prstGeom>
          <a:noFill/>
        </p:spPr>
        <p:txBody>
          <a:bodyPr wrap="none" rtlCol="0">
            <a:spAutoFit/>
          </a:bodyPr>
          <a:lstStyle/>
          <a:p>
            <a:pPr algn="ctr"/>
            <a:r>
              <a:rPr lang="en-US" dirty="0" smtClean="0">
                <a:solidFill>
                  <a:schemeClr val="bg1">
                    <a:lumMod val="65000"/>
                  </a:schemeClr>
                </a:solidFill>
              </a:rPr>
              <a:t>Letitia Senechal Miller, MJC Articulation Officer</a:t>
            </a:r>
          </a:p>
          <a:p>
            <a:pPr algn="ctr"/>
            <a:r>
              <a:rPr lang="en-US" dirty="0" smtClean="0">
                <a:solidFill>
                  <a:schemeClr val="bg1">
                    <a:lumMod val="65000"/>
                  </a:schemeClr>
                </a:solidFill>
              </a:rPr>
              <a:t>FALL 2017</a:t>
            </a:r>
            <a:endParaRPr lang="en-US" dirty="0">
              <a:solidFill>
                <a:schemeClr val="bg1">
                  <a:lumMod val="65000"/>
                </a:schemeClr>
              </a:solidFill>
            </a:endParaRPr>
          </a:p>
        </p:txBody>
      </p:sp>
    </p:spTree>
    <p:extLst>
      <p:ext uri="{BB962C8B-B14F-4D97-AF65-F5344CB8AC3E}">
        <p14:creationId xmlns:p14="http://schemas.microsoft.com/office/powerpoint/2010/main" val="212272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1"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2" fill="hold" grpId="1" nodeType="clickEffect">
                                  <p:stCondLst>
                                    <p:cond delay="0"/>
                                  </p:stCondLst>
                                  <p:childTnLst>
                                    <p:anim calcmode="lin" valueType="num">
                                      <p:cBhvr additive="base">
                                        <p:cTn id="27" dur="500"/>
                                        <p:tgtEl>
                                          <p:spTgt spid="7"/>
                                        </p:tgtEl>
                                        <p:attrNameLst>
                                          <p:attrName>ppt_x</p:attrName>
                                        </p:attrNameLst>
                                      </p:cBhvr>
                                      <p:tavLst>
                                        <p:tav tm="0">
                                          <p:val>
                                            <p:strVal val="ppt_x"/>
                                          </p:val>
                                        </p:tav>
                                        <p:tav tm="100000">
                                          <p:val>
                                            <p:strVal val="1+ppt_w/2"/>
                                          </p:val>
                                        </p:tav>
                                      </p:tavLst>
                                    </p:anim>
                                    <p:anim calcmode="lin" valueType="num">
                                      <p:cBhvr additive="base">
                                        <p:cTn id="28" dur="500"/>
                                        <p:tgtEl>
                                          <p:spTgt spid="7"/>
                                        </p:tgtEl>
                                        <p:attrNameLst>
                                          <p:attrName>ppt_y</p:attrName>
                                        </p:attrNameLst>
                                      </p:cBhvr>
                                      <p:tavLst>
                                        <p:tav tm="0">
                                          <p:val>
                                            <p:strVal val="ppt_y"/>
                                          </p:val>
                                        </p:tav>
                                        <p:tav tm="100000">
                                          <p:val>
                                            <p:strVal val="ppt_y"/>
                                          </p:val>
                                        </p:tav>
                                      </p:tavLst>
                                    </p:anim>
                                    <p:set>
                                      <p:cBhvr>
                                        <p:cTn id="29" dur="1" fill="hold">
                                          <p:stCondLst>
                                            <p:cond delay="499"/>
                                          </p:stCondLst>
                                        </p:cTn>
                                        <p:tgtEl>
                                          <p:spTgt spid="7"/>
                                        </p:tgtEl>
                                        <p:attrNameLst>
                                          <p:attrName>style.visibility</p:attrName>
                                        </p:attrNameLst>
                                      </p:cBhvr>
                                      <p:to>
                                        <p:strVal val="hidden"/>
                                      </p:to>
                                    </p:set>
                                  </p:childTnLst>
                                </p:cTn>
                              </p:par>
                              <p:par>
                                <p:cTn id="30" presetID="2" presetClass="exit" presetSubtype="2" fill="hold" grpId="2" nodeType="withEffect">
                                  <p:stCondLst>
                                    <p:cond delay="0"/>
                                  </p:stCondLst>
                                  <p:childTnLst>
                                    <p:anim calcmode="lin" valueType="num">
                                      <p:cBhvr additive="base">
                                        <p:cTn id="31"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32" dur="500"/>
                                        <p:tgtEl>
                                          <p:spTgt spid="3">
                                            <p:txEl>
                                              <p:pRg st="0" end="0"/>
                                            </p:txEl>
                                          </p:spTgt>
                                        </p:tgtEl>
                                        <p:attrNameLst>
                                          <p:attrName>ppt_y</p:attrName>
                                        </p:attrNameLst>
                                      </p:cBhvr>
                                      <p:tavLst>
                                        <p:tav tm="0">
                                          <p:val>
                                            <p:strVal val="ppt_y"/>
                                          </p:val>
                                        </p:tav>
                                        <p:tav tm="100000">
                                          <p:val>
                                            <p:strVal val="ppt_y"/>
                                          </p:val>
                                        </p:tav>
                                      </p:tavLst>
                                    </p:anim>
                                    <p:set>
                                      <p:cBhvr>
                                        <p:cTn id="3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3" grpId="1" build="p"/>
      <p:bldP spid="3" grpId="2" build="p"/>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30" name="Picture 6" descr="ttps://www.nationalskillscoalition.org/news/blog/image/logo_work.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80" b="72700" l="21778" r="78000">
                        <a14:foregroundMark x1="68444" y1="27003" x2="68444" y2="27003"/>
                        <a14:foregroundMark x1="29556" y1="25816" x2="29556" y2="25816"/>
                      </a14:backgroundRemoval>
                    </a14:imgEffect>
                  </a14:imgLayer>
                </a14:imgProps>
              </a:ext>
              <a:ext uri="{28A0092B-C50C-407E-A947-70E740481C1C}">
                <a14:useLocalDpi xmlns:a14="http://schemas.microsoft.com/office/drawing/2010/main" val="0"/>
              </a:ext>
            </a:extLst>
          </a:blip>
          <a:srcRect l="20363" r="23394" b="26452"/>
          <a:stretch/>
        </p:blipFill>
        <p:spPr bwMode="auto">
          <a:xfrm>
            <a:off x="4194935" y="1863131"/>
            <a:ext cx="4538317" cy="44444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106" y="-13717"/>
            <a:ext cx="9159106" cy="162630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3" name="Picture 2"/>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287140" y="558831"/>
            <a:ext cx="4218084" cy="5912303"/>
          </a:xfrm>
          <a:prstGeom prst="rect">
            <a:avLst/>
          </a:prstGeom>
          <a:effectLst>
            <a:outerShdw blurRad="342900" sx="102000" sy="102000" algn="ctr" rotWithShape="0">
              <a:prstClr val="black">
                <a:alpha val="37000"/>
              </a:prstClr>
            </a:outerShdw>
          </a:effectLst>
        </p:spPr>
      </p:pic>
      <p:sp>
        <p:nvSpPr>
          <p:cNvPr id="2" name="Title 1"/>
          <p:cNvSpPr>
            <a:spLocks noGrp="1"/>
          </p:cNvSpPr>
          <p:nvPr>
            <p:ph type="title" idx="4294967295"/>
          </p:nvPr>
        </p:nvSpPr>
        <p:spPr>
          <a:xfrm>
            <a:off x="2701471" y="580282"/>
            <a:ext cx="6260659" cy="1049337"/>
          </a:xfrm>
        </p:spPr>
        <p:txBody>
          <a:bodyPr>
            <a:normAutofit fontScale="90000"/>
          </a:bodyPr>
          <a:lstStyle/>
          <a:p>
            <a:pPr algn="l"/>
            <a:r>
              <a:rPr lang="en-US" sz="3100" dirty="0" smtClean="0">
                <a:solidFill>
                  <a:schemeClr val="accent6">
                    <a:lumMod val="40000"/>
                    <a:lumOff val="60000"/>
                  </a:schemeClr>
                </a:solidFill>
              </a:rPr>
              <a:t>HIGHER </a:t>
            </a:r>
            <a:r>
              <a:rPr lang="en-US" sz="3100" dirty="0">
                <a:solidFill>
                  <a:schemeClr val="accent6">
                    <a:lumMod val="40000"/>
                    <a:lumOff val="60000"/>
                  </a:schemeClr>
                </a:solidFill>
              </a:rPr>
              <a:t>EDUCATION </a:t>
            </a:r>
            <a:r>
              <a:rPr lang="en-US" sz="3100" dirty="0" err="1" smtClean="0">
                <a:solidFill>
                  <a:schemeClr val="accent6">
                    <a:lumMod val="40000"/>
                    <a:lumOff val="60000"/>
                  </a:schemeClr>
                </a:solidFill>
              </a:rPr>
              <a:t>iN</a:t>
            </a:r>
            <a:r>
              <a:rPr lang="en-US" sz="3100" dirty="0" smtClean="0">
                <a:solidFill>
                  <a:schemeClr val="accent6">
                    <a:lumMod val="40000"/>
                    <a:lumOff val="60000"/>
                  </a:schemeClr>
                </a:solidFill>
              </a:rPr>
              <a:t> CALIFORNIA</a:t>
            </a:r>
            <a:r>
              <a:rPr lang="en-US" sz="3100" dirty="0" smtClean="0">
                <a:solidFill>
                  <a:schemeClr val="accent1">
                    <a:lumMod val="40000"/>
                    <a:lumOff val="60000"/>
                  </a:schemeClr>
                </a:solidFill>
              </a:rPr>
              <a:t/>
            </a:r>
            <a:br>
              <a:rPr lang="en-US" sz="3100" dirty="0" smtClean="0">
                <a:solidFill>
                  <a:schemeClr val="accent1">
                    <a:lumMod val="40000"/>
                    <a:lumOff val="60000"/>
                  </a:schemeClr>
                </a:solidFill>
              </a:rPr>
            </a:br>
            <a:r>
              <a:rPr lang="en-US" sz="4700" b="1" dirty="0" smtClean="0">
                <a:solidFill>
                  <a:schemeClr val="bg1"/>
                </a:solidFill>
              </a:rPr>
              <a:t>WHERE WE FIT</a:t>
            </a:r>
            <a:r>
              <a:rPr lang="en-US" sz="4000" b="1" dirty="0" smtClean="0">
                <a:solidFill>
                  <a:schemeClr val="bg1"/>
                </a:solidFill>
              </a:rPr>
              <a:t/>
            </a:r>
            <a:br>
              <a:rPr lang="en-US" sz="4000" b="1" dirty="0" smtClean="0">
                <a:solidFill>
                  <a:schemeClr val="bg1"/>
                </a:solidFill>
              </a:rPr>
            </a:br>
            <a:endParaRPr lang="en-US" sz="2700" b="1" dirty="0">
              <a:solidFill>
                <a:schemeClr val="bg1"/>
              </a:solidFill>
            </a:endParaRPr>
          </a:p>
        </p:txBody>
      </p:sp>
      <p:pic>
        <p:nvPicPr>
          <p:cNvPr id="1026" name="Picture 2" descr="ttp://www.ca.gov/-/media/Agencies/University-California-State/logo-CSU.ashx"/>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856" b="92342" l="4310" r="96983">
                        <a14:foregroundMark x1="44828" y1="41892" x2="44828" y2="41892"/>
                        <a14:foregroundMark x1="61207" y1="40991" x2="61207" y2="40991"/>
                        <a14:foregroundMark x1="26293" y1="85135" x2="26293" y2="85135"/>
                        <a14:foregroundMark x1="22845" y1="86486" x2="22845" y2="86486"/>
                        <a14:foregroundMark x1="17241" y1="87387" x2="17241" y2="87387"/>
                        <a14:foregroundMark x1="9052" y1="81532" x2="9052" y2="81532"/>
                        <a14:foregroundMark x1="9052" y1="69369" x2="9052" y2="69369"/>
                        <a14:foregroundMark x1="21121" y1="68468" x2="21121" y2="68468"/>
                        <a14:foregroundMark x1="18103" y1="69820" x2="18103" y2="69820"/>
                        <a14:foregroundMark x1="22845" y1="81982" x2="22845" y2="81982"/>
                        <a14:foregroundMark x1="19828" y1="86937" x2="19828" y2="86937"/>
                        <a14:foregroundMark x1="11207" y1="87387" x2="11207" y2="87387"/>
                        <a14:foregroundMark x1="33190" y1="86486" x2="33190" y2="86486"/>
                        <a14:foregroundMark x1="30172" y1="82432" x2="30172" y2="82432"/>
                        <a14:foregroundMark x1="31466" y1="68018" x2="31466" y2="68018"/>
                        <a14:foregroundMark x1="38793" y1="71622" x2="38793" y2="71622"/>
                        <a14:foregroundMark x1="42672" y1="71171" x2="42672" y2="71171"/>
                        <a14:foregroundMark x1="46121" y1="70721" x2="46121" y2="70721"/>
                        <a14:foregroundMark x1="49138" y1="72072" x2="49138" y2="72072"/>
                        <a14:foregroundMark x1="53017" y1="71622" x2="53017" y2="71622"/>
                        <a14:foregroundMark x1="58190" y1="72523" x2="58190" y2="72523"/>
                        <a14:foregroundMark x1="63793" y1="71622" x2="63793" y2="71622"/>
                        <a14:foregroundMark x1="67241" y1="69369" x2="67241" y2="69369"/>
                        <a14:foregroundMark x1="71552" y1="69820" x2="71552" y2="69820"/>
                        <a14:foregroundMark x1="74138" y1="70270" x2="74138" y2="70270"/>
                        <a14:foregroundMark x1="74569" y1="63514" x2="74569" y2="63514"/>
                        <a14:foregroundMark x1="48707" y1="63063" x2="48707" y2="63063"/>
                        <a14:foregroundMark x1="14655" y1="68018" x2="14655" y2="68018"/>
                        <a14:foregroundMark x1="81897" y1="67117" x2="81897" y2="67117"/>
                        <a14:foregroundMark x1="46121" y1="85135" x2="46121" y2="85135"/>
                        <a14:foregroundMark x1="50000" y1="85586" x2="50000" y2="85586"/>
                        <a14:foregroundMark x1="40948" y1="86486" x2="40948" y2="86486"/>
                        <a14:foregroundMark x1="53017" y1="85586" x2="53017" y2="85586"/>
                        <a14:foregroundMark x1="56034" y1="86036" x2="56034" y2="86036"/>
                        <a14:foregroundMark x1="56897" y1="78829" x2="56897" y2="78829"/>
                        <a14:foregroundMark x1="59914" y1="83784" x2="59914" y2="83784"/>
                        <a14:foregroundMark x1="65517" y1="85135" x2="65517" y2="85135"/>
                        <a14:foregroundMark x1="62500" y1="83333" x2="62500" y2="83333"/>
                        <a14:foregroundMark x1="72414" y1="83784" x2="72414" y2="83784"/>
                        <a14:foregroundMark x1="69397" y1="83784" x2="69397" y2="83784"/>
                        <a14:foregroundMark x1="78017" y1="84685" x2="78017" y2="84685"/>
                        <a14:foregroundMark x1="83190" y1="85135" x2="83190" y2="85135"/>
                        <a14:foregroundMark x1="83190" y1="78378" x2="83190" y2="78378"/>
                        <a14:foregroundMark x1="87500" y1="84685" x2="87500" y2="84685"/>
                        <a14:foregroundMark x1="91379" y1="86486" x2="91379" y2="86486"/>
                        <a14:backgroundMark x1="21121" y1="85586" x2="21121" y2="85586"/>
                        <a14:backgroundMark x1="32328" y1="82883" x2="32328" y2="82883"/>
                        <a14:backgroundMark x1="31897" y1="86486" x2="31897" y2="86486"/>
                        <a14:backgroundMark x1="23276" y1="67117" x2="23276" y2="67117"/>
                        <a14:backgroundMark x1="57759" y1="69369" x2="57759" y2="69369"/>
                        <a14:backgroundMark x1="40086" y1="70721" x2="40086" y2="70721"/>
                        <a14:backgroundMark x1="80172" y1="70721" x2="80172" y2="70721"/>
                        <a14:backgroundMark x1="68103" y1="82432" x2="68103" y2="82432"/>
                      </a14:backgroundRemoval>
                    </a14:imgEffect>
                  </a14:imgLayer>
                </a14:imgProps>
              </a:ext>
              <a:ext uri="{28A0092B-C50C-407E-A947-70E740481C1C}">
                <a14:useLocalDpi xmlns:a14="http://schemas.microsoft.com/office/drawing/2010/main" val="0"/>
              </a:ext>
            </a:extLst>
          </a:blip>
          <a:srcRect/>
          <a:stretch>
            <a:fillRect/>
          </a:stretch>
        </p:blipFill>
        <p:spPr bwMode="auto">
          <a:xfrm>
            <a:off x="1542526" y="3029392"/>
            <a:ext cx="1532650" cy="1466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tp://brand.universityofcalifornia.edu/images/guidelines_assets_r.9/wordmark_block.png"/>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9150" b="69289" l="28042" r="77137">
                        <a14:foregroundMark x1="38446" y1="53714" x2="38446" y2="53714"/>
                        <a14:foregroundMark x1="28486" y1="42571" x2="28486" y2="42571"/>
                        <a14:foregroundMark x1="30876" y1="49714" x2="30876" y2="49714"/>
                        <a14:foregroundMark x1="33466" y1="58857" x2="33466" y2="58857"/>
                        <a14:foregroundMark x1="35657" y1="60286" x2="35657" y2="60286"/>
                        <a14:foregroundMark x1="51195" y1="60571" x2="51195" y2="60571"/>
                        <a14:foregroundMark x1="56175" y1="59714" x2="56175" y2="59714"/>
                        <a14:foregroundMark x1="53386" y1="37714" x2="53386" y2="37714"/>
                        <a14:foregroundMark x1="68725" y1="60286" x2="68725" y2="60286"/>
                      </a14:backgroundRemoval>
                    </a14:imgEffect>
                  </a14:imgLayer>
                </a14:imgProps>
              </a:ext>
              <a:ext uri="{28A0092B-C50C-407E-A947-70E740481C1C}">
                <a14:useLocalDpi xmlns:a14="http://schemas.microsoft.com/office/drawing/2010/main" val="0"/>
              </a:ext>
            </a:extLst>
          </a:blip>
          <a:srcRect l="21905" t="24133" r="16726" b="25694"/>
          <a:stretch/>
        </p:blipFill>
        <p:spPr bwMode="auto">
          <a:xfrm>
            <a:off x="988383" y="1891614"/>
            <a:ext cx="2204652" cy="12567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21383" y="4495980"/>
            <a:ext cx="1694695" cy="923330"/>
          </a:xfrm>
          <a:prstGeom prst="rect">
            <a:avLst/>
          </a:prstGeom>
          <a:noFill/>
        </p:spPr>
        <p:txBody>
          <a:bodyPr wrap="none" lIns="91440" tIns="45720" rIns="91440" bIns="45720">
            <a:spAutoFit/>
          </a:bodyPr>
          <a:lstStyle/>
          <a:p>
            <a:pPr algn="ctr"/>
            <a:r>
              <a:rPr lang="en-US" sz="1800" b="1" cap="none" spc="0" dirty="0" smtClean="0">
                <a:ln w="0"/>
                <a:solidFill>
                  <a:schemeClr val="accent1">
                    <a:lumMod val="75000"/>
                  </a:schemeClr>
                </a:solidFill>
                <a:effectLst>
                  <a:reflection blurRad="6350" stA="53000" endA="300" endPos="35500" dir="5400000" sy="-90000" algn="bl" rotWithShape="0"/>
                </a:effectLst>
              </a:rPr>
              <a:t>Independent </a:t>
            </a:r>
            <a:br>
              <a:rPr lang="en-US" sz="1800" b="1" cap="none" spc="0" dirty="0" smtClean="0">
                <a:ln w="0"/>
                <a:solidFill>
                  <a:schemeClr val="accent1">
                    <a:lumMod val="75000"/>
                  </a:schemeClr>
                </a:solidFill>
                <a:effectLst>
                  <a:reflection blurRad="6350" stA="53000" endA="300" endPos="35500" dir="5400000" sy="-90000" algn="bl" rotWithShape="0"/>
                </a:effectLst>
              </a:rPr>
            </a:br>
            <a:r>
              <a:rPr lang="en-US" sz="1800" b="1" cap="none" spc="0" dirty="0" smtClean="0">
                <a:ln w="0"/>
                <a:solidFill>
                  <a:schemeClr val="accent1">
                    <a:lumMod val="75000"/>
                  </a:schemeClr>
                </a:solidFill>
                <a:effectLst>
                  <a:reflection blurRad="6350" stA="13000" endPos="16000" dir="5400000" sy="-90000" algn="bl" rotWithShape="0"/>
                </a:effectLst>
              </a:rPr>
              <a:t>Colleges</a:t>
            </a:r>
            <a:r>
              <a:rPr lang="en-US" sz="1800" b="1" cap="none" spc="0" dirty="0" smtClean="0">
                <a:ln w="0"/>
                <a:solidFill>
                  <a:schemeClr val="accent1">
                    <a:lumMod val="75000"/>
                  </a:schemeClr>
                </a:solidFill>
                <a:effectLst>
                  <a:reflection blurRad="6350" stA="53000" endA="300" endPos="35500" dir="5400000" sy="-90000" algn="bl" rotWithShape="0"/>
                </a:effectLst>
              </a:rPr>
              <a:t> &amp; </a:t>
            </a:r>
            <a:br>
              <a:rPr lang="en-US" sz="1800" b="1" cap="none" spc="0" dirty="0" smtClean="0">
                <a:ln w="0"/>
                <a:solidFill>
                  <a:schemeClr val="accent1">
                    <a:lumMod val="75000"/>
                  </a:schemeClr>
                </a:solidFill>
                <a:effectLst>
                  <a:reflection blurRad="6350" stA="53000" endA="300" endPos="35500" dir="5400000" sy="-90000" algn="bl" rotWithShape="0"/>
                </a:effectLst>
              </a:rPr>
            </a:br>
            <a:r>
              <a:rPr lang="en-US" sz="1800" b="1" cap="none" spc="0" dirty="0" smtClean="0">
                <a:ln w="0"/>
                <a:solidFill>
                  <a:schemeClr val="accent1">
                    <a:lumMod val="75000"/>
                  </a:schemeClr>
                </a:solidFill>
                <a:effectLst>
                  <a:reflection blurRad="6350" stA="53000" endA="300" endPos="35500" dir="5400000" sy="-90000" algn="bl" rotWithShape="0"/>
                </a:effectLst>
              </a:rPr>
              <a:t>Universities</a:t>
            </a:r>
            <a:endParaRPr lang="en-US" sz="1800" b="1" cap="none" spc="0" dirty="0">
              <a:ln w="0"/>
              <a:solidFill>
                <a:schemeClr val="accent1">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7934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CONCEPTS</a:t>
            </a:r>
            <a:endParaRPr lang="en-US" dirty="0"/>
          </a:p>
        </p:txBody>
      </p:sp>
      <p:sp>
        <p:nvSpPr>
          <p:cNvPr id="3" name="Content Placeholder 2"/>
          <p:cNvSpPr>
            <a:spLocks noGrp="1"/>
          </p:cNvSpPr>
          <p:nvPr>
            <p:ph idx="1"/>
          </p:nvPr>
        </p:nvSpPr>
        <p:spPr>
          <a:xfrm>
            <a:off x="1443491" y="2286000"/>
            <a:ext cx="7183674" cy="4572000"/>
          </a:xfrm>
        </p:spPr>
        <p:txBody>
          <a:bodyPr>
            <a:normAutofit fontScale="70000" lnSpcReduction="20000"/>
          </a:bodyPr>
          <a:lstStyle/>
          <a:p>
            <a:pPr marL="0" indent="0">
              <a:lnSpc>
                <a:spcPct val="124000"/>
              </a:lnSpc>
              <a:spcBef>
                <a:spcPts val="1600"/>
              </a:spcBef>
              <a:buNone/>
            </a:pPr>
            <a:r>
              <a:rPr lang="en-US" sz="2600" b="1" dirty="0" smtClean="0"/>
              <a:t>Baccalaureate degree</a:t>
            </a:r>
            <a:r>
              <a:rPr lang="en-US" sz="2600" dirty="0" smtClean="0"/>
              <a:t>:  </a:t>
            </a:r>
            <a:r>
              <a:rPr lang="en-US" dirty="0" smtClean="0"/>
              <a:t/>
            </a:r>
            <a:br>
              <a:rPr lang="en-US" dirty="0" smtClean="0"/>
            </a:br>
            <a:r>
              <a:rPr lang="en-US" dirty="0" smtClean="0"/>
              <a:t>A </a:t>
            </a:r>
            <a:r>
              <a:rPr lang="en-US" b="1" dirty="0" smtClean="0"/>
              <a:t>4-year</a:t>
            </a:r>
            <a:r>
              <a:rPr lang="en-US" dirty="0" smtClean="0"/>
              <a:t> degree experience of freshman, sophomore, junior, or senior-level coursework and general education “breadth” experience </a:t>
            </a:r>
          </a:p>
          <a:p>
            <a:pPr marL="0" indent="0">
              <a:lnSpc>
                <a:spcPct val="124000"/>
              </a:lnSpc>
              <a:spcBef>
                <a:spcPts val="1600"/>
              </a:spcBef>
              <a:buNone/>
            </a:pPr>
            <a:r>
              <a:rPr lang="en-US" sz="2600" b="1" dirty="0" smtClean="0"/>
              <a:t>Associate degree</a:t>
            </a:r>
            <a:r>
              <a:rPr lang="en-US" sz="2600" dirty="0" smtClean="0"/>
              <a:t>:  </a:t>
            </a:r>
            <a:r>
              <a:rPr lang="en-US" dirty="0" smtClean="0"/>
              <a:t/>
            </a:r>
            <a:br>
              <a:rPr lang="en-US" dirty="0" smtClean="0"/>
            </a:br>
            <a:r>
              <a:rPr lang="en-US" dirty="0" smtClean="0"/>
              <a:t>A </a:t>
            </a:r>
            <a:r>
              <a:rPr lang="en-US" b="1" dirty="0" smtClean="0"/>
              <a:t>2-year</a:t>
            </a:r>
            <a:r>
              <a:rPr lang="en-US" dirty="0" smtClean="0"/>
              <a:t> degree experience inclusive of freshman and sophomore-level coursework and </a:t>
            </a:r>
            <a:r>
              <a:rPr lang="en-US" dirty="0"/>
              <a:t>general education “breadth</a:t>
            </a:r>
            <a:r>
              <a:rPr lang="en-US" dirty="0" smtClean="0"/>
              <a:t>”</a:t>
            </a:r>
            <a:endParaRPr lang="en-US" dirty="0"/>
          </a:p>
          <a:p>
            <a:pPr marL="0" indent="0">
              <a:lnSpc>
                <a:spcPct val="124000"/>
              </a:lnSpc>
              <a:spcBef>
                <a:spcPts val="1600"/>
              </a:spcBef>
              <a:buNone/>
            </a:pPr>
            <a:r>
              <a:rPr lang="en-US" sz="2600" b="1" dirty="0" smtClean="0"/>
              <a:t>Lower-division:</a:t>
            </a:r>
            <a:r>
              <a:rPr lang="en-US" sz="2600" dirty="0" smtClean="0"/>
              <a:t> </a:t>
            </a:r>
            <a:r>
              <a:rPr lang="en-US" dirty="0" smtClean="0"/>
              <a:t/>
            </a:r>
            <a:br>
              <a:rPr lang="en-US" dirty="0" smtClean="0"/>
            </a:br>
            <a:r>
              <a:rPr lang="en-US" dirty="0" smtClean="0"/>
              <a:t>Freshman and sophomore level curriculum</a:t>
            </a:r>
          </a:p>
          <a:p>
            <a:pPr marL="0" indent="0">
              <a:lnSpc>
                <a:spcPct val="124000"/>
              </a:lnSpc>
              <a:spcBef>
                <a:spcPts val="1600"/>
              </a:spcBef>
              <a:buNone/>
            </a:pPr>
            <a:r>
              <a:rPr lang="en-US" sz="2600" b="1" dirty="0" smtClean="0"/>
              <a:t>Upper-division: </a:t>
            </a:r>
            <a:r>
              <a:rPr lang="en-US" b="1" dirty="0" smtClean="0"/>
              <a:t/>
            </a:r>
            <a:br>
              <a:rPr lang="en-US" b="1" dirty="0" smtClean="0"/>
            </a:br>
            <a:r>
              <a:rPr lang="en-US" dirty="0" smtClean="0"/>
              <a:t>Junior and senior level curriculum</a:t>
            </a:r>
          </a:p>
          <a:p>
            <a:pPr marL="0" indent="0">
              <a:lnSpc>
                <a:spcPct val="124000"/>
              </a:lnSpc>
              <a:spcBef>
                <a:spcPts val="1600"/>
              </a:spcBef>
              <a:buNone/>
            </a:pPr>
            <a:r>
              <a:rPr lang="en-US" sz="2600" b="1" dirty="0" smtClean="0"/>
              <a:t>Transfer:</a:t>
            </a:r>
            <a:br>
              <a:rPr lang="en-US" sz="2600" b="1" dirty="0" smtClean="0"/>
            </a:br>
            <a:r>
              <a:rPr lang="en-US" sz="2100" dirty="0" smtClean="0"/>
              <a:t>The mechanism and process through which a student completes courses at one institution and later uses them to satisfy requirements another institution</a:t>
            </a:r>
            <a:endParaRPr lang="en-US" sz="2100" dirty="0"/>
          </a:p>
          <a:p>
            <a:pPr marL="0" indent="0">
              <a:lnSpc>
                <a:spcPct val="124000"/>
              </a:lnSpc>
              <a:spcBef>
                <a:spcPts val="1600"/>
              </a:spcBef>
              <a:buNone/>
            </a:pPr>
            <a:endParaRPr lang="en-US" sz="2600" b="1" dirty="0" smtClean="0"/>
          </a:p>
        </p:txBody>
      </p:sp>
    </p:spTree>
    <p:extLst>
      <p:ext uri="{BB962C8B-B14F-4D97-AF65-F5344CB8AC3E}">
        <p14:creationId xmlns:p14="http://schemas.microsoft.com/office/powerpoint/2010/main" val="118961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tp://www.tc.ait.ac.th/wp-content/uploads/2016/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6" y="617285"/>
            <a:ext cx="3328416" cy="2444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tps://www.nationalskillscoalition.org/news/blog/image/logo_work.jpg"/>
          <p:cNvPicPr>
            <a:picLocks noChangeAspect="1" noChangeArrowheads="1"/>
          </p:cNvPicPr>
          <p:nvPr/>
        </p:nvPicPr>
        <p:blipFill rotWithShape="1">
          <a:blip r:embed="rId4">
            <a:alphaModFix amt="17000"/>
            <a:extLst>
              <a:ext uri="{BEBA8EAE-BF5A-486C-A8C5-ECC9F3942E4B}">
                <a14:imgProps xmlns:a14="http://schemas.microsoft.com/office/drawing/2010/main">
                  <a14:imgLayer r:embed="rId5">
                    <a14:imgEffect>
                      <a14:backgroundRemoval t="1780" b="72700" l="21778" r="78000">
                        <a14:foregroundMark x1="68444" y1="27003" x2="68444" y2="27003"/>
                        <a14:foregroundMark x1="29556" y1="25816" x2="29556" y2="25816"/>
                      </a14:backgroundRemoval>
                    </a14:imgEffect>
                  </a14:imgLayer>
                </a14:imgProps>
              </a:ext>
              <a:ext uri="{28A0092B-C50C-407E-A947-70E740481C1C}">
                <a14:useLocalDpi xmlns:a14="http://schemas.microsoft.com/office/drawing/2010/main" val="0"/>
              </a:ext>
            </a:extLst>
          </a:blip>
          <a:srcRect l="20363" r="34666" b="36496"/>
          <a:stretch/>
        </p:blipFill>
        <p:spPr bwMode="auto">
          <a:xfrm>
            <a:off x="4398265" y="1839329"/>
            <a:ext cx="4745735" cy="5018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OUR CCC SEGMENT</a:t>
            </a:r>
            <a:endParaRPr lang="en-US" dirty="0"/>
          </a:p>
        </p:txBody>
      </p:sp>
      <p:sp>
        <p:nvSpPr>
          <p:cNvPr id="5" name="Content Placeholder 4"/>
          <p:cNvSpPr>
            <a:spLocks noGrp="1"/>
          </p:cNvSpPr>
          <p:nvPr>
            <p:ph idx="1"/>
          </p:nvPr>
        </p:nvSpPr>
        <p:spPr>
          <a:xfrm>
            <a:off x="2956560" y="2542032"/>
            <a:ext cx="5593080" cy="3721608"/>
          </a:xfrm>
        </p:spPr>
        <p:txBody>
          <a:bodyPr>
            <a:normAutofit fontScale="70000" lnSpcReduction="20000"/>
          </a:bodyPr>
          <a:lstStyle/>
          <a:p>
            <a:pPr marL="0" indent="0">
              <a:lnSpc>
                <a:spcPct val="114000"/>
              </a:lnSpc>
              <a:buNone/>
            </a:pPr>
            <a:r>
              <a:rPr lang="en-US" sz="3200" b="1" dirty="0"/>
              <a:t>ARTICLE 2. Comprehensive Mission Statement </a:t>
            </a:r>
            <a:r>
              <a:rPr lang="en-US" sz="3200" dirty="0"/>
              <a:t> </a:t>
            </a:r>
            <a:r>
              <a:rPr lang="en-US" sz="2600" dirty="0"/>
              <a:t>[66010.1 - 66010.7]</a:t>
            </a:r>
          </a:p>
          <a:p>
            <a:pPr marL="0" indent="0">
              <a:lnSpc>
                <a:spcPct val="114000"/>
              </a:lnSpc>
              <a:buNone/>
            </a:pPr>
            <a:r>
              <a:rPr lang="en-US" b="1" dirty="0" smtClean="0"/>
              <a:t>66010.4</a:t>
            </a:r>
            <a:r>
              <a:rPr lang="en-US" b="1" dirty="0"/>
              <a:t>.  </a:t>
            </a:r>
            <a:r>
              <a:rPr lang="en-US" dirty="0"/>
              <a:t>The missions and functions of California’s public and independent segments, and their respective institutions of higher education shall be </a:t>
            </a:r>
            <a:r>
              <a:rPr lang="en-US" b="1" dirty="0">
                <a:solidFill>
                  <a:schemeClr val="accent1"/>
                </a:solidFill>
              </a:rPr>
              <a:t>differentiated</a:t>
            </a:r>
            <a:r>
              <a:rPr lang="en-US" dirty="0">
                <a:solidFill>
                  <a:schemeClr val="accent1"/>
                </a:solidFill>
              </a:rPr>
              <a:t> </a:t>
            </a:r>
            <a:r>
              <a:rPr lang="en-US" dirty="0"/>
              <a:t>as follows</a:t>
            </a:r>
            <a:r>
              <a:rPr lang="en-US" dirty="0" smtClean="0"/>
              <a:t>:</a:t>
            </a:r>
            <a:endParaRPr lang="en-US" dirty="0"/>
          </a:p>
          <a:p>
            <a:pPr marL="0" indent="0">
              <a:lnSpc>
                <a:spcPct val="114000"/>
              </a:lnSpc>
              <a:spcBef>
                <a:spcPts val="1600"/>
              </a:spcBef>
              <a:buNone/>
            </a:pPr>
            <a:r>
              <a:rPr lang="en-US" b="1" dirty="0"/>
              <a:t>(a) (1) </a:t>
            </a:r>
            <a:r>
              <a:rPr lang="en-US" dirty="0"/>
              <a:t>The California Community Colleges shall, </a:t>
            </a:r>
            <a:r>
              <a:rPr lang="en-US" b="1" dirty="0">
                <a:solidFill>
                  <a:schemeClr val="accent1"/>
                </a:solidFill>
              </a:rPr>
              <a:t>as a primary mission</a:t>
            </a:r>
            <a:r>
              <a:rPr lang="en-US" dirty="0"/>
              <a:t>, offer academic and vocational instruction at the lower-division level for both younger and older students, including those persons returning to school. Public community colleges shall offer instruction through but not beyond the second year of college. These institutions may grant the associate in arts and the associate in science degree.</a:t>
            </a:r>
          </a:p>
          <a:p>
            <a:endParaRPr lang="en-US" b="1" dirty="0"/>
          </a:p>
        </p:txBody>
      </p:sp>
    </p:spTree>
    <p:extLst>
      <p:ext uri="{BB962C8B-B14F-4D97-AF65-F5344CB8AC3E}">
        <p14:creationId xmlns:p14="http://schemas.microsoft.com/office/powerpoint/2010/main" val="1876097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596477"/>
            <a:ext cx="6377940" cy="1293028"/>
          </a:xfrm>
        </p:spPr>
        <p:txBody>
          <a:bodyPr/>
          <a:lstStyle/>
          <a:p>
            <a:r>
              <a:rPr lang="en-US" dirty="0" smtClean="0"/>
              <a:t>IN A NUTSHELL?</a:t>
            </a:r>
            <a:endParaRPr lang="en-US" dirty="0"/>
          </a:p>
        </p:txBody>
      </p:sp>
      <p:pic>
        <p:nvPicPr>
          <p:cNvPr id="1026" name="Picture 2" descr="ttp://www.cwpacificspecialties.com.au/img/alm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4" y="320040"/>
            <a:ext cx="3852672" cy="28895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66544" y="3300984"/>
            <a:ext cx="6483096" cy="2962656"/>
          </a:xfrm>
        </p:spPr>
        <p:txBody>
          <a:bodyPr/>
          <a:lstStyle/>
          <a:p>
            <a:pPr marL="0" indent="0">
              <a:buNone/>
            </a:pPr>
            <a:r>
              <a:rPr lang="en-US" sz="2800" b="1" dirty="0" smtClean="0"/>
              <a:t>MJC’s primary mission in California:</a:t>
            </a:r>
          </a:p>
          <a:p>
            <a:r>
              <a:rPr lang="en-US" dirty="0" smtClean="0"/>
              <a:t>To offer </a:t>
            </a:r>
            <a:r>
              <a:rPr lang="en-US" b="1" dirty="0">
                <a:solidFill>
                  <a:schemeClr val="accent1">
                    <a:lumMod val="75000"/>
                  </a:schemeClr>
                </a:solidFill>
              </a:rPr>
              <a:t>academic</a:t>
            </a:r>
            <a:r>
              <a:rPr lang="en-US" dirty="0"/>
              <a:t> </a:t>
            </a:r>
            <a:r>
              <a:rPr lang="en-US" u="sng" dirty="0"/>
              <a:t>and</a:t>
            </a:r>
            <a:r>
              <a:rPr lang="en-US" dirty="0"/>
              <a:t> </a:t>
            </a:r>
            <a:r>
              <a:rPr lang="en-US" b="1" dirty="0">
                <a:solidFill>
                  <a:schemeClr val="accent1">
                    <a:lumMod val="75000"/>
                  </a:schemeClr>
                </a:solidFill>
              </a:rPr>
              <a:t>vocational</a:t>
            </a:r>
            <a:r>
              <a:rPr lang="en-US" dirty="0">
                <a:solidFill>
                  <a:schemeClr val="accent1">
                    <a:lumMod val="75000"/>
                  </a:schemeClr>
                </a:solidFill>
              </a:rPr>
              <a:t> </a:t>
            </a:r>
            <a:r>
              <a:rPr lang="en-US" dirty="0" smtClean="0"/>
              <a:t>curriculum at the </a:t>
            </a:r>
            <a:r>
              <a:rPr lang="en-US" b="1" dirty="0" smtClean="0">
                <a:solidFill>
                  <a:schemeClr val="accent1">
                    <a:lumMod val="75000"/>
                  </a:schemeClr>
                </a:solidFill>
              </a:rPr>
              <a:t>lower-division level</a:t>
            </a:r>
            <a:r>
              <a:rPr lang="en-US" b="1" dirty="0" smtClean="0"/>
              <a:t> </a:t>
            </a:r>
          </a:p>
          <a:p>
            <a:r>
              <a:rPr lang="en-US" dirty="0" smtClean="0"/>
              <a:t>To offer curriculum </a:t>
            </a:r>
            <a:r>
              <a:rPr lang="en-US" b="1" dirty="0" smtClean="0">
                <a:solidFill>
                  <a:schemeClr val="accent1">
                    <a:lumMod val="75000"/>
                  </a:schemeClr>
                </a:solidFill>
              </a:rPr>
              <a:t>through </a:t>
            </a:r>
            <a:r>
              <a:rPr lang="en-US" b="1" i="1" dirty="0">
                <a:solidFill>
                  <a:schemeClr val="accent1">
                    <a:lumMod val="75000"/>
                  </a:schemeClr>
                </a:solidFill>
              </a:rPr>
              <a:t>but not beyond </a:t>
            </a:r>
            <a:r>
              <a:rPr lang="en-US" dirty="0"/>
              <a:t>the</a:t>
            </a:r>
            <a:r>
              <a:rPr lang="en-US" b="1" dirty="0">
                <a:solidFill>
                  <a:schemeClr val="accent1">
                    <a:lumMod val="75000"/>
                  </a:schemeClr>
                </a:solidFill>
              </a:rPr>
              <a:t> </a:t>
            </a:r>
            <a:r>
              <a:rPr lang="en-US" b="1" dirty="0" smtClean="0">
                <a:solidFill>
                  <a:schemeClr val="accent1">
                    <a:lumMod val="75000"/>
                  </a:schemeClr>
                </a:solidFill>
              </a:rPr>
              <a:t>2</a:t>
            </a:r>
            <a:r>
              <a:rPr lang="en-US" b="1" baseline="30000" dirty="0" smtClean="0">
                <a:solidFill>
                  <a:schemeClr val="accent1">
                    <a:lumMod val="75000"/>
                  </a:schemeClr>
                </a:solidFill>
              </a:rPr>
              <a:t>nd</a:t>
            </a:r>
            <a:r>
              <a:rPr lang="en-US" b="1" dirty="0" smtClean="0">
                <a:solidFill>
                  <a:schemeClr val="accent1">
                    <a:lumMod val="75000"/>
                  </a:schemeClr>
                </a:solidFill>
              </a:rPr>
              <a:t> year </a:t>
            </a:r>
            <a:r>
              <a:rPr lang="en-US" dirty="0"/>
              <a:t>of college. </a:t>
            </a:r>
            <a:endParaRPr lang="en-US" dirty="0" smtClean="0"/>
          </a:p>
          <a:p>
            <a:r>
              <a:rPr lang="en-US" dirty="0" smtClean="0"/>
              <a:t>grant </a:t>
            </a:r>
            <a:r>
              <a:rPr lang="en-US" b="1" dirty="0" smtClean="0">
                <a:solidFill>
                  <a:schemeClr val="accent1">
                    <a:lumMod val="75000"/>
                  </a:schemeClr>
                </a:solidFill>
              </a:rPr>
              <a:t>AA/AS</a:t>
            </a:r>
            <a:r>
              <a:rPr lang="en-US" b="1" dirty="0" smtClean="0">
                <a:solidFill>
                  <a:schemeClr val="accent1">
                    <a:lumMod val="50000"/>
                  </a:schemeClr>
                </a:solidFill>
              </a:rPr>
              <a:t> </a:t>
            </a:r>
            <a:r>
              <a:rPr lang="en-US" dirty="0" smtClean="0"/>
              <a:t>degrees</a:t>
            </a:r>
            <a:endParaRPr lang="en-US" dirty="0"/>
          </a:p>
          <a:p>
            <a:endParaRPr lang="en-US" dirty="0"/>
          </a:p>
        </p:txBody>
      </p:sp>
    </p:spTree>
    <p:extLst>
      <p:ext uri="{BB962C8B-B14F-4D97-AF65-F5344CB8AC3E}">
        <p14:creationId xmlns:p14="http://schemas.microsoft.com/office/powerpoint/2010/main" val="117994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IMPLIED </a:t>
            </a:r>
            <a:br>
              <a:rPr lang="en-US" dirty="0" smtClean="0"/>
            </a:br>
            <a:r>
              <a:rPr lang="en-US" dirty="0" smtClean="0"/>
              <a:t>CURRICULAR MISSION</a:t>
            </a:r>
            <a:endParaRPr lang="en-US" dirty="0"/>
          </a:p>
        </p:txBody>
      </p:sp>
      <p:sp>
        <p:nvSpPr>
          <p:cNvPr id="4" name="Content Placeholder 3"/>
          <p:cNvSpPr>
            <a:spLocks noGrp="1"/>
          </p:cNvSpPr>
          <p:nvPr>
            <p:ph idx="1"/>
          </p:nvPr>
        </p:nvSpPr>
        <p:spPr>
          <a:xfrm>
            <a:off x="1920240" y="2505456"/>
            <a:ext cx="6627412" cy="3941064"/>
          </a:xfrm>
        </p:spPr>
        <p:txBody>
          <a:bodyPr>
            <a:normAutofit fontScale="70000" lnSpcReduction="20000"/>
          </a:bodyPr>
          <a:lstStyle/>
          <a:p>
            <a:pPr marL="0" indent="0">
              <a:lnSpc>
                <a:spcPct val="134000"/>
              </a:lnSpc>
              <a:spcBef>
                <a:spcPts val="1600"/>
              </a:spcBef>
              <a:buNone/>
            </a:pPr>
            <a:r>
              <a:rPr lang="en-US" sz="2600" b="1" dirty="0" smtClean="0"/>
              <a:t>To prepare students to transfer to another segment by:</a:t>
            </a:r>
          </a:p>
          <a:p>
            <a:pPr lvl="1">
              <a:lnSpc>
                <a:spcPct val="134000"/>
              </a:lnSpc>
              <a:spcBef>
                <a:spcPts val="1600"/>
              </a:spcBef>
            </a:pPr>
            <a:r>
              <a:rPr lang="en-US" sz="2600" dirty="0" smtClean="0"/>
              <a:t>Designing lower-division courses to be used in lieu of courses to satisfy </a:t>
            </a:r>
            <a:r>
              <a:rPr lang="en-US" sz="2600" dirty="0"/>
              <a:t>requirements </a:t>
            </a:r>
            <a:r>
              <a:rPr lang="en-US" sz="2600" dirty="0" smtClean="0"/>
              <a:t>of the other segments</a:t>
            </a:r>
          </a:p>
          <a:p>
            <a:pPr lvl="1">
              <a:lnSpc>
                <a:spcPct val="134000"/>
              </a:lnSpc>
              <a:spcBef>
                <a:spcPts val="1600"/>
              </a:spcBef>
            </a:pPr>
            <a:r>
              <a:rPr lang="en-US" sz="2600" dirty="0" smtClean="0"/>
              <a:t>Academically preparing students for upper-division coursework required by the other segments</a:t>
            </a:r>
          </a:p>
          <a:p>
            <a:pPr lvl="1">
              <a:lnSpc>
                <a:spcPct val="134000"/>
              </a:lnSpc>
              <a:spcBef>
                <a:spcPts val="1600"/>
              </a:spcBef>
            </a:pPr>
            <a:r>
              <a:rPr lang="en-US" sz="2600" dirty="0" smtClean="0"/>
              <a:t>Offering a pattern of lower-division courses that results in a broad learning experience and satisfies degree requirements within all systems</a:t>
            </a:r>
          </a:p>
          <a:p>
            <a:pPr marL="457200" lvl="1" indent="0">
              <a:buNone/>
            </a:pPr>
            <a:endParaRPr lang="en-US" dirty="0" smtClean="0"/>
          </a:p>
        </p:txBody>
      </p:sp>
      <p:pic>
        <p:nvPicPr>
          <p:cNvPr id="5" name="Picture 6" descr="ttps://www.nationalskillscoalition.org/news/blog/image/logo_work.jpg"/>
          <p:cNvPicPr>
            <a:picLocks noChangeAspect="1" noChangeArrowheads="1"/>
          </p:cNvPicPr>
          <p:nvPr/>
        </p:nvPicPr>
        <p:blipFill rotWithShape="1">
          <a:blip r:embed="rId3">
            <a:alphaModFix amt="13000"/>
            <a:extLst>
              <a:ext uri="{BEBA8EAE-BF5A-486C-A8C5-ECC9F3942E4B}">
                <a14:imgProps xmlns:a14="http://schemas.microsoft.com/office/drawing/2010/main">
                  <a14:imgLayer r:embed="rId4">
                    <a14:imgEffect>
                      <a14:backgroundRemoval t="1780" b="72700" l="21778" r="78000">
                        <a14:foregroundMark x1="68444" y1="27003" x2="68444" y2="27003"/>
                        <a14:foregroundMark x1="29556" y1="25816" x2="29556" y2="25816"/>
                      </a14:backgroundRemoval>
                    </a14:imgEffect>
                  </a14:imgLayer>
                </a14:imgProps>
              </a:ext>
              <a:ext uri="{28A0092B-C50C-407E-A947-70E740481C1C}">
                <a14:useLocalDpi xmlns:a14="http://schemas.microsoft.com/office/drawing/2010/main" val="0"/>
              </a:ext>
            </a:extLst>
          </a:blip>
          <a:srcRect l="31094" t="2108" r="23394" b="32362"/>
          <a:stretch/>
        </p:blipFill>
        <p:spPr bwMode="auto">
          <a:xfrm>
            <a:off x="-310090" y="1914742"/>
            <a:ext cx="4833592" cy="521208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7026" y="2634664"/>
            <a:ext cx="5826235" cy="3108543"/>
          </a:xfrm>
          <a:prstGeom prst="rect">
            <a:avLst/>
          </a:prstGeom>
          <a:noFill/>
        </p:spPr>
        <p:txBody>
          <a:bodyPr wrap="none" rtlCol="0">
            <a:spAutoFit/>
          </a:bodyPr>
          <a:lstStyle/>
          <a:p>
            <a:pPr algn="ctr">
              <a:lnSpc>
                <a:spcPct val="80000"/>
              </a:lnSpc>
            </a:pPr>
            <a:r>
              <a:rPr lang="en-US" sz="12000" dirty="0" smtClean="0">
                <a:latin typeface="Garamond" charset="0"/>
                <a:ea typeface="Garamond" charset="0"/>
                <a:cs typeface="Garamond" charset="0"/>
              </a:rPr>
              <a:t>Ok, then.</a:t>
            </a:r>
            <a:br>
              <a:rPr lang="en-US" sz="12000" dirty="0" smtClean="0">
                <a:latin typeface="Garamond" charset="0"/>
                <a:ea typeface="Garamond" charset="0"/>
                <a:cs typeface="Garamond" charset="0"/>
              </a:rPr>
            </a:br>
            <a:r>
              <a:rPr lang="en-US" sz="12000" dirty="0" smtClean="0">
                <a:latin typeface="Garamond" charset="0"/>
                <a:ea typeface="Garamond" charset="0"/>
                <a:cs typeface="Garamond" charset="0"/>
              </a:rPr>
              <a:t>But </a:t>
            </a:r>
            <a:r>
              <a:rPr lang="en-US" sz="12000" b="1" i="1" dirty="0" smtClean="0">
                <a:latin typeface="Garamond" charset="0"/>
                <a:ea typeface="Garamond" charset="0"/>
                <a:cs typeface="Garamond" charset="0"/>
              </a:rPr>
              <a:t>how?</a:t>
            </a:r>
            <a:endParaRPr lang="en-US" sz="12000" b="1" i="1" dirty="0">
              <a:latin typeface="Garamond" charset="0"/>
              <a:ea typeface="Garamond" charset="0"/>
              <a:cs typeface="Garamond" charset="0"/>
            </a:endParaRPr>
          </a:p>
        </p:txBody>
      </p:sp>
    </p:spTree>
    <p:extLst>
      <p:ext uri="{BB962C8B-B14F-4D97-AF65-F5344CB8AC3E}">
        <p14:creationId xmlns:p14="http://schemas.microsoft.com/office/powerpoint/2010/main" val="1690469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6018"/>
            <a:ext cx="9144000" cy="2169825"/>
          </a:xfrm>
          <a:prstGeom prst="rect">
            <a:avLst/>
          </a:prstGeom>
          <a:noFill/>
        </p:spPr>
        <p:txBody>
          <a:bodyPr wrap="square" rtlCol="0">
            <a:spAutoFit/>
          </a:bodyPr>
          <a:lstStyle/>
          <a:p>
            <a:pPr algn="ctr"/>
            <a:r>
              <a:rPr lang="en-US" sz="13500" b="1" dirty="0" smtClean="0">
                <a:solidFill>
                  <a:schemeClr val="bg1">
                    <a:lumMod val="95000"/>
                  </a:schemeClr>
                </a:solidFill>
                <a:latin typeface="Garamond" charset="0"/>
                <a:ea typeface="Garamond" charset="0"/>
                <a:cs typeface="Garamond" charset="0"/>
              </a:rPr>
              <a:t>Articulation</a:t>
            </a:r>
            <a:endParaRPr lang="en-US" sz="13500" b="1" dirty="0">
              <a:solidFill>
                <a:schemeClr val="bg1">
                  <a:lumMod val="95000"/>
                </a:schemeClr>
              </a:solidFill>
              <a:latin typeface="Garamond" charset="0"/>
              <a:ea typeface="Garamond" charset="0"/>
              <a:cs typeface="Garamond" charset="0"/>
            </a:endParaRPr>
          </a:p>
        </p:txBody>
      </p:sp>
      <p:sp>
        <p:nvSpPr>
          <p:cNvPr id="2" name="Title 1"/>
          <p:cNvSpPr>
            <a:spLocks noGrp="1"/>
          </p:cNvSpPr>
          <p:nvPr>
            <p:ph type="title" idx="4294967295"/>
          </p:nvPr>
        </p:nvSpPr>
        <p:spPr>
          <a:xfrm>
            <a:off x="1399032" y="3902075"/>
            <a:ext cx="6345936" cy="612775"/>
          </a:xfrm>
        </p:spPr>
        <p:txBody>
          <a:bodyPr>
            <a:noAutofit/>
          </a:bodyPr>
          <a:lstStyle/>
          <a:p>
            <a:pPr algn="ctr"/>
            <a:r>
              <a:rPr lang="en-US" sz="2800" dirty="0" smtClean="0"/>
              <a:t>(Pretentious WORD) </a:t>
            </a:r>
            <a:endParaRPr lang="en-US" sz="2800" dirty="0"/>
          </a:p>
        </p:txBody>
      </p:sp>
      <p:sp>
        <p:nvSpPr>
          <p:cNvPr id="5" name="Rectangle 4"/>
          <p:cNvSpPr/>
          <p:nvPr/>
        </p:nvSpPr>
        <p:spPr>
          <a:xfrm>
            <a:off x="0" y="4394069"/>
            <a:ext cx="9144000" cy="707886"/>
          </a:xfrm>
          <a:prstGeom prst="rect">
            <a:avLst/>
          </a:prstGeom>
        </p:spPr>
        <p:txBody>
          <a:bodyPr wrap="square">
            <a:spAutoFit/>
          </a:bodyPr>
          <a:lstStyle/>
          <a:p>
            <a:pPr algn="ctr"/>
            <a:r>
              <a:rPr lang="en-US" sz="4000" b="1" dirty="0">
                <a:solidFill>
                  <a:srgbClr val="FF0000"/>
                </a:solidFill>
              </a:rPr>
              <a:t>CRITICAL </a:t>
            </a:r>
            <a:r>
              <a:rPr lang="en-US" sz="4000" b="1" dirty="0" smtClean="0">
                <a:solidFill>
                  <a:srgbClr val="FF0000"/>
                </a:solidFill>
              </a:rPr>
              <a:t>FUNCTION</a:t>
            </a:r>
            <a:endParaRPr lang="en-US" sz="4000" b="1" dirty="0">
              <a:solidFill>
                <a:srgbClr val="FF0000"/>
              </a:solidFill>
            </a:endParaRPr>
          </a:p>
        </p:txBody>
      </p:sp>
    </p:spTree>
    <p:extLst>
      <p:ext uri="{BB962C8B-B14F-4D97-AF65-F5344CB8AC3E}">
        <p14:creationId xmlns:p14="http://schemas.microsoft.com/office/powerpoint/2010/main" val="6551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grpId="1" nodeType="clickEffect">
                                  <p:stCondLst>
                                    <p:cond delay="0"/>
                                  </p:stCondLst>
                                  <p:childTnLst>
                                    <p:animClr clrSpc="hsl" dir="cw">
                                      <p:cBhvr override="childStyle">
                                        <p:cTn id="11" dur="500" fill="hold"/>
                                        <p:tgtEl>
                                          <p:spTgt spid="4"/>
                                        </p:tgtEl>
                                        <p:attrNameLst>
                                          <p:attrName>style.color</p:attrName>
                                        </p:attrNameLst>
                                      </p:cBhvr>
                                      <p:by>
                                        <p:hsl h="0" s="-12549" l="-25098"/>
                                      </p:by>
                                    </p:animClr>
                                    <p:animClr clrSpc="hsl" dir="cw">
                                      <p:cBhvr>
                                        <p:cTn id="12" dur="500" fill="hold"/>
                                        <p:tgtEl>
                                          <p:spTgt spid="4"/>
                                        </p:tgtEl>
                                        <p:attrNameLst>
                                          <p:attrName>fillcolor</p:attrName>
                                        </p:attrNameLst>
                                      </p:cBhvr>
                                      <p:by>
                                        <p:hsl h="0" s="-12549" l="-25098"/>
                                      </p:by>
                                    </p:animClr>
                                    <p:animClr clrSpc="hsl" dir="cw">
                                      <p:cBhvr>
                                        <p:cTn id="13" dur="500" fill="hold"/>
                                        <p:tgtEl>
                                          <p:spTgt spid="4"/>
                                        </p:tgtEl>
                                        <p:attrNameLst>
                                          <p:attrName>stroke.color</p:attrName>
                                        </p:attrNameLst>
                                      </p:cBhvr>
                                      <p:by>
                                        <p:hsl h="0" s="-12549" l="-25098"/>
                                      </p:by>
                                    </p:animClr>
                                    <p:set>
                                      <p:cBhvr>
                                        <p:cTn id="14" dur="500" fill="hold"/>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76018"/>
            <a:ext cx="9144000" cy="1862048"/>
          </a:xfrm>
          <a:prstGeom prst="rect">
            <a:avLst/>
          </a:prstGeom>
          <a:noFill/>
        </p:spPr>
        <p:txBody>
          <a:bodyPr wrap="square" rtlCol="0">
            <a:spAutoFit/>
          </a:bodyPr>
          <a:lstStyle/>
          <a:p>
            <a:pPr algn="ctr"/>
            <a:r>
              <a:rPr lang="en-US" sz="11500" b="1" dirty="0" smtClean="0">
                <a:solidFill>
                  <a:schemeClr val="bg1">
                    <a:lumMod val="75000"/>
                  </a:schemeClr>
                </a:solidFill>
                <a:latin typeface="Garamond" charset="0"/>
                <a:ea typeface="Garamond" charset="0"/>
                <a:cs typeface="Garamond" charset="0"/>
              </a:rPr>
              <a:t>Articulation</a:t>
            </a:r>
            <a:endParaRPr lang="en-US" sz="11500" b="1" dirty="0">
              <a:solidFill>
                <a:schemeClr val="bg1">
                  <a:lumMod val="75000"/>
                </a:schemeClr>
              </a:solidFill>
              <a:latin typeface="Garamond" charset="0"/>
              <a:ea typeface="Garamond" charset="0"/>
              <a:cs typeface="Garamond" charset="0"/>
            </a:endParaRPr>
          </a:p>
        </p:txBody>
      </p:sp>
      <p:sp>
        <p:nvSpPr>
          <p:cNvPr id="2" name="Title 1"/>
          <p:cNvSpPr>
            <a:spLocks noGrp="1"/>
          </p:cNvSpPr>
          <p:nvPr>
            <p:ph type="title" idx="4294967295"/>
          </p:nvPr>
        </p:nvSpPr>
        <p:spPr>
          <a:xfrm>
            <a:off x="1108043" y="3742767"/>
            <a:ext cx="6927914" cy="2383118"/>
          </a:xfrm>
        </p:spPr>
        <p:txBody>
          <a:bodyPr>
            <a:normAutofit fontScale="90000"/>
          </a:bodyPr>
          <a:lstStyle/>
          <a:p>
            <a:pPr lvl="0" algn="ctr">
              <a:lnSpc>
                <a:spcPct val="134000"/>
              </a:lnSpc>
              <a:spcBef>
                <a:spcPts val="0"/>
              </a:spcBef>
            </a:pPr>
            <a:r>
              <a:rPr lang="en-US" sz="2400" cap="none" dirty="0">
                <a:solidFill>
                  <a:prstClr val="black"/>
                </a:solidFill>
              </a:rPr>
              <a:t>The </a:t>
            </a:r>
            <a:r>
              <a:rPr lang="en-US" sz="2400" b="1" cap="none" dirty="0">
                <a:solidFill>
                  <a:prstClr val="black"/>
                </a:solidFill>
              </a:rPr>
              <a:t>process</a:t>
            </a:r>
            <a:r>
              <a:rPr lang="en-US" sz="2400" cap="none" dirty="0">
                <a:solidFill>
                  <a:prstClr val="black"/>
                </a:solidFill>
              </a:rPr>
              <a:t> and </a:t>
            </a:r>
            <a:r>
              <a:rPr lang="en-US" sz="2400" b="1" cap="none" dirty="0">
                <a:solidFill>
                  <a:prstClr val="black"/>
                </a:solidFill>
              </a:rPr>
              <a:t>product</a:t>
            </a:r>
            <a:r>
              <a:rPr lang="en-US" sz="2400" cap="none" dirty="0">
                <a:solidFill>
                  <a:prstClr val="black"/>
                </a:solidFill>
              </a:rPr>
              <a:t> through which </a:t>
            </a:r>
            <a:r>
              <a:rPr lang="en-US" sz="2400" b="1" cap="none" dirty="0">
                <a:solidFill>
                  <a:prstClr val="black"/>
                </a:solidFill>
              </a:rPr>
              <a:t>courses</a:t>
            </a:r>
            <a:r>
              <a:rPr lang="en-US" sz="2400" cap="none" dirty="0">
                <a:solidFill>
                  <a:prstClr val="black"/>
                </a:solidFill>
              </a:rPr>
              <a:t> and </a:t>
            </a:r>
            <a:r>
              <a:rPr lang="en-US" sz="2400" b="1" cap="none" dirty="0">
                <a:solidFill>
                  <a:prstClr val="black"/>
                </a:solidFill>
              </a:rPr>
              <a:t>programs</a:t>
            </a:r>
            <a:r>
              <a:rPr lang="en-US" sz="2400" cap="none" dirty="0">
                <a:solidFill>
                  <a:prstClr val="black"/>
                </a:solidFill>
              </a:rPr>
              <a:t> are </a:t>
            </a:r>
            <a:r>
              <a:rPr lang="en-US" sz="2400" b="1" cap="none" dirty="0">
                <a:solidFill>
                  <a:srgbClr val="FF0000"/>
                </a:solidFill>
              </a:rPr>
              <a:t>formally</a:t>
            </a:r>
            <a:r>
              <a:rPr lang="en-US" sz="2400" cap="none" dirty="0">
                <a:solidFill>
                  <a:srgbClr val="FF0000"/>
                </a:solidFill>
              </a:rPr>
              <a:t> </a:t>
            </a:r>
            <a:r>
              <a:rPr lang="en-US" sz="2400" cap="none" dirty="0" smtClean="0">
                <a:solidFill>
                  <a:prstClr val="black"/>
                </a:solidFill>
              </a:rPr>
              <a:t>recognized as </a:t>
            </a:r>
            <a:r>
              <a:rPr lang="en-US" sz="2400" u="sng" cap="none" dirty="0" smtClean="0">
                <a:solidFill>
                  <a:prstClr val="black"/>
                </a:solidFill>
              </a:rPr>
              <a:t>comparable</a:t>
            </a:r>
            <a:r>
              <a:rPr lang="en-US" sz="2400" cap="none" dirty="0" smtClean="0">
                <a:solidFill>
                  <a:prstClr val="black"/>
                </a:solidFill>
              </a:rPr>
              <a:t> to educational experiences offered within another </a:t>
            </a:r>
            <a:r>
              <a:rPr lang="en-US" sz="2400" cap="none" dirty="0">
                <a:solidFill>
                  <a:prstClr val="black"/>
                </a:solidFill>
              </a:rPr>
              <a:t>institution or </a:t>
            </a:r>
            <a:r>
              <a:rPr lang="en-US" sz="2400" cap="none" dirty="0" smtClean="0">
                <a:solidFill>
                  <a:prstClr val="black"/>
                </a:solidFill>
              </a:rPr>
              <a:t>system</a:t>
            </a:r>
            <a:endParaRPr lang="en-US" sz="2400" cap="none" dirty="0">
              <a:solidFill>
                <a:prstClr val="black"/>
              </a:solidFill>
            </a:endParaRPr>
          </a:p>
        </p:txBody>
      </p:sp>
    </p:spTree>
    <p:extLst>
      <p:ext uri="{BB962C8B-B14F-4D97-AF65-F5344CB8AC3E}">
        <p14:creationId xmlns:p14="http://schemas.microsoft.com/office/powerpoint/2010/main" val="353771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01" y="1819657"/>
            <a:ext cx="7915458" cy="4941870"/>
          </a:xfrm>
          <a:prstGeom prst="rect">
            <a:avLst/>
          </a:prstGeom>
          <a:effectLst/>
        </p:spPr>
      </p:pic>
      <p:sp>
        <p:nvSpPr>
          <p:cNvPr id="2" name="Freeform 1"/>
          <p:cNvSpPr/>
          <p:nvPr/>
        </p:nvSpPr>
        <p:spPr>
          <a:xfrm>
            <a:off x="5709920" y="5689600"/>
            <a:ext cx="2174240" cy="640080"/>
          </a:xfrm>
          <a:custGeom>
            <a:avLst/>
            <a:gdLst>
              <a:gd name="connsiteX0" fmla="*/ 2174240 w 2174240"/>
              <a:gd name="connsiteY0" fmla="*/ 142240 h 640080"/>
              <a:gd name="connsiteX1" fmla="*/ 2072640 w 2174240"/>
              <a:gd name="connsiteY1" fmla="*/ 121920 h 640080"/>
              <a:gd name="connsiteX2" fmla="*/ 1981200 w 2174240"/>
              <a:gd name="connsiteY2" fmla="*/ 111760 h 640080"/>
              <a:gd name="connsiteX3" fmla="*/ 1818640 w 2174240"/>
              <a:gd name="connsiteY3" fmla="*/ 91440 h 640080"/>
              <a:gd name="connsiteX4" fmla="*/ 1717040 w 2174240"/>
              <a:gd name="connsiteY4" fmla="*/ 71120 h 640080"/>
              <a:gd name="connsiteX5" fmla="*/ 1635760 w 2174240"/>
              <a:gd name="connsiteY5" fmla="*/ 50800 h 640080"/>
              <a:gd name="connsiteX6" fmla="*/ 1574800 w 2174240"/>
              <a:gd name="connsiteY6" fmla="*/ 40640 h 640080"/>
              <a:gd name="connsiteX7" fmla="*/ 1524000 w 2174240"/>
              <a:gd name="connsiteY7" fmla="*/ 30480 h 640080"/>
              <a:gd name="connsiteX8" fmla="*/ 1483360 w 2174240"/>
              <a:gd name="connsiteY8" fmla="*/ 20320 h 640080"/>
              <a:gd name="connsiteX9" fmla="*/ 1320800 w 2174240"/>
              <a:gd name="connsiteY9" fmla="*/ 0 h 640080"/>
              <a:gd name="connsiteX10" fmla="*/ 325120 w 2174240"/>
              <a:gd name="connsiteY10" fmla="*/ 10160 h 640080"/>
              <a:gd name="connsiteX11" fmla="*/ 284480 w 2174240"/>
              <a:gd name="connsiteY11" fmla="*/ 20320 h 640080"/>
              <a:gd name="connsiteX12" fmla="*/ 213360 w 2174240"/>
              <a:gd name="connsiteY12" fmla="*/ 30480 h 640080"/>
              <a:gd name="connsiteX13" fmla="*/ 182880 w 2174240"/>
              <a:gd name="connsiteY13" fmla="*/ 60960 h 640080"/>
              <a:gd name="connsiteX14" fmla="*/ 121920 w 2174240"/>
              <a:gd name="connsiteY14" fmla="*/ 101600 h 640080"/>
              <a:gd name="connsiteX15" fmla="*/ 111760 w 2174240"/>
              <a:gd name="connsiteY15" fmla="*/ 132080 h 640080"/>
              <a:gd name="connsiteX16" fmla="*/ 60960 w 2174240"/>
              <a:gd name="connsiteY16" fmla="*/ 193040 h 640080"/>
              <a:gd name="connsiteX17" fmla="*/ 50800 w 2174240"/>
              <a:gd name="connsiteY17" fmla="*/ 223520 h 640080"/>
              <a:gd name="connsiteX18" fmla="*/ 30480 w 2174240"/>
              <a:gd name="connsiteY18" fmla="*/ 254000 h 640080"/>
              <a:gd name="connsiteX19" fmla="*/ 0 w 2174240"/>
              <a:gd name="connsiteY19" fmla="*/ 365760 h 640080"/>
              <a:gd name="connsiteX20" fmla="*/ 20320 w 2174240"/>
              <a:gd name="connsiteY20" fmla="*/ 467360 h 640080"/>
              <a:gd name="connsiteX21" fmla="*/ 50800 w 2174240"/>
              <a:gd name="connsiteY21" fmla="*/ 508000 h 640080"/>
              <a:gd name="connsiteX22" fmla="*/ 71120 w 2174240"/>
              <a:gd name="connsiteY22" fmla="*/ 538480 h 640080"/>
              <a:gd name="connsiteX23" fmla="*/ 101600 w 2174240"/>
              <a:gd name="connsiteY23" fmla="*/ 548640 h 640080"/>
              <a:gd name="connsiteX24" fmla="*/ 182880 w 2174240"/>
              <a:gd name="connsiteY24" fmla="*/ 589280 h 640080"/>
              <a:gd name="connsiteX25" fmla="*/ 274320 w 2174240"/>
              <a:gd name="connsiteY25" fmla="*/ 599440 h 640080"/>
              <a:gd name="connsiteX26" fmla="*/ 335280 w 2174240"/>
              <a:gd name="connsiteY26" fmla="*/ 609600 h 640080"/>
              <a:gd name="connsiteX27" fmla="*/ 619760 w 2174240"/>
              <a:gd name="connsiteY27" fmla="*/ 629920 h 640080"/>
              <a:gd name="connsiteX28" fmla="*/ 863600 w 2174240"/>
              <a:gd name="connsiteY28" fmla="*/ 640080 h 640080"/>
              <a:gd name="connsiteX29" fmla="*/ 1280160 w 2174240"/>
              <a:gd name="connsiteY29" fmla="*/ 619760 h 640080"/>
              <a:gd name="connsiteX30" fmla="*/ 1381760 w 2174240"/>
              <a:gd name="connsiteY30" fmla="*/ 609600 h 640080"/>
              <a:gd name="connsiteX31" fmla="*/ 1544320 w 2174240"/>
              <a:gd name="connsiteY31" fmla="*/ 599440 h 640080"/>
              <a:gd name="connsiteX32" fmla="*/ 1666240 w 2174240"/>
              <a:gd name="connsiteY32" fmla="*/ 579120 h 640080"/>
              <a:gd name="connsiteX33" fmla="*/ 1788160 w 2174240"/>
              <a:gd name="connsiteY33" fmla="*/ 568960 h 640080"/>
              <a:gd name="connsiteX34" fmla="*/ 1879600 w 2174240"/>
              <a:gd name="connsiteY34" fmla="*/ 538480 h 640080"/>
              <a:gd name="connsiteX35" fmla="*/ 1950720 w 2174240"/>
              <a:gd name="connsiteY35" fmla="*/ 508000 h 640080"/>
              <a:gd name="connsiteX36" fmla="*/ 2021840 w 2174240"/>
              <a:gd name="connsiteY36" fmla="*/ 467360 h 640080"/>
              <a:gd name="connsiteX37" fmla="*/ 2062480 w 2174240"/>
              <a:gd name="connsiteY37" fmla="*/ 375920 h 640080"/>
              <a:gd name="connsiteX38" fmla="*/ 2072640 w 2174240"/>
              <a:gd name="connsiteY38" fmla="*/ 345440 h 640080"/>
              <a:gd name="connsiteX39" fmla="*/ 2082800 w 2174240"/>
              <a:gd name="connsiteY39" fmla="*/ 314960 h 640080"/>
              <a:gd name="connsiteX40" fmla="*/ 2072640 w 2174240"/>
              <a:gd name="connsiteY40" fmla="*/ 233680 h 640080"/>
              <a:gd name="connsiteX41" fmla="*/ 2062480 w 2174240"/>
              <a:gd name="connsiteY41" fmla="*/ 203200 h 640080"/>
              <a:gd name="connsiteX42" fmla="*/ 2032000 w 2174240"/>
              <a:gd name="connsiteY42" fmla="*/ 193040 h 640080"/>
              <a:gd name="connsiteX43" fmla="*/ 2001520 w 2174240"/>
              <a:gd name="connsiteY43" fmla="*/ 172720 h 640080"/>
              <a:gd name="connsiteX44" fmla="*/ 1940560 w 2174240"/>
              <a:gd name="connsiteY44" fmla="*/ 152400 h 640080"/>
              <a:gd name="connsiteX45" fmla="*/ 1910080 w 2174240"/>
              <a:gd name="connsiteY45" fmla="*/ 132080 h 640080"/>
              <a:gd name="connsiteX46" fmla="*/ 1838960 w 2174240"/>
              <a:gd name="connsiteY46" fmla="*/ 13208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74240" h="640080">
                <a:moveTo>
                  <a:pt x="2174240" y="142240"/>
                </a:moveTo>
                <a:cubicBezTo>
                  <a:pt x="2128088" y="130702"/>
                  <a:pt x="2126021" y="129037"/>
                  <a:pt x="2072640" y="121920"/>
                </a:cubicBezTo>
                <a:cubicBezTo>
                  <a:pt x="2042241" y="117867"/>
                  <a:pt x="2011599" y="115813"/>
                  <a:pt x="1981200" y="111760"/>
                </a:cubicBezTo>
                <a:cubicBezTo>
                  <a:pt x="1792135" y="86551"/>
                  <a:pt x="2096924" y="119268"/>
                  <a:pt x="1818640" y="91440"/>
                </a:cubicBezTo>
                <a:cubicBezTo>
                  <a:pt x="1690472" y="59398"/>
                  <a:pt x="1891418" y="108487"/>
                  <a:pt x="1717040" y="71120"/>
                </a:cubicBezTo>
                <a:cubicBezTo>
                  <a:pt x="1689733" y="65268"/>
                  <a:pt x="1663067" y="56652"/>
                  <a:pt x="1635760" y="50800"/>
                </a:cubicBezTo>
                <a:cubicBezTo>
                  <a:pt x="1615617" y="46484"/>
                  <a:pt x="1595068" y="44325"/>
                  <a:pt x="1574800" y="40640"/>
                </a:cubicBezTo>
                <a:cubicBezTo>
                  <a:pt x="1557810" y="37551"/>
                  <a:pt x="1540857" y="34226"/>
                  <a:pt x="1524000" y="30480"/>
                </a:cubicBezTo>
                <a:cubicBezTo>
                  <a:pt x="1510369" y="27451"/>
                  <a:pt x="1497169" y="22391"/>
                  <a:pt x="1483360" y="20320"/>
                </a:cubicBezTo>
                <a:cubicBezTo>
                  <a:pt x="1429356" y="12219"/>
                  <a:pt x="1374987" y="6773"/>
                  <a:pt x="1320800" y="0"/>
                </a:cubicBezTo>
                <a:lnTo>
                  <a:pt x="325120" y="10160"/>
                </a:lnTo>
                <a:cubicBezTo>
                  <a:pt x="311159" y="10434"/>
                  <a:pt x="298218" y="17822"/>
                  <a:pt x="284480" y="20320"/>
                </a:cubicBezTo>
                <a:cubicBezTo>
                  <a:pt x="260919" y="24604"/>
                  <a:pt x="237067" y="27093"/>
                  <a:pt x="213360" y="30480"/>
                </a:cubicBezTo>
                <a:cubicBezTo>
                  <a:pt x="203200" y="40640"/>
                  <a:pt x="194222" y="52139"/>
                  <a:pt x="182880" y="60960"/>
                </a:cubicBezTo>
                <a:cubicBezTo>
                  <a:pt x="163603" y="75953"/>
                  <a:pt x="121920" y="101600"/>
                  <a:pt x="121920" y="101600"/>
                </a:cubicBezTo>
                <a:cubicBezTo>
                  <a:pt x="118533" y="111760"/>
                  <a:pt x="117701" y="123169"/>
                  <a:pt x="111760" y="132080"/>
                </a:cubicBezTo>
                <a:cubicBezTo>
                  <a:pt x="66820" y="199490"/>
                  <a:pt x="94201" y="126558"/>
                  <a:pt x="60960" y="193040"/>
                </a:cubicBezTo>
                <a:cubicBezTo>
                  <a:pt x="56171" y="202619"/>
                  <a:pt x="55589" y="213941"/>
                  <a:pt x="50800" y="223520"/>
                </a:cubicBezTo>
                <a:cubicBezTo>
                  <a:pt x="45339" y="234442"/>
                  <a:pt x="35439" y="242842"/>
                  <a:pt x="30480" y="254000"/>
                </a:cubicBezTo>
                <a:cubicBezTo>
                  <a:pt x="11730" y="296187"/>
                  <a:pt x="8692" y="322300"/>
                  <a:pt x="0" y="365760"/>
                </a:cubicBezTo>
                <a:cubicBezTo>
                  <a:pt x="2234" y="381396"/>
                  <a:pt x="6809" y="443716"/>
                  <a:pt x="20320" y="467360"/>
                </a:cubicBezTo>
                <a:cubicBezTo>
                  <a:pt x="28721" y="482062"/>
                  <a:pt x="40958" y="494221"/>
                  <a:pt x="50800" y="508000"/>
                </a:cubicBezTo>
                <a:cubicBezTo>
                  <a:pt x="57897" y="517936"/>
                  <a:pt x="61585" y="530852"/>
                  <a:pt x="71120" y="538480"/>
                </a:cubicBezTo>
                <a:cubicBezTo>
                  <a:pt x="79483" y="545170"/>
                  <a:pt x="92021" y="543851"/>
                  <a:pt x="101600" y="548640"/>
                </a:cubicBezTo>
                <a:cubicBezTo>
                  <a:pt x="146845" y="571262"/>
                  <a:pt x="121355" y="576096"/>
                  <a:pt x="182880" y="589280"/>
                </a:cubicBezTo>
                <a:cubicBezTo>
                  <a:pt x="212867" y="595706"/>
                  <a:pt x="243921" y="595387"/>
                  <a:pt x="274320" y="599440"/>
                </a:cubicBezTo>
                <a:cubicBezTo>
                  <a:pt x="294740" y="602163"/>
                  <a:pt x="314759" y="607789"/>
                  <a:pt x="335280" y="609600"/>
                </a:cubicBezTo>
                <a:cubicBezTo>
                  <a:pt x="429980" y="617956"/>
                  <a:pt x="524850" y="624444"/>
                  <a:pt x="619760" y="629920"/>
                </a:cubicBezTo>
                <a:cubicBezTo>
                  <a:pt x="700975" y="634606"/>
                  <a:pt x="782320" y="636693"/>
                  <a:pt x="863600" y="640080"/>
                </a:cubicBezTo>
                <a:lnTo>
                  <a:pt x="1280160" y="619760"/>
                </a:lnTo>
                <a:cubicBezTo>
                  <a:pt x="1314137" y="617761"/>
                  <a:pt x="1347825" y="612210"/>
                  <a:pt x="1381760" y="609600"/>
                </a:cubicBezTo>
                <a:cubicBezTo>
                  <a:pt x="1435892" y="605436"/>
                  <a:pt x="1490133" y="602827"/>
                  <a:pt x="1544320" y="599440"/>
                </a:cubicBezTo>
                <a:cubicBezTo>
                  <a:pt x="1584960" y="592667"/>
                  <a:pt x="1625358" y="584230"/>
                  <a:pt x="1666240" y="579120"/>
                </a:cubicBezTo>
                <a:cubicBezTo>
                  <a:pt x="1706706" y="574062"/>
                  <a:pt x="1748099" y="576591"/>
                  <a:pt x="1788160" y="568960"/>
                </a:cubicBezTo>
                <a:cubicBezTo>
                  <a:pt x="1819721" y="562948"/>
                  <a:pt x="1849120" y="548640"/>
                  <a:pt x="1879600" y="538480"/>
                </a:cubicBezTo>
                <a:cubicBezTo>
                  <a:pt x="1909230" y="528603"/>
                  <a:pt x="1922023" y="525935"/>
                  <a:pt x="1950720" y="508000"/>
                </a:cubicBezTo>
                <a:cubicBezTo>
                  <a:pt x="2021017" y="464065"/>
                  <a:pt x="1961958" y="487321"/>
                  <a:pt x="2021840" y="467360"/>
                </a:cubicBezTo>
                <a:cubicBezTo>
                  <a:pt x="2054041" y="419058"/>
                  <a:pt x="2038299" y="448464"/>
                  <a:pt x="2062480" y="375920"/>
                </a:cubicBezTo>
                <a:lnTo>
                  <a:pt x="2072640" y="345440"/>
                </a:lnTo>
                <a:lnTo>
                  <a:pt x="2082800" y="314960"/>
                </a:lnTo>
                <a:cubicBezTo>
                  <a:pt x="2079413" y="287867"/>
                  <a:pt x="2077524" y="260544"/>
                  <a:pt x="2072640" y="233680"/>
                </a:cubicBezTo>
                <a:cubicBezTo>
                  <a:pt x="2070724" y="223143"/>
                  <a:pt x="2070053" y="210773"/>
                  <a:pt x="2062480" y="203200"/>
                </a:cubicBezTo>
                <a:cubicBezTo>
                  <a:pt x="2054907" y="195627"/>
                  <a:pt x="2041579" y="197829"/>
                  <a:pt x="2032000" y="193040"/>
                </a:cubicBezTo>
                <a:cubicBezTo>
                  <a:pt x="2021078" y="187579"/>
                  <a:pt x="2012678" y="177679"/>
                  <a:pt x="2001520" y="172720"/>
                </a:cubicBezTo>
                <a:cubicBezTo>
                  <a:pt x="1981947" y="164021"/>
                  <a:pt x="1958382" y="164281"/>
                  <a:pt x="1940560" y="152400"/>
                </a:cubicBezTo>
                <a:cubicBezTo>
                  <a:pt x="1930400" y="145627"/>
                  <a:pt x="1922054" y="134475"/>
                  <a:pt x="1910080" y="132080"/>
                </a:cubicBezTo>
                <a:cubicBezTo>
                  <a:pt x="1886834" y="127431"/>
                  <a:pt x="1862667" y="132080"/>
                  <a:pt x="1838960" y="1320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658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884" y="1220216"/>
            <a:ext cx="6484622" cy="1285240"/>
          </a:xfrm>
          <a:prstGeom prst="rect">
            <a:avLst/>
          </a:prstGeom>
        </p:spPr>
      </p:pic>
      <p:sp>
        <p:nvSpPr>
          <p:cNvPr id="3" name="Oval Callout 2"/>
          <p:cNvSpPr/>
          <p:nvPr/>
        </p:nvSpPr>
        <p:spPr>
          <a:xfrm>
            <a:off x="486032" y="2514599"/>
            <a:ext cx="8141133" cy="3567175"/>
          </a:xfrm>
          <a:prstGeom prst="wedgeEllipseCallout">
            <a:avLst>
              <a:gd name="adj1" fmla="val -41160"/>
              <a:gd name="adj2" fmla="val 59001"/>
            </a:avLst>
          </a:prstGeom>
          <a:gradFill flip="none" rotWithShape="1">
            <a:gsLst>
              <a:gs pos="0">
                <a:schemeClr val="bg1">
                  <a:lumMod val="85000"/>
                </a:schemeClr>
              </a:gs>
              <a:gs pos="50000">
                <a:schemeClr val="lt1">
                  <a:tint val="98000"/>
                  <a:shade val="90000"/>
                  <a:satMod val="130000"/>
                  <a:lumMod val="103000"/>
                </a:schemeClr>
              </a:gs>
              <a:gs pos="100000">
                <a:schemeClr val="lt1">
                  <a:shade val="63000"/>
                  <a:satMod val="120000"/>
                </a:schemeClr>
              </a:gs>
            </a:gsLst>
            <a:path path="circle">
              <a:fillToRect l="100000" t="100000"/>
            </a:path>
            <a:tileRect r="-100000" b="-100000"/>
          </a:gradFill>
          <a:ln>
            <a:noFill/>
          </a:ln>
        </p:spPr>
        <p:style>
          <a:lnRef idx="2">
            <a:schemeClr val="accent2"/>
          </a:lnRef>
          <a:fillRef idx="1003">
            <a:schemeClr val="lt1"/>
          </a:fillRef>
          <a:effectRef idx="0">
            <a:schemeClr val="accent2"/>
          </a:effectRef>
          <a:fontRef idx="minor">
            <a:schemeClr val="dk1"/>
          </a:fontRef>
        </p:style>
        <p:txBody>
          <a:bodyPr rtlCol="0" anchor="ctr"/>
          <a:lstStyle/>
          <a:p>
            <a:pPr algn="ctr"/>
            <a:r>
              <a:rPr lang="en-US" sz="6000" b="1" dirty="0" smtClean="0"/>
              <a:t>what does </a:t>
            </a:r>
            <a:br>
              <a:rPr lang="en-US" sz="6000" b="1" dirty="0" smtClean="0"/>
            </a:br>
            <a:r>
              <a:rPr lang="en-US" sz="6000" b="1" dirty="0" smtClean="0"/>
              <a:t>this mean?</a:t>
            </a:r>
            <a:endParaRPr lang="en-US" sz="6000" b="1" dirty="0"/>
          </a:p>
        </p:txBody>
      </p:sp>
    </p:spTree>
    <p:extLst>
      <p:ext uri="{BB962C8B-B14F-4D97-AF65-F5344CB8AC3E}">
        <p14:creationId xmlns:p14="http://schemas.microsoft.com/office/powerpoint/2010/main" val="2037298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826" y="1609344"/>
            <a:ext cx="1362874" cy="1938992"/>
          </a:xfrm>
          <a:prstGeom prst="rect">
            <a:avLst/>
          </a:prstGeom>
          <a:noFill/>
        </p:spPr>
        <p:txBody>
          <a:bodyPr wrap="none" rtlCol="0">
            <a:spAutoFit/>
          </a:bodyPr>
          <a:lstStyle/>
          <a:p>
            <a:r>
              <a:rPr lang="en-US" sz="12000" b="1" spc="-600" dirty="0">
                <a:solidFill>
                  <a:schemeClr val="accent1">
                    <a:lumMod val="20000"/>
                    <a:lumOff val="80000"/>
                  </a:schemeClr>
                </a:solidFill>
                <a:latin typeface="Garamond" charset="0"/>
                <a:ea typeface="Garamond" charset="0"/>
                <a:cs typeface="Garamond" charset="0"/>
              </a:rPr>
              <a:t>1</a:t>
            </a:r>
            <a:r>
              <a:rPr lang="en-US" sz="12000" b="1" spc="-600" baseline="30000" dirty="0">
                <a:solidFill>
                  <a:schemeClr val="accent1">
                    <a:lumMod val="20000"/>
                    <a:lumOff val="80000"/>
                  </a:schemeClr>
                </a:solidFill>
                <a:latin typeface="Garamond" charset="0"/>
                <a:ea typeface="Garamond" charset="0"/>
                <a:cs typeface="Garamond" charset="0"/>
              </a:rPr>
              <a:t>st</a:t>
            </a:r>
            <a:endParaRPr lang="en-US" sz="12000" b="1" spc="-600" dirty="0">
              <a:solidFill>
                <a:schemeClr val="accent1">
                  <a:lumMod val="20000"/>
                  <a:lumOff val="80000"/>
                </a:schemeClr>
              </a:solidFill>
              <a:latin typeface="Garamond" charset="0"/>
              <a:ea typeface="Garamond" charset="0"/>
              <a:cs typeface="Garamond" charset="0"/>
            </a:endParaRPr>
          </a:p>
        </p:txBody>
      </p:sp>
      <p:sp>
        <p:nvSpPr>
          <p:cNvPr id="2" name="Title 1"/>
          <p:cNvSpPr>
            <a:spLocks noGrp="1"/>
          </p:cNvSpPr>
          <p:nvPr>
            <p:ph type="title"/>
          </p:nvPr>
        </p:nvSpPr>
        <p:spPr/>
        <p:txBody>
          <a:bodyPr/>
          <a:lstStyle/>
          <a:p>
            <a:r>
              <a:rPr lang="en-US" dirty="0" smtClean="0"/>
              <a:t>ABOUT THIS </a:t>
            </a:r>
            <a:r>
              <a:rPr lang="en-US" b="1" dirty="0" smtClean="0"/>
              <a:t>TRAINING</a:t>
            </a:r>
            <a:endParaRPr lang="en-US" b="1" dirty="0"/>
          </a:p>
        </p:txBody>
      </p:sp>
      <p:sp>
        <p:nvSpPr>
          <p:cNvPr id="3" name="Content Placeholder 2"/>
          <p:cNvSpPr>
            <a:spLocks noGrp="1"/>
          </p:cNvSpPr>
          <p:nvPr>
            <p:ph idx="1"/>
          </p:nvPr>
        </p:nvSpPr>
        <p:spPr>
          <a:xfrm>
            <a:off x="1088136" y="2194560"/>
            <a:ext cx="7095744" cy="4069080"/>
          </a:xfrm>
        </p:spPr>
        <p:txBody>
          <a:bodyPr/>
          <a:lstStyle/>
          <a:p>
            <a:pPr marL="0" indent="0" algn="ctr">
              <a:lnSpc>
                <a:spcPct val="150000"/>
              </a:lnSpc>
              <a:buNone/>
            </a:pPr>
            <a:r>
              <a:rPr lang="en-US" dirty="0" smtClean="0"/>
              <a:t>            </a:t>
            </a:r>
            <a:r>
              <a:rPr lang="en-US" b="1" dirty="0" smtClean="0">
                <a:solidFill>
                  <a:schemeClr val="accent1"/>
                </a:solidFill>
              </a:rPr>
              <a:t>in a series </a:t>
            </a:r>
            <a:r>
              <a:rPr lang="en-US" dirty="0" smtClean="0"/>
              <a:t>of trainings designed to </a:t>
            </a:r>
            <a:r>
              <a:rPr lang="en-US" i="1" dirty="0" smtClean="0"/>
              <a:t>inform</a:t>
            </a:r>
            <a:r>
              <a:rPr lang="en-US" dirty="0" smtClean="0"/>
              <a:t>, </a:t>
            </a:r>
            <a:r>
              <a:rPr lang="en-US" i="1" dirty="0" smtClean="0"/>
              <a:t>empower</a:t>
            </a:r>
            <a:r>
              <a:rPr lang="en-US" dirty="0" smtClean="0"/>
              <a:t>, and </a:t>
            </a:r>
            <a:r>
              <a:rPr lang="en-US" i="1" dirty="0" smtClean="0"/>
              <a:t>more authentically engage </a:t>
            </a:r>
            <a:r>
              <a:rPr lang="en-US" dirty="0" smtClean="0"/>
              <a:t>college personnel in the </a:t>
            </a:r>
            <a:r>
              <a:rPr lang="en-US" b="1" dirty="0" smtClean="0">
                <a:solidFill>
                  <a:srgbClr val="FF0000"/>
                </a:solidFill>
              </a:rPr>
              <a:t>critical function </a:t>
            </a:r>
            <a:r>
              <a:rPr lang="en-US" dirty="0" smtClean="0"/>
              <a:t>of </a:t>
            </a:r>
            <a:r>
              <a:rPr lang="en-US" b="1" dirty="0" smtClean="0">
                <a:solidFill>
                  <a:srgbClr val="C00000"/>
                </a:solidFill>
              </a:rPr>
              <a:t>curricular articulation </a:t>
            </a:r>
            <a:r>
              <a:rPr lang="en-US" dirty="0" smtClean="0"/>
              <a:t>at MJC, in the district, and the State of California</a:t>
            </a:r>
          </a:p>
          <a:p>
            <a:endParaRPr lang="en-US" dirty="0" smtClean="0"/>
          </a:p>
          <a:p>
            <a:endParaRPr lang="en-US" dirty="0"/>
          </a:p>
        </p:txBody>
      </p:sp>
    </p:spTree>
    <p:extLst>
      <p:ext uri="{BB962C8B-B14F-4D97-AF65-F5344CB8AC3E}">
        <p14:creationId xmlns:p14="http://schemas.microsoft.com/office/powerpoint/2010/main" val="550899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48534"/>
            <a:ext cx="5482683" cy="1626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 name="TextBox 1"/>
          <p:cNvSpPr txBox="1"/>
          <p:nvPr/>
        </p:nvSpPr>
        <p:spPr>
          <a:xfrm>
            <a:off x="830147" y="4445811"/>
            <a:ext cx="4268439" cy="1487587"/>
          </a:xfrm>
          <a:prstGeom prst="rect">
            <a:avLst/>
          </a:prstGeom>
          <a:noFill/>
        </p:spPr>
        <p:txBody>
          <a:bodyPr wrap="square" rtlCol="0">
            <a:spAutoFit/>
          </a:bodyPr>
          <a:lstStyle/>
          <a:p>
            <a:pPr algn="r">
              <a:lnSpc>
                <a:spcPct val="80000"/>
              </a:lnSpc>
            </a:pPr>
            <a:r>
              <a:rPr lang="en-US" sz="3000" b="1" dirty="0" smtClean="0">
                <a:solidFill>
                  <a:schemeClr val="accent3">
                    <a:lumMod val="60000"/>
                    <a:lumOff val="40000"/>
                  </a:schemeClr>
                </a:solidFill>
                <a:cs typeface="Century"/>
              </a:rPr>
              <a:t>Back to the</a:t>
            </a:r>
            <a:r>
              <a:rPr lang="en-US" sz="8000" dirty="0" smtClean="0">
                <a:solidFill>
                  <a:srgbClr val="FF0000"/>
                </a:solidFill>
                <a:latin typeface="Stencil"/>
                <a:cs typeface="Stencil"/>
              </a:rPr>
              <a:t/>
            </a:r>
            <a:br>
              <a:rPr lang="en-US" sz="8000" dirty="0" smtClean="0">
                <a:solidFill>
                  <a:srgbClr val="FF0000"/>
                </a:solidFill>
                <a:latin typeface="Stencil"/>
                <a:cs typeface="Stencil"/>
              </a:rPr>
            </a:br>
            <a:r>
              <a:rPr lang="en-US" sz="8000" dirty="0" smtClean="0">
                <a:solidFill>
                  <a:schemeClr val="bg1"/>
                </a:solidFill>
                <a:latin typeface="Stencil"/>
                <a:cs typeface="Stencil"/>
              </a:rPr>
              <a:t>ED CODE</a:t>
            </a:r>
            <a:endParaRPr lang="en-US" sz="8000" dirty="0">
              <a:solidFill>
                <a:schemeClr val="bg1"/>
              </a:solidFill>
              <a:latin typeface="Stencil"/>
              <a:cs typeface="Stencil"/>
            </a:endParaRPr>
          </a:p>
        </p:txBody>
      </p:sp>
      <p:pic>
        <p:nvPicPr>
          <p:cNvPr id="4" name="Picture 3" descr="LA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5375">
            <a:off x="6108490" y="3519892"/>
            <a:ext cx="2483871" cy="2635326"/>
          </a:xfrm>
          <a:prstGeom prst="rect">
            <a:avLst/>
          </a:prstGeom>
        </p:spPr>
      </p:pic>
    </p:spTree>
    <p:extLst>
      <p:ext uri="{BB962C8B-B14F-4D97-AF65-F5344CB8AC3E}">
        <p14:creationId xmlns:p14="http://schemas.microsoft.com/office/powerpoint/2010/main" val="1001016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07 at 7.48.58 PM.png"/>
          <p:cNvPicPr>
            <a:picLocks noChangeAspect="1"/>
          </p:cNvPicPr>
          <p:nvPr/>
        </p:nvPicPr>
        <p:blipFill rotWithShape="1">
          <a:blip r:embed="rId2">
            <a:extLst>
              <a:ext uri="{28A0092B-C50C-407E-A947-70E740481C1C}">
                <a14:useLocalDpi xmlns:a14="http://schemas.microsoft.com/office/drawing/2010/main" val="0"/>
              </a:ext>
            </a:extLst>
          </a:blip>
          <a:srcRect l="2710" r="3048" b="10006"/>
          <a:stretch/>
        </p:blipFill>
        <p:spPr>
          <a:xfrm>
            <a:off x="247805" y="1567365"/>
            <a:ext cx="8617416" cy="4336585"/>
          </a:xfrm>
          <a:prstGeom prst="rect">
            <a:avLst/>
          </a:prstGeom>
        </p:spPr>
      </p:pic>
    </p:spTree>
    <p:extLst>
      <p:ext uri="{BB962C8B-B14F-4D97-AF65-F5344CB8AC3E}">
        <p14:creationId xmlns:p14="http://schemas.microsoft.com/office/powerpoint/2010/main" val="700792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9-07 at 7.44.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0269"/>
            <a:ext cx="9144000" cy="5062388"/>
          </a:xfrm>
          <a:prstGeom prst="rect">
            <a:avLst/>
          </a:prstGeom>
        </p:spPr>
      </p:pic>
      <p:cxnSp>
        <p:nvCxnSpPr>
          <p:cNvPr id="4" name="Straight Connector 3"/>
          <p:cNvCxnSpPr/>
          <p:nvPr/>
        </p:nvCxnSpPr>
        <p:spPr>
          <a:xfrm>
            <a:off x="1442720" y="5120640"/>
            <a:ext cx="67564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870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9-09 at 3.30.57 PM.png"/>
          <p:cNvPicPr>
            <a:picLocks noChangeAspect="1"/>
          </p:cNvPicPr>
          <p:nvPr/>
        </p:nvPicPr>
        <p:blipFill rotWithShape="1">
          <a:blip r:embed="rId2">
            <a:extLst>
              <a:ext uri="{28A0092B-C50C-407E-A947-70E740481C1C}">
                <a14:useLocalDpi xmlns:a14="http://schemas.microsoft.com/office/drawing/2010/main" val="0"/>
              </a:ext>
            </a:extLst>
          </a:blip>
          <a:srcRect t="7763"/>
          <a:stretch/>
        </p:blipFill>
        <p:spPr>
          <a:xfrm>
            <a:off x="4306645" y="782320"/>
            <a:ext cx="4090461" cy="6167120"/>
          </a:xfrm>
          <a:prstGeom prst="rect">
            <a:avLst/>
          </a:prstGeom>
        </p:spPr>
      </p:pic>
      <p:grpSp>
        <p:nvGrpSpPr>
          <p:cNvPr id="9" name="Group 8"/>
          <p:cNvGrpSpPr/>
          <p:nvPr/>
        </p:nvGrpSpPr>
        <p:grpSpPr>
          <a:xfrm>
            <a:off x="4419600" y="782320"/>
            <a:ext cx="3738880" cy="5974080"/>
            <a:chOff x="4541520" y="690880"/>
            <a:chExt cx="3738880" cy="5974080"/>
          </a:xfrm>
        </p:grpSpPr>
        <p:sp>
          <p:nvSpPr>
            <p:cNvPr id="6" name="Rectangle 5"/>
            <p:cNvSpPr/>
            <p:nvPr/>
          </p:nvSpPr>
          <p:spPr>
            <a:xfrm>
              <a:off x="4541520" y="690880"/>
              <a:ext cx="3738880" cy="141224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4541520" y="3048000"/>
              <a:ext cx="3738880" cy="361696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8" name="Picture 7" descr="Screen Shot 2017-09-09 at 3.30.57 PM.png"/>
          <p:cNvPicPr>
            <a:picLocks noChangeAspect="1"/>
          </p:cNvPicPr>
          <p:nvPr/>
        </p:nvPicPr>
        <p:blipFill rotWithShape="1">
          <a:blip r:embed="rId2">
            <a:extLst>
              <a:ext uri="{28A0092B-C50C-407E-A947-70E740481C1C}">
                <a14:useLocalDpi xmlns:a14="http://schemas.microsoft.com/office/drawing/2010/main" val="0"/>
              </a:ext>
            </a:extLst>
          </a:blip>
          <a:srcRect t="28733" b="56223"/>
          <a:stretch/>
        </p:blipFill>
        <p:spPr>
          <a:xfrm>
            <a:off x="4306645" y="2204720"/>
            <a:ext cx="4090461" cy="1005840"/>
          </a:xfrm>
          <a:prstGeom prst="rect">
            <a:avLst/>
          </a:prstGeom>
        </p:spPr>
      </p:pic>
      <p:pic>
        <p:nvPicPr>
          <p:cNvPr id="11" name="Picture 10"/>
          <p:cNvPicPr>
            <a:picLocks noChangeAspect="1"/>
          </p:cNvPicPr>
          <p:nvPr/>
        </p:nvPicPr>
        <p:blipFill>
          <a:blip r:embed="rId3"/>
          <a:stretch>
            <a:fillRect/>
          </a:stretch>
        </p:blipFill>
        <p:spPr>
          <a:xfrm>
            <a:off x="252161" y="589279"/>
            <a:ext cx="3322320" cy="1382642"/>
          </a:xfrm>
          <a:prstGeom prst="rect">
            <a:avLst/>
          </a:prstGeom>
        </p:spPr>
      </p:pic>
      <p:sp>
        <p:nvSpPr>
          <p:cNvPr id="12" name="TextBox 11"/>
          <p:cNvSpPr txBox="1"/>
          <p:nvPr/>
        </p:nvSpPr>
        <p:spPr>
          <a:xfrm>
            <a:off x="3685340" y="1026775"/>
            <a:ext cx="5658111" cy="461665"/>
          </a:xfrm>
          <a:prstGeom prst="rect">
            <a:avLst/>
          </a:prstGeom>
          <a:noFill/>
        </p:spPr>
        <p:txBody>
          <a:bodyPr wrap="square" rtlCol="0">
            <a:spAutoFit/>
          </a:bodyPr>
          <a:lstStyle/>
          <a:p>
            <a:r>
              <a:rPr lang="en-US" sz="2400" dirty="0" smtClean="0"/>
              <a:t>Course </a:t>
            </a:r>
            <a:r>
              <a:rPr lang="en-US" sz="2400" b="1" dirty="0" smtClean="0"/>
              <a:t>Numbering</a:t>
            </a:r>
            <a:r>
              <a:rPr lang="en-US" sz="2400" dirty="0" smtClean="0"/>
              <a:t> System</a:t>
            </a:r>
            <a:endParaRPr lang="en-US" sz="2400" dirty="0"/>
          </a:p>
        </p:txBody>
      </p:sp>
      <p:grpSp>
        <p:nvGrpSpPr>
          <p:cNvPr id="10" name="Group 9"/>
          <p:cNvGrpSpPr/>
          <p:nvPr/>
        </p:nvGrpSpPr>
        <p:grpSpPr>
          <a:xfrm>
            <a:off x="473664" y="2296160"/>
            <a:ext cx="3118690" cy="863600"/>
            <a:chOff x="893315" y="2184400"/>
            <a:chExt cx="3118690" cy="863600"/>
          </a:xfrm>
        </p:grpSpPr>
        <p:sp>
          <p:nvSpPr>
            <p:cNvPr id="2" name="Left Brace 1"/>
            <p:cNvSpPr/>
            <p:nvPr/>
          </p:nvSpPr>
          <p:spPr>
            <a:xfrm>
              <a:off x="3759200" y="2184400"/>
              <a:ext cx="252805" cy="863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93315" y="2466159"/>
              <a:ext cx="2879314" cy="507831"/>
            </a:xfrm>
            <a:prstGeom prst="rect">
              <a:avLst/>
            </a:prstGeom>
            <a:noFill/>
          </p:spPr>
          <p:txBody>
            <a:bodyPr wrap="none" rtlCol="0">
              <a:spAutoFit/>
            </a:bodyPr>
            <a:lstStyle/>
            <a:p>
              <a:r>
                <a:rPr lang="en-US" dirty="0" smtClean="0"/>
                <a:t>Courses numbered 100-299 at</a:t>
              </a:r>
              <a:br>
                <a:rPr lang="en-US" dirty="0" smtClean="0"/>
              </a:br>
              <a:r>
                <a:rPr lang="en-US" dirty="0" smtClean="0"/>
                <a:t>Baccalaureate &amp; Transfer* Level</a:t>
              </a:r>
              <a:endParaRPr lang="en-US" dirty="0"/>
            </a:p>
          </p:txBody>
        </p:sp>
      </p:grpSp>
      <p:sp>
        <p:nvSpPr>
          <p:cNvPr id="5" name="TextBox 4"/>
          <p:cNvSpPr txBox="1"/>
          <p:nvPr/>
        </p:nvSpPr>
        <p:spPr>
          <a:xfrm>
            <a:off x="6289040" y="5535256"/>
            <a:ext cx="2645276" cy="769441"/>
          </a:xfrm>
          <a:prstGeom prst="rect">
            <a:avLst/>
          </a:prstGeom>
          <a:noFill/>
        </p:spPr>
        <p:txBody>
          <a:bodyPr wrap="none" rtlCol="0">
            <a:spAutoFit/>
          </a:bodyPr>
          <a:lstStyle/>
          <a:p>
            <a:r>
              <a:rPr lang="en-US" sz="1100" i="1" dirty="0" smtClean="0"/>
              <a:t>Because CCC baccalaureate level </a:t>
            </a:r>
          </a:p>
          <a:p>
            <a:r>
              <a:rPr lang="en-US" sz="1100" i="1" dirty="0" smtClean="0"/>
              <a:t>courses are not formally recognized</a:t>
            </a:r>
            <a:br>
              <a:rPr lang="en-US" sz="1100" i="1" dirty="0" smtClean="0"/>
            </a:br>
            <a:r>
              <a:rPr lang="en-US" sz="1100" i="1" dirty="0" smtClean="0"/>
              <a:t>as transferable, we do not classify</a:t>
            </a:r>
          </a:p>
          <a:p>
            <a:r>
              <a:rPr lang="en-US" sz="1100" i="1" dirty="0"/>
              <a:t>t</a:t>
            </a:r>
            <a:r>
              <a:rPr lang="en-US" sz="1100" i="1" dirty="0" smtClean="0"/>
              <a:t>hem as such at this time.</a:t>
            </a:r>
            <a:endParaRPr lang="en-US" sz="1100" i="1" dirty="0"/>
          </a:p>
        </p:txBody>
      </p:sp>
    </p:spTree>
    <p:extLst>
      <p:ext uri="{BB962C8B-B14F-4D97-AF65-F5344CB8AC3E}">
        <p14:creationId xmlns:p14="http://schemas.microsoft.com/office/powerpoint/2010/main" val="10147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8"/>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0plus60units.png"/>
          <p:cNvPicPr>
            <a:picLocks noChangeAspect="1"/>
          </p:cNvPicPr>
          <p:nvPr/>
        </p:nvPicPr>
        <p:blipFill rotWithShape="1">
          <a:blip r:embed="rId2">
            <a:extLst>
              <a:ext uri="{28A0092B-C50C-407E-A947-70E740481C1C}">
                <a14:useLocalDpi xmlns:a14="http://schemas.microsoft.com/office/drawing/2010/main" val="0"/>
              </a:ext>
            </a:extLst>
          </a:blip>
          <a:srcRect l="10172" t="10657" r="13378" b="23880"/>
          <a:stretch/>
        </p:blipFill>
        <p:spPr>
          <a:xfrm rot="21036671">
            <a:off x="630211" y="2160735"/>
            <a:ext cx="3779667" cy="4077118"/>
          </a:xfrm>
          <a:prstGeom prst="rect">
            <a:avLst/>
          </a:prstGeom>
        </p:spPr>
      </p:pic>
      <p:sp>
        <p:nvSpPr>
          <p:cNvPr id="2" name="Title 1"/>
          <p:cNvSpPr>
            <a:spLocks noGrp="1"/>
          </p:cNvSpPr>
          <p:nvPr>
            <p:ph type="title"/>
          </p:nvPr>
        </p:nvSpPr>
        <p:spPr/>
        <p:txBody>
          <a:bodyPr/>
          <a:lstStyle/>
          <a:p>
            <a:r>
              <a:rPr lang="en-US" dirty="0" smtClean="0"/>
              <a:t>TIME FOR SOME TRANSFER </a:t>
            </a:r>
            <a:r>
              <a:rPr lang="en-US" b="1" dirty="0" smtClean="0"/>
              <a:t>MATH</a:t>
            </a:r>
            <a:endParaRPr lang="en-US" b="1" dirty="0"/>
          </a:p>
        </p:txBody>
      </p:sp>
      <p:sp>
        <p:nvSpPr>
          <p:cNvPr id="4" name="TextBox 3"/>
          <p:cNvSpPr txBox="1"/>
          <p:nvPr/>
        </p:nvSpPr>
        <p:spPr>
          <a:xfrm>
            <a:off x="3443940" y="2475312"/>
            <a:ext cx="4883068" cy="338554"/>
          </a:xfrm>
          <a:prstGeom prst="rect">
            <a:avLst/>
          </a:prstGeom>
          <a:noFill/>
        </p:spPr>
        <p:txBody>
          <a:bodyPr wrap="none" rtlCol="0">
            <a:spAutoFit/>
          </a:bodyPr>
          <a:lstStyle/>
          <a:p>
            <a:r>
              <a:rPr lang="en-US" sz="1600" dirty="0" smtClean="0"/>
              <a:t>Typical lower-division units for associate degree</a:t>
            </a:r>
            <a:endParaRPr lang="en-US" sz="1600" dirty="0"/>
          </a:p>
        </p:txBody>
      </p:sp>
      <p:sp>
        <p:nvSpPr>
          <p:cNvPr id="5" name="TextBox 4"/>
          <p:cNvSpPr txBox="1"/>
          <p:nvPr/>
        </p:nvSpPr>
        <p:spPr>
          <a:xfrm>
            <a:off x="3668058" y="3461871"/>
            <a:ext cx="2585363" cy="338554"/>
          </a:xfrm>
          <a:prstGeom prst="rect">
            <a:avLst/>
          </a:prstGeom>
          <a:noFill/>
        </p:spPr>
        <p:txBody>
          <a:bodyPr wrap="none" rtlCol="0">
            <a:spAutoFit/>
          </a:bodyPr>
          <a:lstStyle/>
          <a:p>
            <a:r>
              <a:rPr lang="en-US" sz="1600" dirty="0" smtClean="0"/>
              <a:t>Total upper-division units</a:t>
            </a:r>
            <a:endParaRPr lang="en-US" sz="1600" dirty="0"/>
          </a:p>
        </p:txBody>
      </p:sp>
      <p:sp>
        <p:nvSpPr>
          <p:cNvPr id="6" name="TextBox 5"/>
          <p:cNvSpPr txBox="1"/>
          <p:nvPr/>
        </p:nvSpPr>
        <p:spPr>
          <a:xfrm>
            <a:off x="4564529" y="5157694"/>
            <a:ext cx="2969083" cy="584775"/>
          </a:xfrm>
          <a:prstGeom prst="rect">
            <a:avLst/>
          </a:prstGeom>
          <a:noFill/>
        </p:spPr>
        <p:txBody>
          <a:bodyPr wrap="none" rtlCol="0">
            <a:spAutoFit/>
          </a:bodyPr>
          <a:lstStyle/>
          <a:p>
            <a:r>
              <a:rPr lang="en-US" sz="1600" b="1" dirty="0" smtClean="0"/>
              <a:t>Total</a:t>
            </a:r>
            <a:r>
              <a:rPr lang="en-US" sz="1600" dirty="0" smtClean="0"/>
              <a:t> units allowed</a:t>
            </a:r>
            <a:br>
              <a:rPr lang="en-US" sz="1600" dirty="0" smtClean="0"/>
            </a:br>
            <a:r>
              <a:rPr lang="en-US" sz="1600" dirty="0" smtClean="0"/>
              <a:t>for baccalaureate degree*</a:t>
            </a:r>
            <a:endParaRPr lang="en-US" sz="1600" dirty="0"/>
          </a:p>
        </p:txBody>
      </p:sp>
      <p:sp>
        <p:nvSpPr>
          <p:cNvPr id="7" name="TextBox 6"/>
          <p:cNvSpPr txBox="1"/>
          <p:nvPr/>
        </p:nvSpPr>
        <p:spPr>
          <a:xfrm>
            <a:off x="5139765" y="6415977"/>
            <a:ext cx="3662537" cy="300082"/>
          </a:xfrm>
          <a:prstGeom prst="rect">
            <a:avLst/>
          </a:prstGeom>
          <a:noFill/>
        </p:spPr>
        <p:txBody>
          <a:bodyPr wrap="none" rtlCol="0">
            <a:spAutoFit/>
          </a:bodyPr>
          <a:lstStyle/>
          <a:p>
            <a:r>
              <a:rPr lang="en-US" dirty="0" smtClean="0"/>
              <a:t>*A handful of majors allow for exceptions.</a:t>
            </a:r>
            <a:endParaRPr lang="en-US" dirty="0"/>
          </a:p>
        </p:txBody>
      </p:sp>
    </p:spTree>
    <p:extLst>
      <p:ext uri="{BB962C8B-B14F-4D97-AF65-F5344CB8AC3E}">
        <p14:creationId xmlns:p14="http://schemas.microsoft.com/office/powerpoint/2010/main" val="4026475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60plus60units.png"/>
          <p:cNvPicPr>
            <a:picLocks noChangeAspect="1"/>
          </p:cNvPicPr>
          <p:nvPr/>
        </p:nvPicPr>
        <p:blipFill rotWithShape="1">
          <a:blip r:embed="rId3">
            <a:extLst>
              <a:ext uri="{28A0092B-C50C-407E-A947-70E740481C1C}">
                <a14:useLocalDpi xmlns:a14="http://schemas.microsoft.com/office/drawing/2010/main" val="0"/>
              </a:ext>
            </a:extLst>
          </a:blip>
          <a:srcRect l="32358" t="10657" r="31764" b="68714"/>
          <a:stretch/>
        </p:blipFill>
        <p:spPr>
          <a:xfrm rot="21036671">
            <a:off x="4620975" y="1805707"/>
            <a:ext cx="1409572" cy="1021003"/>
          </a:xfrm>
          <a:prstGeom prst="rect">
            <a:avLst/>
          </a:prstGeom>
        </p:spPr>
      </p:pic>
      <p:sp>
        <p:nvSpPr>
          <p:cNvPr id="19" name="TextBox 18"/>
          <p:cNvSpPr txBox="1"/>
          <p:nvPr/>
        </p:nvSpPr>
        <p:spPr>
          <a:xfrm>
            <a:off x="360071" y="2918307"/>
            <a:ext cx="4462271" cy="1246495"/>
          </a:xfrm>
          <a:prstGeom prst="rect">
            <a:avLst/>
          </a:prstGeom>
          <a:noFill/>
        </p:spPr>
        <p:txBody>
          <a:bodyPr wrap="square" rtlCol="0">
            <a:spAutoFit/>
          </a:bodyPr>
          <a:lstStyle/>
          <a:p>
            <a:r>
              <a:rPr lang="en-US" sz="7500" b="1" spc="-200" dirty="0" smtClean="0">
                <a:solidFill>
                  <a:schemeClr val="accent1">
                    <a:lumMod val="20000"/>
                    <a:lumOff val="80000"/>
                  </a:schemeClr>
                </a:solidFill>
                <a:latin typeface="Arial Black" charset="0"/>
                <a:ea typeface="Arial Black" charset="0"/>
                <a:cs typeface="Arial Black" charset="0"/>
              </a:rPr>
              <a:t>100-299</a:t>
            </a:r>
            <a:endParaRPr lang="en-US" sz="7500" b="1" spc="-200" dirty="0">
              <a:solidFill>
                <a:schemeClr val="accent1">
                  <a:lumMod val="20000"/>
                  <a:lumOff val="80000"/>
                </a:schemeClr>
              </a:solidFill>
              <a:latin typeface="Arial Black" charset="0"/>
              <a:ea typeface="Arial Black" charset="0"/>
              <a:cs typeface="Arial Black" charset="0"/>
            </a:endParaRPr>
          </a:p>
        </p:txBody>
      </p:sp>
      <p:sp>
        <p:nvSpPr>
          <p:cNvPr id="17" name="Rectangle 16"/>
          <p:cNvSpPr/>
          <p:nvPr/>
        </p:nvSpPr>
        <p:spPr>
          <a:xfrm>
            <a:off x="0" y="5465900"/>
            <a:ext cx="9157346" cy="1392099"/>
          </a:xfrm>
          <a:prstGeom prst="rect">
            <a:avLst/>
          </a:prstGeom>
          <a:solidFill>
            <a:schemeClr val="accent1">
              <a:lumMod val="40000"/>
              <a:lumOff val="6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19252" y="5315696"/>
            <a:ext cx="2855782" cy="1246495"/>
          </a:xfrm>
          <a:prstGeom prst="rect">
            <a:avLst/>
          </a:prstGeom>
          <a:noFill/>
        </p:spPr>
        <p:txBody>
          <a:bodyPr wrap="square" rtlCol="0">
            <a:spAutoFit/>
          </a:bodyPr>
          <a:lstStyle/>
          <a:p>
            <a:pPr algn="r"/>
            <a:r>
              <a:rPr lang="en-US" sz="7500" b="1" dirty="0" smtClean="0">
                <a:solidFill>
                  <a:schemeClr val="bg1"/>
                </a:solidFill>
                <a:latin typeface="Arial Black" charset="0"/>
                <a:ea typeface="Arial Black" charset="0"/>
                <a:cs typeface="Arial Black" charset="0"/>
              </a:rPr>
              <a:t>1-99</a:t>
            </a:r>
            <a:endParaRPr lang="en-US" sz="7500" b="1" dirty="0">
              <a:solidFill>
                <a:schemeClr val="bg1"/>
              </a:solidFill>
              <a:latin typeface="Arial Black" charset="0"/>
              <a:ea typeface="Arial Black" charset="0"/>
              <a:cs typeface="Arial Black" charset="0"/>
            </a:endParaRPr>
          </a:p>
        </p:txBody>
      </p:sp>
      <p:sp>
        <p:nvSpPr>
          <p:cNvPr id="5" name="Rounded Rectangle 4"/>
          <p:cNvSpPr/>
          <p:nvPr/>
        </p:nvSpPr>
        <p:spPr>
          <a:xfrm>
            <a:off x="4210442" y="5774506"/>
            <a:ext cx="2194560" cy="713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Competencies, </a:t>
            </a:r>
          </a:p>
          <a:p>
            <a:pPr algn="ctr"/>
            <a:r>
              <a:rPr lang="en-US" dirty="0" smtClean="0"/>
              <a:t>Basic Skills, </a:t>
            </a:r>
            <a:br>
              <a:rPr lang="en-US" dirty="0" smtClean="0"/>
            </a:br>
            <a:r>
              <a:rPr lang="en-US" dirty="0" smtClean="0"/>
              <a:t> </a:t>
            </a:r>
            <a:r>
              <a:rPr lang="en-US" dirty="0" err="1" smtClean="0"/>
              <a:t>Prereq</a:t>
            </a:r>
            <a:r>
              <a:rPr lang="en-US" dirty="0" smtClean="0"/>
              <a:t> sequences</a:t>
            </a:r>
            <a:endParaRPr lang="en-US" dirty="0"/>
          </a:p>
        </p:txBody>
      </p:sp>
      <p:sp>
        <p:nvSpPr>
          <p:cNvPr id="15" name="TextBox 14"/>
          <p:cNvSpPr txBox="1"/>
          <p:nvPr/>
        </p:nvSpPr>
        <p:spPr>
          <a:xfrm>
            <a:off x="5092838" y="5474424"/>
            <a:ext cx="429768" cy="300082"/>
          </a:xfrm>
          <a:prstGeom prst="rect">
            <a:avLst/>
          </a:prstGeom>
          <a:noFill/>
        </p:spPr>
        <p:txBody>
          <a:bodyPr wrap="square" rtlCol="0">
            <a:spAutoFit/>
          </a:bodyPr>
          <a:lstStyle/>
          <a:p>
            <a:r>
              <a:rPr lang="en-US" b="1" dirty="0" smtClean="0"/>
              <a:t>+</a:t>
            </a:r>
            <a:endParaRPr lang="en-US" b="1" dirty="0"/>
          </a:p>
        </p:txBody>
      </p:sp>
      <p:sp>
        <p:nvSpPr>
          <p:cNvPr id="18" name="TextBox 17"/>
          <p:cNvSpPr txBox="1"/>
          <p:nvPr/>
        </p:nvSpPr>
        <p:spPr>
          <a:xfrm>
            <a:off x="208210" y="6084227"/>
            <a:ext cx="3803495" cy="507831"/>
          </a:xfrm>
          <a:prstGeom prst="rect">
            <a:avLst/>
          </a:prstGeom>
          <a:noFill/>
        </p:spPr>
        <p:txBody>
          <a:bodyPr wrap="square" rtlCol="0">
            <a:spAutoFit/>
          </a:bodyPr>
          <a:lstStyle/>
          <a:p>
            <a:pPr algn="r"/>
            <a:r>
              <a:rPr lang="en-US" b="1" dirty="0" smtClean="0">
                <a:solidFill>
                  <a:srgbClr val="FF0000"/>
                </a:solidFill>
              </a:rPr>
              <a:t>PREPARATION</a:t>
            </a:r>
            <a:r>
              <a:rPr lang="en-US" dirty="0" smtClean="0">
                <a:solidFill>
                  <a:srgbClr val="FF0000"/>
                </a:solidFill>
              </a:rPr>
              <a:t> </a:t>
            </a:r>
            <a:br>
              <a:rPr lang="en-US" dirty="0" smtClean="0">
                <a:solidFill>
                  <a:srgbClr val="FF0000"/>
                </a:solidFill>
              </a:rPr>
            </a:br>
            <a:r>
              <a:rPr lang="en-US" dirty="0" smtClean="0"/>
              <a:t>FOR BACCALAUREATE CURRICULUM</a:t>
            </a:r>
            <a:endParaRPr lang="en-US" dirty="0"/>
          </a:p>
        </p:txBody>
      </p:sp>
      <p:sp>
        <p:nvSpPr>
          <p:cNvPr id="24" name="TextBox 23"/>
          <p:cNvSpPr txBox="1"/>
          <p:nvPr/>
        </p:nvSpPr>
        <p:spPr>
          <a:xfrm>
            <a:off x="823933" y="3690588"/>
            <a:ext cx="3029893" cy="715581"/>
          </a:xfrm>
          <a:prstGeom prst="rect">
            <a:avLst/>
          </a:prstGeom>
          <a:noFill/>
        </p:spPr>
        <p:txBody>
          <a:bodyPr wrap="square" rtlCol="0">
            <a:spAutoFit/>
          </a:bodyPr>
          <a:lstStyle/>
          <a:p>
            <a:pPr algn="r"/>
            <a:r>
              <a:rPr lang="en-US" b="1" dirty="0" smtClean="0"/>
              <a:t>TRANSFERABLE,</a:t>
            </a:r>
            <a:r>
              <a:rPr lang="en-US" b="1" dirty="0"/>
              <a:t> </a:t>
            </a:r>
            <a:r>
              <a:rPr lang="en-US" b="1" dirty="0" smtClean="0"/>
              <a:t>LOWER-DIVISON</a:t>
            </a:r>
          </a:p>
          <a:p>
            <a:pPr algn="r"/>
            <a:r>
              <a:rPr lang="en-US" dirty="0" smtClean="0"/>
              <a:t>ASSOCIATE &amp; BACCALAUREATE-LEVEL COURSEWORK</a:t>
            </a:r>
            <a:endParaRPr lang="en-US" dirty="0"/>
          </a:p>
        </p:txBody>
      </p:sp>
      <p:sp>
        <p:nvSpPr>
          <p:cNvPr id="27" name="Title 9"/>
          <p:cNvSpPr txBox="1">
            <a:spLocks/>
          </p:cNvSpPr>
          <p:nvPr/>
        </p:nvSpPr>
        <p:spPr>
          <a:xfrm>
            <a:off x="429768" y="534839"/>
            <a:ext cx="5883794"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sz="2400" dirty="0" smtClean="0"/>
              <a:t>ASSOCIATE DEGREE </a:t>
            </a:r>
            <a:r>
              <a:rPr lang="en-US" b="1" dirty="0" smtClean="0"/>
              <a:t>INGREDIENTS</a:t>
            </a:r>
            <a:endParaRPr lang="en-US" b="1" dirty="0"/>
          </a:p>
        </p:txBody>
      </p:sp>
      <p:pic>
        <p:nvPicPr>
          <p:cNvPr id="28" name="Picture 4" descr="ttp://clipart-library.com/images/dT9KzdKBc.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497" b="95455" l="1918" r="95342"/>
                    </a14:imgEffect>
                  </a14:imgLayer>
                </a14:imgProps>
              </a:ext>
              <a:ext uri="{28A0092B-C50C-407E-A947-70E740481C1C}">
                <a14:useLocalDpi xmlns:a14="http://schemas.microsoft.com/office/drawing/2010/main" val="0"/>
              </a:ext>
            </a:extLst>
          </a:blip>
          <a:srcRect/>
          <a:stretch>
            <a:fillRect/>
          </a:stretch>
        </p:blipFill>
        <p:spPr bwMode="auto">
          <a:xfrm>
            <a:off x="6313562" y="97223"/>
            <a:ext cx="2254366" cy="17664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4224" y="2866013"/>
            <a:ext cx="1926983" cy="300082"/>
          </a:xfrm>
          <a:prstGeom prst="rect">
            <a:avLst/>
          </a:prstGeom>
          <a:noFill/>
        </p:spPr>
        <p:txBody>
          <a:bodyPr wrap="none" rtlCol="0">
            <a:spAutoFit/>
          </a:bodyPr>
          <a:lstStyle/>
          <a:p>
            <a:pPr algn="r"/>
            <a:r>
              <a:rPr lang="en-US" dirty="0" smtClean="0">
                <a:solidFill>
                  <a:srgbClr val="FBCDC7"/>
                </a:solidFill>
              </a:rPr>
              <a:t>COURSES NUMBERED</a:t>
            </a:r>
            <a:endParaRPr lang="en-US" dirty="0">
              <a:solidFill>
                <a:srgbClr val="FBCDC7"/>
              </a:solidFill>
            </a:endParaRPr>
          </a:p>
        </p:txBody>
      </p:sp>
      <p:sp>
        <p:nvSpPr>
          <p:cNvPr id="21" name="Rounded Rectangle 20"/>
          <p:cNvSpPr/>
          <p:nvPr/>
        </p:nvSpPr>
        <p:spPr>
          <a:xfrm>
            <a:off x="4301882" y="4623251"/>
            <a:ext cx="2011680" cy="5894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General Education </a:t>
            </a:r>
            <a:br>
              <a:rPr lang="en-US" dirty="0" smtClean="0"/>
            </a:br>
            <a:r>
              <a:rPr lang="en-US" dirty="0" smtClean="0"/>
              <a:t>Breadth</a:t>
            </a:r>
            <a:endParaRPr lang="en-US" dirty="0"/>
          </a:p>
        </p:txBody>
      </p:sp>
      <p:sp>
        <p:nvSpPr>
          <p:cNvPr id="22" name="Rounded Rectangle 21"/>
          <p:cNvSpPr/>
          <p:nvPr/>
        </p:nvSpPr>
        <p:spPr>
          <a:xfrm>
            <a:off x="4301882" y="3784992"/>
            <a:ext cx="2011680" cy="5894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Associate Degree</a:t>
            </a:r>
            <a:br>
              <a:rPr lang="en-US" dirty="0" smtClean="0"/>
            </a:br>
            <a:r>
              <a:rPr lang="en-US" dirty="0" smtClean="0"/>
              <a:t>Major Requirements</a:t>
            </a:r>
            <a:endParaRPr lang="en-US" dirty="0"/>
          </a:p>
        </p:txBody>
      </p:sp>
      <p:sp>
        <p:nvSpPr>
          <p:cNvPr id="25" name="Rounded Rectangle 24"/>
          <p:cNvSpPr/>
          <p:nvPr/>
        </p:nvSpPr>
        <p:spPr>
          <a:xfrm>
            <a:off x="4301882" y="2926572"/>
            <a:ext cx="2011680" cy="5894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Electives</a:t>
            </a:r>
            <a:endParaRPr lang="en-US" dirty="0"/>
          </a:p>
        </p:txBody>
      </p:sp>
      <p:sp>
        <p:nvSpPr>
          <p:cNvPr id="26" name="TextBox 25"/>
          <p:cNvSpPr txBox="1"/>
          <p:nvPr/>
        </p:nvSpPr>
        <p:spPr>
          <a:xfrm>
            <a:off x="5161418" y="3478604"/>
            <a:ext cx="429768" cy="248002"/>
          </a:xfrm>
          <a:prstGeom prst="rect">
            <a:avLst/>
          </a:prstGeom>
          <a:noFill/>
        </p:spPr>
        <p:txBody>
          <a:bodyPr wrap="square" rtlCol="0">
            <a:spAutoFit/>
          </a:bodyPr>
          <a:lstStyle/>
          <a:p>
            <a:r>
              <a:rPr lang="en-US" b="1" dirty="0" smtClean="0"/>
              <a:t>+</a:t>
            </a:r>
            <a:endParaRPr lang="en-US" b="1" dirty="0"/>
          </a:p>
        </p:txBody>
      </p:sp>
      <p:sp>
        <p:nvSpPr>
          <p:cNvPr id="29" name="TextBox 28"/>
          <p:cNvSpPr txBox="1"/>
          <p:nvPr/>
        </p:nvSpPr>
        <p:spPr>
          <a:xfrm>
            <a:off x="5161418" y="4349639"/>
            <a:ext cx="429768" cy="248002"/>
          </a:xfrm>
          <a:prstGeom prst="rect">
            <a:avLst/>
          </a:prstGeom>
          <a:noFill/>
        </p:spPr>
        <p:txBody>
          <a:bodyPr wrap="square" rtlCol="0">
            <a:spAutoFit/>
          </a:bodyPr>
          <a:lstStyle/>
          <a:p>
            <a:r>
              <a:rPr lang="en-US" b="1" dirty="0" smtClean="0"/>
              <a:t>+</a:t>
            </a:r>
            <a:endParaRPr lang="en-US" b="1" dirty="0"/>
          </a:p>
        </p:txBody>
      </p:sp>
      <p:sp>
        <p:nvSpPr>
          <p:cNvPr id="30" name="Left Bracket 29"/>
          <p:cNvSpPr/>
          <p:nvPr/>
        </p:nvSpPr>
        <p:spPr>
          <a:xfrm>
            <a:off x="3977270" y="3192382"/>
            <a:ext cx="201168" cy="1745358"/>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537590" y="4717450"/>
            <a:ext cx="1332065" cy="369332"/>
          </a:xfrm>
          <a:prstGeom prst="rect">
            <a:avLst/>
          </a:prstGeom>
          <a:noFill/>
        </p:spPr>
        <p:txBody>
          <a:bodyPr wrap="none" rtlCol="0">
            <a:spAutoFit/>
          </a:bodyPr>
          <a:lstStyle/>
          <a:p>
            <a:r>
              <a:rPr lang="en-US" sz="1800" dirty="0" smtClean="0"/>
              <a:t>37-39 units</a:t>
            </a:r>
            <a:endParaRPr lang="en-US" sz="1800" dirty="0"/>
          </a:p>
        </p:txBody>
      </p:sp>
      <p:sp>
        <p:nvSpPr>
          <p:cNvPr id="32" name="TextBox 31"/>
          <p:cNvSpPr txBox="1"/>
          <p:nvPr/>
        </p:nvSpPr>
        <p:spPr>
          <a:xfrm>
            <a:off x="6500720" y="3856494"/>
            <a:ext cx="1430124" cy="369332"/>
          </a:xfrm>
          <a:prstGeom prst="rect">
            <a:avLst/>
          </a:prstGeom>
          <a:noFill/>
        </p:spPr>
        <p:txBody>
          <a:bodyPr wrap="none" rtlCol="0">
            <a:spAutoFit/>
          </a:bodyPr>
          <a:lstStyle/>
          <a:p>
            <a:r>
              <a:rPr lang="en-US" sz="1800" dirty="0" smtClean="0"/>
              <a:t>18-34* units</a:t>
            </a:r>
            <a:endParaRPr lang="en-US" sz="1800" dirty="0"/>
          </a:p>
        </p:txBody>
      </p:sp>
      <p:sp>
        <p:nvSpPr>
          <p:cNvPr id="34" name="TextBox 33"/>
          <p:cNvSpPr txBox="1"/>
          <p:nvPr/>
        </p:nvSpPr>
        <p:spPr>
          <a:xfrm>
            <a:off x="2133600" y="5195539"/>
            <a:ext cx="1926983" cy="300082"/>
          </a:xfrm>
          <a:prstGeom prst="rect">
            <a:avLst/>
          </a:prstGeom>
          <a:noFill/>
        </p:spPr>
        <p:txBody>
          <a:bodyPr wrap="none" rtlCol="0">
            <a:spAutoFit/>
          </a:bodyPr>
          <a:lstStyle/>
          <a:p>
            <a:pPr algn="r"/>
            <a:r>
              <a:rPr lang="en-US" dirty="0" smtClean="0">
                <a:solidFill>
                  <a:srgbClr val="FBCDC7"/>
                </a:solidFill>
              </a:rPr>
              <a:t>COURSES NUMBERED</a:t>
            </a:r>
            <a:endParaRPr lang="en-US" dirty="0">
              <a:solidFill>
                <a:srgbClr val="FBCDC7"/>
              </a:solidFill>
            </a:endParaRPr>
          </a:p>
        </p:txBody>
      </p:sp>
      <p:sp>
        <p:nvSpPr>
          <p:cNvPr id="4" name="TextBox 3"/>
          <p:cNvSpPr txBox="1"/>
          <p:nvPr/>
        </p:nvSpPr>
        <p:spPr>
          <a:xfrm>
            <a:off x="5982912" y="1858459"/>
            <a:ext cx="2465740" cy="923330"/>
          </a:xfrm>
          <a:prstGeom prst="rect">
            <a:avLst/>
          </a:prstGeom>
          <a:noFill/>
        </p:spPr>
        <p:txBody>
          <a:bodyPr wrap="none" rtlCol="0">
            <a:spAutoFit/>
          </a:bodyPr>
          <a:lstStyle/>
          <a:p>
            <a:r>
              <a:rPr lang="en-US" sz="1800" dirty="0" smtClean="0"/>
              <a:t>Transferable</a:t>
            </a:r>
            <a:r>
              <a:rPr lang="en-US" sz="1800" smtClean="0"/>
              <a:t>, </a:t>
            </a:r>
            <a:br>
              <a:rPr lang="en-US" sz="1800" smtClean="0"/>
            </a:br>
            <a:r>
              <a:rPr lang="en-US" sz="1800" smtClean="0"/>
              <a:t>lower-division </a:t>
            </a:r>
            <a:r>
              <a:rPr lang="en-US" sz="1800" dirty="0" smtClean="0"/>
              <a:t/>
            </a:r>
            <a:br>
              <a:rPr lang="en-US" sz="1800" dirty="0" smtClean="0"/>
            </a:br>
            <a:r>
              <a:rPr lang="en-US" sz="1800" dirty="0" smtClean="0"/>
              <a:t>baccalaureate units</a:t>
            </a:r>
            <a:endParaRPr lang="en-US" sz="1800" dirty="0"/>
          </a:p>
        </p:txBody>
      </p:sp>
      <p:grpSp>
        <p:nvGrpSpPr>
          <p:cNvPr id="10" name="Group 9"/>
          <p:cNvGrpSpPr/>
          <p:nvPr/>
        </p:nvGrpSpPr>
        <p:grpSpPr>
          <a:xfrm>
            <a:off x="6755937" y="2866013"/>
            <a:ext cx="1189849" cy="707886"/>
            <a:chOff x="6815705" y="2866013"/>
            <a:chExt cx="1189849" cy="707886"/>
          </a:xfrm>
        </p:grpSpPr>
        <p:sp>
          <p:nvSpPr>
            <p:cNvPr id="33" name="TextBox 32"/>
            <p:cNvSpPr txBox="1"/>
            <p:nvPr/>
          </p:nvSpPr>
          <p:spPr>
            <a:xfrm>
              <a:off x="6815705" y="2866013"/>
              <a:ext cx="542824" cy="707886"/>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000" b="1" dirty="0" smtClean="0">
                  <a:solidFill>
                    <a:schemeClr val="bg1"/>
                  </a:solidFill>
                  <a:latin typeface="Arial Black" charset="0"/>
                  <a:ea typeface="Arial Black" charset="0"/>
                  <a:cs typeface="Arial Black" charset="0"/>
                </a:rPr>
                <a:t>?</a:t>
              </a:r>
              <a:endParaRPr lang="en-US" sz="4000" b="1" dirty="0">
                <a:solidFill>
                  <a:schemeClr val="bg1"/>
                </a:solidFill>
                <a:latin typeface="Arial Black" charset="0"/>
                <a:ea typeface="Arial Black" charset="0"/>
                <a:cs typeface="Arial Black" charset="0"/>
              </a:endParaRPr>
            </a:p>
          </p:txBody>
        </p:sp>
        <p:sp>
          <p:nvSpPr>
            <p:cNvPr id="9" name="TextBox 8"/>
            <p:cNvSpPr txBox="1"/>
            <p:nvPr/>
          </p:nvSpPr>
          <p:spPr>
            <a:xfrm>
              <a:off x="7325748" y="3015529"/>
              <a:ext cx="679806" cy="369332"/>
            </a:xfrm>
            <a:prstGeom prst="rect">
              <a:avLst/>
            </a:prstGeom>
            <a:noFill/>
          </p:spPr>
          <p:txBody>
            <a:bodyPr wrap="none" rtlCol="0">
              <a:spAutoFit/>
            </a:bodyPr>
            <a:lstStyle/>
            <a:p>
              <a:r>
                <a:rPr lang="en-US" sz="1800" dirty="0">
                  <a:solidFill>
                    <a:prstClr val="black"/>
                  </a:solidFill>
                </a:rPr>
                <a:t>units</a:t>
              </a:r>
              <a:endParaRPr lang="en-US" dirty="0"/>
            </a:p>
          </p:txBody>
        </p:sp>
      </p:grpSp>
      <p:grpSp>
        <p:nvGrpSpPr>
          <p:cNvPr id="38" name="Group 37"/>
          <p:cNvGrpSpPr/>
          <p:nvPr/>
        </p:nvGrpSpPr>
        <p:grpSpPr>
          <a:xfrm>
            <a:off x="6755937" y="5791200"/>
            <a:ext cx="1189849" cy="707886"/>
            <a:chOff x="6815705" y="2866013"/>
            <a:chExt cx="1189849" cy="707886"/>
          </a:xfrm>
        </p:grpSpPr>
        <p:sp>
          <p:nvSpPr>
            <p:cNvPr id="39" name="TextBox 38"/>
            <p:cNvSpPr txBox="1"/>
            <p:nvPr/>
          </p:nvSpPr>
          <p:spPr>
            <a:xfrm>
              <a:off x="6815705" y="2866013"/>
              <a:ext cx="542824" cy="707886"/>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000" b="1" dirty="0" smtClean="0">
                  <a:solidFill>
                    <a:schemeClr val="bg1"/>
                  </a:solidFill>
                  <a:latin typeface="Arial Black" charset="0"/>
                  <a:ea typeface="Arial Black" charset="0"/>
                  <a:cs typeface="Arial Black" charset="0"/>
                </a:rPr>
                <a:t>?</a:t>
              </a:r>
              <a:endParaRPr lang="en-US" sz="4000" b="1" dirty="0">
                <a:solidFill>
                  <a:schemeClr val="bg1"/>
                </a:solidFill>
                <a:latin typeface="Arial Black" charset="0"/>
                <a:ea typeface="Arial Black" charset="0"/>
                <a:cs typeface="Arial Black" charset="0"/>
              </a:endParaRPr>
            </a:p>
          </p:txBody>
        </p:sp>
        <p:sp>
          <p:nvSpPr>
            <p:cNvPr id="40" name="TextBox 39"/>
            <p:cNvSpPr txBox="1"/>
            <p:nvPr/>
          </p:nvSpPr>
          <p:spPr>
            <a:xfrm>
              <a:off x="7325748" y="3015529"/>
              <a:ext cx="679806" cy="369332"/>
            </a:xfrm>
            <a:prstGeom prst="rect">
              <a:avLst/>
            </a:prstGeom>
            <a:noFill/>
          </p:spPr>
          <p:txBody>
            <a:bodyPr wrap="none" rtlCol="0">
              <a:spAutoFit/>
            </a:bodyPr>
            <a:lstStyle/>
            <a:p>
              <a:r>
                <a:rPr lang="en-US" sz="1800" dirty="0">
                  <a:solidFill>
                    <a:prstClr val="black"/>
                  </a:solidFill>
                </a:rPr>
                <a:t>units</a:t>
              </a:r>
              <a:endParaRPr lang="en-US" dirty="0"/>
            </a:p>
          </p:txBody>
        </p:sp>
      </p:grpSp>
    </p:spTree>
    <p:extLst>
      <p:ext uri="{BB962C8B-B14F-4D97-AF65-F5344CB8AC3E}">
        <p14:creationId xmlns:p14="http://schemas.microsoft.com/office/powerpoint/2010/main" val="1395272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49" y="2276856"/>
            <a:ext cx="6484622" cy="1285240"/>
          </a:xfrm>
          <a:prstGeom prst="rect">
            <a:avLst/>
          </a:prstGeom>
        </p:spPr>
      </p:pic>
      <p:sp>
        <p:nvSpPr>
          <p:cNvPr id="4" name="TextBox 3"/>
          <p:cNvSpPr txBox="1"/>
          <p:nvPr/>
        </p:nvSpPr>
        <p:spPr>
          <a:xfrm>
            <a:off x="454152" y="3562096"/>
            <a:ext cx="8129016" cy="2057230"/>
          </a:xfrm>
          <a:prstGeom prst="rect">
            <a:avLst/>
          </a:prstGeom>
          <a:noFill/>
        </p:spPr>
        <p:txBody>
          <a:bodyPr wrap="square" rtlCol="0">
            <a:spAutoFit/>
          </a:bodyPr>
          <a:lstStyle/>
          <a:p>
            <a:pPr algn="ctr">
              <a:lnSpc>
                <a:spcPct val="114000"/>
              </a:lnSpc>
            </a:pPr>
            <a:r>
              <a:rPr lang="en-US" sz="2800" dirty="0" smtClean="0"/>
              <a:t>At a minimum, the course transfers</a:t>
            </a:r>
          </a:p>
          <a:p>
            <a:pPr algn="ctr">
              <a:lnSpc>
                <a:spcPct val="114000"/>
              </a:lnSpc>
            </a:pPr>
            <a:r>
              <a:rPr lang="en-US" sz="2800" dirty="0" smtClean="0"/>
              <a:t> to the system(s) indicated as </a:t>
            </a:r>
            <a:r>
              <a:rPr lang="en-US" sz="2800" b="1" dirty="0" smtClean="0"/>
              <a:t>elective credit </a:t>
            </a:r>
            <a:r>
              <a:rPr lang="en-US" sz="2800" dirty="0" smtClean="0"/>
              <a:t>for the baccalaureate degree.</a:t>
            </a:r>
          </a:p>
          <a:p>
            <a:pPr>
              <a:lnSpc>
                <a:spcPct val="114000"/>
              </a:lnSpc>
            </a:pPr>
            <a:r>
              <a:rPr lang="en-US" sz="2800" dirty="0"/>
              <a:t> </a:t>
            </a:r>
            <a:r>
              <a:rPr lang="en-US" sz="2800" dirty="0" smtClean="0"/>
              <a:t> </a:t>
            </a:r>
            <a:endParaRPr lang="en-US" sz="2800" dirty="0"/>
          </a:p>
        </p:txBody>
      </p:sp>
      <p:sp>
        <p:nvSpPr>
          <p:cNvPr id="3" name="TextBox 2"/>
          <p:cNvSpPr txBox="1"/>
          <p:nvPr/>
        </p:nvSpPr>
        <p:spPr>
          <a:xfrm>
            <a:off x="3197281" y="1720686"/>
            <a:ext cx="2924198" cy="461665"/>
          </a:xfrm>
          <a:prstGeom prst="rect">
            <a:avLst/>
          </a:prstGeom>
          <a:noFill/>
        </p:spPr>
        <p:txBody>
          <a:bodyPr wrap="none" rtlCol="0">
            <a:spAutoFit/>
          </a:bodyPr>
          <a:lstStyle/>
          <a:p>
            <a:r>
              <a:rPr lang="en-US" sz="2400" dirty="0" smtClean="0"/>
              <a:t>WHAT THIS MEANS:</a:t>
            </a:r>
            <a:endParaRPr lang="en-US" sz="2400" dirty="0"/>
          </a:p>
        </p:txBody>
      </p:sp>
    </p:spTree>
    <p:extLst>
      <p:ext uri="{BB962C8B-B14F-4D97-AF65-F5344CB8AC3E}">
        <p14:creationId xmlns:p14="http://schemas.microsoft.com/office/powerpoint/2010/main" val="875321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80" y="738926"/>
            <a:ext cx="6377940" cy="1293028"/>
          </a:xfrm>
        </p:spPr>
        <p:txBody>
          <a:bodyPr>
            <a:normAutofit/>
          </a:bodyPr>
          <a:lstStyle/>
          <a:p>
            <a:pPr algn="l"/>
            <a:r>
              <a:rPr lang="en-US" sz="4400" dirty="0" smtClean="0">
                <a:solidFill>
                  <a:schemeClr val="accent1">
                    <a:lumMod val="50000"/>
                  </a:schemeClr>
                </a:solidFill>
              </a:rPr>
              <a:t>AT The </a:t>
            </a:r>
            <a:r>
              <a:rPr lang="en-US" sz="4400" b="1" dirty="0" smtClean="0">
                <a:solidFill>
                  <a:schemeClr val="accent1">
                    <a:lumMod val="50000"/>
                  </a:schemeClr>
                </a:solidFill>
              </a:rPr>
              <a:t>MOST</a:t>
            </a:r>
            <a:endParaRPr lang="en-US" sz="4400" b="1" dirty="0">
              <a:solidFill>
                <a:schemeClr val="accent1">
                  <a:lumMod val="50000"/>
                </a:schemeClr>
              </a:solidFill>
            </a:endParaRPr>
          </a:p>
        </p:txBody>
      </p:sp>
      <p:grpSp>
        <p:nvGrpSpPr>
          <p:cNvPr id="4" name="Group 3"/>
          <p:cNvGrpSpPr/>
          <p:nvPr/>
        </p:nvGrpSpPr>
        <p:grpSpPr>
          <a:xfrm>
            <a:off x="1" y="1576294"/>
            <a:ext cx="3981823" cy="4624294"/>
            <a:chOff x="1" y="1576294"/>
            <a:chExt cx="3981823" cy="4624294"/>
          </a:xfrm>
        </p:grpSpPr>
        <p:sp>
          <p:nvSpPr>
            <p:cNvPr id="30" name="Rectangle 29"/>
            <p:cNvSpPr/>
            <p:nvPr/>
          </p:nvSpPr>
          <p:spPr>
            <a:xfrm>
              <a:off x="1" y="1576294"/>
              <a:ext cx="3981823" cy="46242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3" name="TextBox 2"/>
            <p:cNvSpPr txBox="1"/>
            <p:nvPr/>
          </p:nvSpPr>
          <p:spPr>
            <a:xfrm>
              <a:off x="321236" y="2031954"/>
              <a:ext cx="3376705" cy="3908762"/>
            </a:xfrm>
            <a:prstGeom prst="rect">
              <a:avLst/>
            </a:prstGeom>
            <a:noFill/>
          </p:spPr>
          <p:txBody>
            <a:bodyPr wrap="square" rtlCol="0">
              <a:spAutoFit/>
            </a:bodyPr>
            <a:lstStyle/>
            <a:p>
              <a:pPr algn="r"/>
              <a:r>
                <a:rPr lang="en-US" sz="2400" dirty="0" smtClean="0">
                  <a:solidFill>
                    <a:schemeClr val="accent2">
                      <a:lumMod val="40000"/>
                      <a:lumOff val="60000"/>
                    </a:schemeClr>
                  </a:solidFill>
                </a:rPr>
                <a:t>The CSU and UC systems allow CCC students to apply a</a:t>
              </a:r>
            </a:p>
            <a:p>
              <a:pPr algn="r"/>
              <a:r>
                <a:rPr lang="en-US" sz="4000" b="1" dirty="0" smtClean="0">
                  <a:solidFill>
                    <a:schemeClr val="bg1"/>
                  </a:solidFill>
                </a:rPr>
                <a:t>maximum of 70 units </a:t>
              </a:r>
            </a:p>
            <a:p>
              <a:pPr algn="r"/>
              <a:r>
                <a:rPr lang="en-US" sz="2400" dirty="0">
                  <a:solidFill>
                    <a:srgbClr val="F8C9A0"/>
                  </a:solidFill>
                </a:rPr>
                <a:t>o</a:t>
              </a:r>
              <a:r>
                <a:rPr lang="en-US" sz="2400" dirty="0" smtClean="0">
                  <a:solidFill>
                    <a:srgbClr val="F8C9A0"/>
                  </a:solidFill>
                </a:rPr>
                <a:t>f lower-division coursework to the baccalaureate degree</a:t>
              </a:r>
              <a:endParaRPr lang="en-US" sz="2400" dirty="0">
                <a:solidFill>
                  <a:srgbClr val="F8C9A0"/>
                </a:solidFill>
              </a:endParaRPr>
            </a:p>
          </p:txBody>
        </p:sp>
      </p:grpSp>
      <p:pic>
        <p:nvPicPr>
          <p:cNvPr id="14" name="Picture 13" descr="60plus60units.png"/>
          <p:cNvPicPr>
            <a:picLocks noChangeAspect="1"/>
          </p:cNvPicPr>
          <p:nvPr/>
        </p:nvPicPr>
        <p:blipFill rotWithShape="1">
          <a:blip r:embed="rId2">
            <a:extLst>
              <a:ext uri="{28A0092B-C50C-407E-A947-70E740481C1C}">
                <a14:useLocalDpi xmlns:a14="http://schemas.microsoft.com/office/drawing/2010/main" val="0"/>
              </a:ext>
            </a:extLst>
          </a:blip>
          <a:srcRect l="32358" t="10657" r="31764" b="68714"/>
          <a:stretch/>
        </p:blipFill>
        <p:spPr>
          <a:xfrm rot="21036671">
            <a:off x="4620975" y="1805707"/>
            <a:ext cx="1409572" cy="1021003"/>
          </a:xfrm>
          <a:prstGeom prst="rect">
            <a:avLst/>
          </a:prstGeom>
        </p:spPr>
      </p:pic>
      <p:sp>
        <p:nvSpPr>
          <p:cNvPr id="16" name="Rounded Rectangle 15"/>
          <p:cNvSpPr/>
          <p:nvPr/>
        </p:nvSpPr>
        <p:spPr>
          <a:xfrm>
            <a:off x="4301882" y="4623251"/>
            <a:ext cx="2011680" cy="5894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General Education </a:t>
            </a:r>
            <a:br>
              <a:rPr lang="en-US" dirty="0" smtClean="0"/>
            </a:br>
            <a:r>
              <a:rPr lang="en-US" dirty="0" smtClean="0"/>
              <a:t>Breadth</a:t>
            </a:r>
            <a:endParaRPr lang="en-US" dirty="0"/>
          </a:p>
        </p:txBody>
      </p:sp>
      <p:sp>
        <p:nvSpPr>
          <p:cNvPr id="17" name="Rounded Rectangle 16"/>
          <p:cNvSpPr/>
          <p:nvPr/>
        </p:nvSpPr>
        <p:spPr>
          <a:xfrm>
            <a:off x="4301882" y="3784992"/>
            <a:ext cx="2011680" cy="5894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Associate Degree</a:t>
            </a:r>
            <a:br>
              <a:rPr lang="en-US" dirty="0" smtClean="0"/>
            </a:br>
            <a:r>
              <a:rPr lang="en-US" dirty="0" smtClean="0"/>
              <a:t>Major Requirements</a:t>
            </a:r>
            <a:endParaRPr lang="en-US" dirty="0"/>
          </a:p>
        </p:txBody>
      </p:sp>
      <p:sp>
        <p:nvSpPr>
          <p:cNvPr id="18" name="Rounded Rectangle 17"/>
          <p:cNvSpPr/>
          <p:nvPr/>
        </p:nvSpPr>
        <p:spPr>
          <a:xfrm>
            <a:off x="4301882" y="2926572"/>
            <a:ext cx="2011680" cy="5894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Electives</a:t>
            </a:r>
            <a:endParaRPr lang="en-US" dirty="0"/>
          </a:p>
        </p:txBody>
      </p:sp>
      <p:sp>
        <p:nvSpPr>
          <p:cNvPr id="19" name="TextBox 18"/>
          <p:cNvSpPr txBox="1"/>
          <p:nvPr/>
        </p:nvSpPr>
        <p:spPr>
          <a:xfrm>
            <a:off x="5161418" y="3478604"/>
            <a:ext cx="429768" cy="248002"/>
          </a:xfrm>
          <a:prstGeom prst="rect">
            <a:avLst/>
          </a:prstGeom>
          <a:noFill/>
        </p:spPr>
        <p:txBody>
          <a:bodyPr wrap="square" rtlCol="0">
            <a:spAutoFit/>
          </a:bodyPr>
          <a:lstStyle/>
          <a:p>
            <a:r>
              <a:rPr lang="en-US" b="1" dirty="0" smtClean="0"/>
              <a:t>+</a:t>
            </a:r>
            <a:endParaRPr lang="en-US" b="1" dirty="0"/>
          </a:p>
        </p:txBody>
      </p:sp>
      <p:sp>
        <p:nvSpPr>
          <p:cNvPr id="20" name="TextBox 19"/>
          <p:cNvSpPr txBox="1"/>
          <p:nvPr/>
        </p:nvSpPr>
        <p:spPr>
          <a:xfrm>
            <a:off x="5161418" y="4349639"/>
            <a:ext cx="429768" cy="248002"/>
          </a:xfrm>
          <a:prstGeom prst="rect">
            <a:avLst/>
          </a:prstGeom>
          <a:noFill/>
        </p:spPr>
        <p:txBody>
          <a:bodyPr wrap="square" rtlCol="0">
            <a:spAutoFit/>
          </a:bodyPr>
          <a:lstStyle/>
          <a:p>
            <a:r>
              <a:rPr lang="en-US" b="1" dirty="0" smtClean="0"/>
              <a:t>+</a:t>
            </a:r>
            <a:endParaRPr lang="en-US" b="1" dirty="0"/>
          </a:p>
        </p:txBody>
      </p:sp>
      <p:sp>
        <p:nvSpPr>
          <p:cNvPr id="21" name="TextBox 20"/>
          <p:cNvSpPr txBox="1"/>
          <p:nvPr/>
        </p:nvSpPr>
        <p:spPr>
          <a:xfrm>
            <a:off x="6537590" y="4717450"/>
            <a:ext cx="1332065" cy="369332"/>
          </a:xfrm>
          <a:prstGeom prst="rect">
            <a:avLst/>
          </a:prstGeom>
          <a:noFill/>
        </p:spPr>
        <p:txBody>
          <a:bodyPr wrap="none" rtlCol="0">
            <a:spAutoFit/>
          </a:bodyPr>
          <a:lstStyle/>
          <a:p>
            <a:r>
              <a:rPr lang="en-US" sz="1800" dirty="0" smtClean="0"/>
              <a:t>37-39 units</a:t>
            </a:r>
            <a:endParaRPr lang="en-US" sz="1800" dirty="0"/>
          </a:p>
        </p:txBody>
      </p:sp>
      <p:sp>
        <p:nvSpPr>
          <p:cNvPr id="22" name="TextBox 21"/>
          <p:cNvSpPr txBox="1"/>
          <p:nvPr/>
        </p:nvSpPr>
        <p:spPr>
          <a:xfrm>
            <a:off x="6500720" y="3856494"/>
            <a:ext cx="1430124" cy="369332"/>
          </a:xfrm>
          <a:prstGeom prst="rect">
            <a:avLst/>
          </a:prstGeom>
          <a:noFill/>
        </p:spPr>
        <p:txBody>
          <a:bodyPr wrap="none" rtlCol="0">
            <a:spAutoFit/>
          </a:bodyPr>
          <a:lstStyle/>
          <a:p>
            <a:r>
              <a:rPr lang="en-US" sz="1800" dirty="0" smtClean="0"/>
              <a:t>18-34* units</a:t>
            </a:r>
            <a:endParaRPr lang="en-US" sz="1800" dirty="0"/>
          </a:p>
        </p:txBody>
      </p:sp>
      <p:sp>
        <p:nvSpPr>
          <p:cNvPr id="23" name="TextBox 22"/>
          <p:cNvSpPr txBox="1"/>
          <p:nvPr/>
        </p:nvSpPr>
        <p:spPr>
          <a:xfrm>
            <a:off x="6001926" y="2061177"/>
            <a:ext cx="2463911" cy="646331"/>
          </a:xfrm>
          <a:prstGeom prst="rect">
            <a:avLst/>
          </a:prstGeom>
          <a:noFill/>
        </p:spPr>
        <p:txBody>
          <a:bodyPr wrap="none" rtlCol="0">
            <a:spAutoFit/>
          </a:bodyPr>
          <a:lstStyle/>
          <a:p>
            <a:r>
              <a:rPr lang="en-US" sz="1800" dirty="0" smtClean="0"/>
              <a:t>Transferable </a:t>
            </a:r>
            <a:br>
              <a:rPr lang="en-US" sz="1800" dirty="0" smtClean="0"/>
            </a:br>
            <a:r>
              <a:rPr lang="en-US" sz="1800" dirty="0" smtClean="0"/>
              <a:t>baccalaureate units</a:t>
            </a:r>
            <a:endParaRPr lang="en-US" sz="1800" dirty="0"/>
          </a:p>
        </p:txBody>
      </p:sp>
      <p:grpSp>
        <p:nvGrpSpPr>
          <p:cNvPr id="24" name="Group 23"/>
          <p:cNvGrpSpPr/>
          <p:nvPr/>
        </p:nvGrpSpPr>
        <p:grpSpPr>
          <a:xfrm>
            <a:off x="6755937" y="2866013"/>
            <a:ext cx="1189849" cy="707886"/>
            <a:chOff x="6815705" y="2866013"/>
            <a:chExt cx="1189849" cy="707886"/>
          </a:xfrm>
        </p:grpSpPr>
        <p:sp>
          <p:nvSpPr>
            <p:cNvPr id="25" name="TextBox 24"/>
            <p:cNvSpPr txBox="1"/>
            <p:nvPr/>
          </p:nvSpPr>
          <p:spPr>
            <a:xfrm>
              <a:off x="6815705" y="2866013"/>
              <a:ext cx="542824" cy="707886"/>
            </a:xfrm>
            <a:prstGeom prst="rect">
              <a:avLst/>
            </a:prstGeom>
            <a:solidFill>
              <a:srgbClr val="FFC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000" b="1" dirty="0" smtClean="0">
                  <a:solidFill>
                    <a:schemeClr val="bg1"/>
                  </a:solidFill>
                  <a:latin typeface="Arial Black" charset="0"/>
                  <a:ea typeface="Arial Black" charset="0"/>
                  <a:cs typeface="Arial Black" charset="0"/>
                </a:rPr>
                <a:t>?</a:t>
              </a:r>
              <a:endParaRPr lang="en-US" sz="4000" b="1" dirty="0">
                <a:solidFill>
                  <a:schemeClr val="bg1"/>
                </a:solidFill>
                <a:latin typeface="Arial Black" charset="0"/>
                <a:ea typeface="Arial Black" charset="0"/>
                <a:cs typeface="Arial Black" charset="0"/>
              </a:endParaRPr>
            </a:p>
          </p:txBody>
        </p:sp>
        <p:sp>
          <p:nvSpPr>
            <p:cNvPr id="26" name="TextBox 25"/>
            <p:cNvSpPr txBox="1"/>
            <p:nvPr/>
          </p:nvSpPr>
          <p:spPr>
            <a:xfrm>
              <a:off x="7325748" y="3015529"/>
              <a:ext cx="679806" cy="369332"/>
            </a:xfrm>
            <a:prstGeom prst="rect">
              <a:avLst/>
            </a:prstGeom>
            <a:noFill/>
          </p:spPr>
          <p:txBody>
            <a:bodyPr wrap="none" rtlCol="0">
              <a:spAutoFit/>
            </a:bodyPr>
            <a:lstStyle/>
            <a:p>
              <a:r>
                <a:rPr lang="en-US" sz="1800" dirty="0">
                  <a:solidFill>
                    <a:prstClr val="black"/>
                  </a:solidFill>
                </a:rPr>
                <a:t>units</a:t>
              </a:r>
              <a:endParaRPr lang="en-US" dirty="0"/>
            </a:p>
          </p:txBody>
        </p:sp>
      </p:grpSp>
    </p:spTree>
    <p:extLst>
      <p:ext uri="{BB962C8B-B14F-4D97-AF65-F5344CB8AC3E}">
        <p14:creationId xmlns:p14="http://schemas.microsoft.com/office/powerpoint/2010/main" val="6061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8000" b="9600"/>
          <a:stretch/>
        </p:blipFill>
        <p:spPr>
          <a:xfrm>
            <a:off x="792479" y="3504060"/>
            <a:ext cx="3514039" cy="2895568"/>
          </a:xfrm>
          <a:prstGeom prst="rect">
            <a:avLst/>
          </a:prstGeom>
        </p:spPr>
      </p:pic>
      <p:sp>
        <p:nvSpPr>
          <p:cNvPr id="2" name="Title 1"/>
          <p:cNvSpPr>
            <a:spLocks noGrp="1"/>
          </p:cNvSpPr>
          <p:nvPr>
            <p:ph type="title"/>
          </p:nvPr>
        </p:nvSpPr>
        <p:spPr/>
        <p:txBody>
          <a:bodyPr/>
          <a:lstStyle/>
          <a:p>
            <a:r>
              <a:rPr lang="en-US" dirty="0" smtClean="0"/>
              <a:t>WHAT THAT </a:t>
            </a:r>
            <a:r>
              <a:rPr lang="en-US" b="1" dirty="0" smtClean="0"/>
              <a:t>MEANS</a:t>
            </a:r>
            <a:endParaRPr lang="en-US" b="1" dirty="0"/>
          </a:p>
        </p:txBody>
      </p:sp>
      <p:sp>
        <p:nvSpPr>
          <p:cNvPr id="35" name="TextBox 34"/>
          <p:cNvSpPr txBox="1"/>
          <p:nvPr/>
        </p:nvSpPr>
        <p:spPr>
          <a:xfrm>
            <a:off x="284480" y="1893001"/>
            <a:ext cx="8149814" cy="1200329"/>
          </a:xfrm>
          <a:prstGeom prst="rect">
            <a:avLst/>
          </a:prstGeom>
          <a:noFill/>
        </p:spPr>
        <p:txBody>
          <a:bodyPr wrap="square" rtlCol="0">
            <a:spAutoFit/>
          </a:bodyPr>
          <a:lstStyle/>
          <a:p>
            <a:pPr algn="r"/>
            <a:r>
              <a:rPr lang="en-US" sz="2400" dirty="0" smtClean="0"/>
              <a:t>After </a:t>
            </a:r>
            <a:r>
              <a:rPr lang="en-US" sz="2400" b="1" dirty="0" smtClean="0"/>
              <a:t>GE</a:t>
            </a:r>
            <a:r>
              <a:rPr lang="en-US" sz="2400" dirty="0" smtClean="0"/>
              <a:t> and </a:t>
            </a:r>
            <a:r>
              <a:rPr lang="en-US" sz="2400" b="1" dirty="0" smtClean="0"/>
              <a:t>major requirements </a:t>
            </a:r>
            <a:r>
              <a:rPr lang="en-US" sz="2400" dirty="0" smtClean="0"/>
              <a:t>are satisfied for the associate degree, MJC students often have only a handful – if any – units available for courses that  </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471" y="3265437"/>
            <a:ext cx="4679874" cy="927542"/>
          </a:xfrm>
          <a:prstGeom prst="rect">
            <a:avLst/>
          </a:prstGeom>
        </p:spPr>
      </p:pic>
      <p:sp>
        <p:nvSpPr>
          <p:cNvPr id="38" name="TextBox 37"/>
          <p:cNvSpPr txBox="1"/>
          <p:nvPr/>
        </p:nvSpPr>
        <p:spPr>
          <a:xfrm>
            <a:off x="4270302" y="4187488"/>
            <a:ext cx="4370457" cy="461665"/>
          </a:xfrm>
          <a:prstGeom prst="rect">
            <a:avLst/>
          </a:prstGeom>
          <a:noFill/>
        </p:spPr>
        <p:txBody>
          <a:bodyPr wrap="none" rtlCol="0">
            <a:spAutoFit/>
          </a:bodyPr>
          <a:lstStyle/>
          <a:p>
            <a:r>
              <a:rPr lang="en-US" sz="2400" b="1" dirty="0" smtClean="0">
                <a:solidFill>
                  <a:schemeClr val="accent1">
                    <a:lumMod val="75000"/>
                  </a:schemeClr>
                </a:solidFill>
              </a:rPr>
              <a:t>unless those courses have…</a:t>
            </a:r>
            <a:endParaRPr lang="en-US" sz="2400" b="1" dirty="0">
              <a:solidFill>
                <a:schemeClr val="accent1">
                  <a:lumMod val="75000"/>
                </a:schemeClr>
              </a:solidFill>
            </a:endParaRPr>
          </a:p>
        </p:txBody>
      </p:sp>
      <p:sp>
        <p:nvSpPr>
          <p:cNvPr id="3" name="TextBox 2"/>
          <p:cNvSpPr txBox="1"/>
          <p:nvPr/>
        </p:nvSpPr>
        <p:spPr>
          <a:xfrm>
            <a:off x="180443" y="3265437"/>
            <a:ext cx="1061509" cy="715581"/>
          </a:xfrm>
          <a:prstGeom prst="rect">
            <a:avLst/>
          </a:prstGeom>
          <a:noFill/>
        </p:spPr>
        <p:txBody>
          <a:bodyPr wrap="none" rtlCol="0">
            <a:spAutoFit/>
          </a:bodyPr>
          <a:lstStyle/>
          <a:p>
            <a:r>
              <a:rPr lang="en-US" dirty="0" smtClean="0">
                <a:solidFill>
                  <a:schemeClr val="accent1">
                    <a:lumMod val="60000"/>
                    <a:lumOff val="40000"/>
                  </a:schemeClr>
                </a:solidFill>
              </a:rPr>
              <a:t>REQUIRED </a:t>
            </a:r>
          </a:p>
          <a:p>
            <a:r>
              <a:rPr lang="en-US" dirty="0" smtClean="0">
                <a:solidFill>
                  <a:schemeClr val="accent1">
                    <a:lumMod val="60000"/>
                    <a:lumOff val="40000"/>
                  </a:schemeClr>
                </a:solidFill>
              </a:rPr>
              <a:t>UNITS FOR </a:t>
            </a:r>
          </a:p>
          <a:p>
            <a:r>
              <a:rPr lang="en-US" dirty="0" smtClean="0">
                <a:solidFill>
                  <a:schemeClr val="accent1">
                    <a:lumMod val="60000"/>
                    <a:lumOff val="40000"/>
                  </a:schemeClr>
                </a:solidFill>
              </a:rPr>
              <a:t>TRANSFER</a:t>
            </a:r>
            <a:endParaRPr lang="en-US" dirty="0">
              <a:solidFill>
                <a:schemeClr val="accent1">
                  <a:lumMod val="60000"/>
                  <a:lumOff val="40000"/>
                </a:schemeClr>
              </a:solidFill>
            </a:endParaRPr>
          </a:p>
        </p:txBody>
      </p:sp>
      <p:sp>
        <p:nvSpPr>
          <p:cNvPr id="8" name="TextBox 7"/>
          <p:cNvSpPr txBox="1"/>
          <p:nvPr/>
        </p:nvSpPr>
        <p:spPr>
          <a:xfrm>
            <a:off x="4156514" y="6394940"/>
            <a:ext cx="1317990" cy="300082"/>
          </a:xfrm>
          <a:prstGeom prst="rect">
            <a:avLst/>
          </a:prstGeom>
          <a:noFill/>
        </p:spPr>
        <p:txBody>
          <a:bodyPr wrap="none" rtlCol="0">
            <a:spAutoFit/>
          </a:bodyPr>
          <a:lstStyle/>
          <a:p>
            <a:r>
              <a:rPr lang="en-US" dirty="0" smtClean="0">
                <a:solidFill>
                  <a:schemeClr val="accent1">
                    <a:lumMod val="60000"/>
                    <a:lumOff val="40000"/>
                  </a:schemeClr>
                </a:solidFill>
              </a:rPr>
              <a:t>HMMMMM</a:t>
            </a:r>
            <a:r>
              <a:rPr lang="is-IS" dirty="0" smtClean="0">
                <a:solidFill>
                  <a:schemeClr val="accent1">
                    <a:lumMod val="60000"/>
                    <a:lumOff val="40000"/>
                  </a:schemeClr>
                </a:solidFill>
              </a:rPr>
              <a:t>….</a:t>
            </a:r>
            <a:endParaRPr lang="en-US" dirty="0">
              <a:solidFill>
                <a:schemeClr val="accent1">
                  <a:lumMod val="60000"/>
                  <a:lumOff val="40000"/>
                </a:schemeClr>
              </a:solidFill>
            </a:endParaRPr>
          </a:p>
        </p:txBody>
      </p:sp>
      <p:cxnSp>
        <p:nvCxnSpPr>
          <p:cNvPr id="6" name="Straight Arrow Connector 5"/>
          <p:cNvCxnSpPr>
            <a:stCxn id="3" idx="2"/>
          </p:cNvCxnSpPr>
          <p:nvPr/>
        </p:nvCxnSpPr>
        <p:spPr>
          <a:xfrm>
            <a:off x="711198" y="3981018"/>
            <a:ext cx="325122" cy="133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859997" y="6229860"/>
            <a:ext cx="296517" cy="204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98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98547"/>
            <a:ext cx="9144000" cy="1938992"/>
          </a:xfrm>
          <a:prstGeom prst="rect">
            <a:avLst/>
          </a:prstGeom>
          <a:noFill/>
        </p:spPr>
        <p:txBody>
          <a:bodyPr wrap="square" rtlCol="0">
            <a:spAutoFit/>
          </a:bodyPr>
          <a:lstStyle/>
          <a:p>
            <a:pPr algn="ctr"/>
            <a:r>
              <a:rPr lang="en-US" sz="12000" b="1" dirty="0" smtClean="0">
                <a:solidFill>
                  <a:schemeClr val="bg1">
                    <a:lumMod val="75000"/>
                  </a:schemeClr>
                </a:solidFill>
                <a:latin typeface="Garamond" charset="0"/>
                <a:ea typeface="Garamond" charset="0"/>
                <a:cs typeface="Garamond" charset="0"/>
              </a:rPr>
              <a:t>Articulation</a:t>
            </a:r>
            <a:endParaRPr lang="en-US" sz="12000" b="1" dirty="0">
              <a:solidFill>
                <a:schemeClr val="bg1">
                  <a:lumMod val="75000"/>
                </a:schemeClr>
              </a:solidFill>
              <a:latin typeface="Garamond" charset="0"/>
              <a:ea typeface="Garamond" charset="0"/>
              <a:cs typeface="Garamond" charset="0"/>
            </a:endParaRPr>
          </a:p>
        </p:txBody>
      </p:sp>
      <p:sp>
        <p:nvSpPr>
          <p:cNvPr id="4" name="Title 1"/>
          <p:cNvSpPr txBox="1">
            <a:spLocks/>
          </p:cNvSpPr>
          <p:nvPr/>
        </p:nvSpPr>
        <p:spPr>
          <a:xfrm>
            <a:off x="1108043" y="2209202"/>
            <a:ext cx="6927914" cy="3660589"/>
          </a:xfrm>
          <a:prstGeom prst="rect">
            <a:avLst/>
          </a:prstGeom>
        </p:spPr>
        <p:txBody>
          <a:bodyPr vert="horz" lIns="91440" tIns="45720" rIns="91440" bIns="45720" rtlCol="0" anchor="ctr">
            <a:normAutofit fontScale="975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lnSpc>
                <a:spcPct val="114000"/>
              </a:lnSpc>
              <a:spcBef>
                <a:spcPts val="0"/>
              </a:spcBef>
            </a:pPr>
            <a:r>
              <a:rPr lang="en-US" sz="2400" cap="none" dirty="0" smtClean="0">
                <a:solidFill>
                  <a:prstClr val="black"/>
                </a:solidFill>
              </a:rPr>
              <a:t>Adds </a:t>
            </a:r>
            <a:r>
              <a:rPr lang="en-US" sz="2400" b="1" cap="none" dirty="0" smtClean="0">
                <a:solidFill>
                  <a:prstClr val="black"/>
                </a:solidFill>
              </a:rPr>
              <a:t>value</a:t>
            </a:r>
            <a:r>
              <a:rPr lang="en-US" sz="2400" cap="none" dirty="0" smtClean="0">
                <a:solidFill>
                  <a:prstClr val="black"/>
                </a:solidFill>
              </a:rPr>
              <a:t> to baccalaureate CCC courses at the point of transfer by codifying that a CCC course </a:t>
            </a:r>
            <a:r>
              <a:rPr lang="en-US" sz="2400" b="1" i="1" cap="none" dirty="0" smtClean="0">
                <a:solidFill>
                  <a:srgbClr val="800000"/>
                </a:solidFill>
              </a:rPr>
              <a:t>may be used in lieu of </a:t>
            </a:r>
            <a:r>
              <a:rPr lang="en-US" sz="2400" cap="none" dirty="0" smtClean="0">
                <a:solidFill>
                  <a:prstClr val="black"/>
                </a:solidFill>
              </a:rPr>
              <a:t>a comparable course at the transfer institution</a:t>
            </a:r>
          </a:p>
          <a:p>
            <a:pPr marL="342900" indent="-342900" algn="l">
              <a:lnSpc>
                <a:spcPct val="114000"/>
              </a:lnSpc>
              <a:spcBef>
                <a:spcPts val="600"/>
              </a:spcBef>
              <a:buFont typeface="Arial"/>
              <a:buChar char="•"/>
            </a:pPr>
            <a:r>
              <a:rPr lang="en-US" sz="2400" i="1" cap="none" dirty="0" smtClean="0">
                <a:solidFill>
                  <a:prstClr val="black"/>
                </a:solidFill>
              </a:rPr>
              <a:t>to satisfy a lower-division baccalaureate requirement in the major </a:t>
            </a:r>
            <a:endParaRPr lang="en-US" sz="2400" i="1" cap="none" dirty="0">
              <a:solidFill>
                <a:prstClr val="black"/>
              </a:solidFill>
            </a:endParaRPr>
          </a:p>
          <a:p>
            <a:pPr marL="342900" indent="-342900" algn="l">
              <a:lnSpc>
                <a:spcPct val="114000"/>
              </a:lnSpc>
              <a:spcBef>
                <a:spcPts val="0"/>
              </a:spcBef>
              <a:buFont typeface="Arial"/>
              <a:buChar char="•"/>
            </a:pPr>
            <a:r>
              <a:rPr lang="en-US" sz="2400" i="1" cap="none" dirty="0" smtClean="0">
                <a:solidFill>
                  <a:prstClr val="black"/>
                </a:solidFill>
              </a:rPr>
              <a:t>prepare for upper-division coursework</a:t>
            </a:r>
            <a:endParaRPr lang="en-US" sz="2400" i="1" cap="none" dirty="0">
              <a:solidFill>
                <a:prstClr val="black"/>
              </a:solidFill>
            </a:endParaRPr>
          </a:p>
        </p:txBody>
      </p:sp>
    </p:spTree>
    <p:extLst>
      <p:ext uri="{BB962C8B-B14F-4D97-AF65-F5344CB8AC3E}">
        <p14:creationId xmlns:p14="http://schemas.microsoft.com/office/powerpoint/2010/main" val="1982459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 101 </a:t>
            </a:r>
            <a:r>
              <a:rPr lang="en-US" b="1" dirty="0" smtClean="0"/>
              <a:t>OUTCOMES</a:t>
            </a:r>
            <a:endParaRPr lang="en-US" b="1" dirty="0"/>
          </a:p>
        </p:txBody>
      </p:sp>
      <p:sp>
        <p:nvSpPr>
          <p:cNvPr id="3" name="Content Placeholder 2"/>
          <p:cNvSpPr>
            <a:spLocks noGrp="1"/>
          </p:cNvSpPr>
          <p:nvPr>
            <p:ph idx="1"/>
          </p:nvPr>
        </p:nvSpPr>
        <p:spPr/>
        <p:txBody>
          <a:bodyPr/>
          <a:lstStyle/>
          <a:p>
            <a:pPr marL="0" indent="0">
              <a:lnSpc>
                <a:spcPct val="114000"/>
              </a:lnSpc>
              <a:buNone/>
            </a:pPr>
            <a:r>
              <a:rPr lang="en-US" b="1" dirty="0" smtClean="0"/>
              <a:t>After participating in this training, participants are able to:</a:t>
            </a:r>
          </a:p>
          <a:p>
            <a:pPr>
              <a:lnSpc>
                <a:spcPct val="114000"/>
              </a:lnSpc>
            </a:pPr>
            <a:r>
              <a:rPr lang="en-US" dirty="0" smtClean="0"/>
              <a:t>Outline the primary mission of the California Community Colleges (CCCs)</a:t>
            </a:r>
          </a:p>
          <a:p>
            <a:pPr>
              <a:lnSpc>
                <a:spcPct val="114000"/>
              </a:lnSpc>
            </a:pPr>
            <a:r>
              <a:rPr lang="en-US" dirty="0" smtClean="0"/>
              <a:t>Describe the relationship of CCCs to other systems and institutions of higher education in California</a:t>
            </a:r>
          </a:p>
          <a:p>
            <a:pPr>
              <a:lnSpc>
                <a:spcPct val="114000"/>
              </a:lnSpc>
            </a:pPr>
            <a:r>
              <a:rPr lang="en-US" dirty="0" smtClean="0"/>
              <a:t>Distinguish between transferable credit and articulated credit at the point of transfer</a:t>
            </a:r>
          </a:p>
          <a:p>
            <a:endParaRPr lang="en-US" dirty="0" smtClean="0"/>
          </a:p>
          <a:p>
            <a:endParaRPr lang="en-US" dirty="0" smtClean="0"/>
          </a:p>
          <a:p>
            <a:endParaRPr lang="en-US" dirty="0"/>
          </a:p>
        </p:txBody>
      </p:sp>
    </p:spTree>
    <p:extLst>
      <p:ext uri="{BB962C8B-B14F-4D97-AF65-F5344CB8AC3E}">
        <p14:creationId xmlns:p14="http://schemas.microsoft.com/office/powerpoint/2010/main" val="1390023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9669"/>
            <a:ext cx="9144000" cy="1015663"/>
          </a:xfrm>
          <a:prstGeom prst="rect">
            <a:avLst/>
          </a:prstGeom>
          <a:noFill/>
        </p:spPr>
        <p:txBody>
          <a:bodyPr wrap="square" rtlCol="0">
            <a:spAutoFit/>
          </a:bodyPr>
          <a:lstStyle/>
          <a:p>
            <a:pPr algn="ctr"/>
            <a:r>
              <a:rPr lang="en-US" sz="6000" b="1" dirty="0" smtClean="0">
                <a:solidFill>
                  <a:schemeClr val="bg1">
                    <a:lumMod val="75000"/>
                  </a:schemeClr>
                </a:solidFill>
                <a:latin typeface="Garamond" charset="0"/>
                <a:ea typeface="Garamond" charset="0"/>
                <a:cs typeface="Garamond" charset="0"/>
              </a:rPr>
              <a:t>Credo</a:t>
            </a:r>
            <a:endParaRPr lang="en-US" sz="6000" b="1" dirty="0">
              <a:solidFill>
                <a:schemeClr val="bg1">
                  <a:lumMod val="75000"/>
                </a:schemeClr>
              </a:solidFill>
              <a:latin typeface="Garamond" charset="0"/>
              <a:ea typeface="Garamond" charset="0"/>
              <a:cs typeface="Garamond" charset="0"/>
            </a:endParaRPr>
          </a:p>
        </p:txBody>
      </p:sp>
      <p:sp>
        <p:nvSpPr>
          <p:cNvPr id="4" name="Title 1"/>
          <p:cNvSpPr txBox="1">
            <a:spLocks/>
          </p:cNvSpPr>
          <p:nvPr/>
        </p:nvSpPr>
        <p:spPr>
          <a:xfrm>
            <a:off x="836706" y="2065332"/>
            <a:ext cx="7874000" cy="448637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342900" indent="-342900" algn="l">
              <a:lnSpc>
                <a:spcPct val="100000"/>
              </a:lnSpc>
              <a:spcBef>
                <a:spcPts val="800"/>
              </a:spcBef>
              <a:buFont typeface="Arial"/>
              <a:buChar char="•"/>
            </a:pPr>
            <a:r>
              <a:rPr lang="en-US" sz="1800" cap="none" dirty="0">
                <a:solidFill>
                  <a:prstClr val="black"/>
                </a:solidFill>
              </a:rPr>
              <a:t>Does a given course evidence potential for any type of articulation?</a:t>
            </a:r>
          </a:p>
          <a:p>
            <a:pPr marL="342900" indent="-342900" algn="l">
              <a:lnSpc>
                <a:spcPct val="100000"/>
              </a:lnSpc>
              <a:spcBef>
                <a:spcPts val="800"/>
              </a:spcBef>
              <a:buFont typeface="Arial"/>
              <a:buChar char="•"/>
            </a:pPr>
            <a:r>
              <a:rPr lang="en-US" sz="1800" cap="none" dirty="0" smtClean="0">
                <a:solidFill>
                  <a:prstClr val="black"/>
                </a:solidFill>
              </a:rPr>
              <a:t>Beyond 60 units for degree, are students helped by courses that merely transfer as elective credits? If so, how? Can we measure it?</a:t>
            </a:r>
          </a:p>
          <a:p>
            <a:pPr marL="342900" indent="-342900" algn="l">
              <a:lnSpc>
                <a:spcPct val="100000"/>
              </a:lnSpc>
              <a:spcBef>
                <a:spcPts val="800"/>
              </a:spcBef>
              <a:buFont typeface="Arial"/>
              <a:buChar char="•"/>
            </a:pPr>
            <a:r>
              <a:rPr lang="en-US" sz="1800" cap="none" dirty="0" smtClean="0">
                <a:solidFill>
                  <a:prstClr val="black"/>
                </a:solidFill>
              </a:rPr>
              <a:t>Where are our articulation gaps? Do we know?</a:t>
            </a:r>
          </a:p>
          <a:p>
            <a:pPr marL="342900" indent="-342900" algn="l">
              <a:lnSpc>
                <a:spcPct val="100000"/>
              </a:lnSpc>
              <a:spcBef>
                <a:spcPts val="800"/>
              </a:spcBef>
              <a:buFont typeface="Arial"/>
              <a:buChar char="•"/>
            </a:pPr>
            <a:r>
              <a:rPr lang="en-US" sz="1800" cap="none" dirty="0" smtClean="0">
                <a:solidFill>
                  <a:prstClr val="black"/>
                </a:solidFill>
              </a:rPr>
              <a:t>Does </a:t>
            </a:r>
            <a:r>
              <a:rPr lang="en-US" sz="1800" cap="none" dirty="0">
                <a:solidFill>
                  <a:prstClr val="black"/>
                </a:solidFill>
              </a:rPr>
              <a:t>our curriculum seamlessly fold </a:t>
            </a:r>
            <a:r>
              <a:rPr lang="en-US" sz="1800" cap="none" dirty="0" smtClean="0">
                <a:solidFill>
                  <a:prstClr val="black"/>
                </a:solidFill>
              </a:rPr>
              <a:t>into four-year programs?</a:t>
            </a:r>
          </a:p>
          <a:p>
            <a:pPr marL="342900" indent="-342900" algn="l">
              <a:lnSpc>
                <a:spcPct val="100000"/>
              </a:lnSpc>
              <a:spcBef>
                <a:spcPts val="800"/>
              </a:spcBef>
              <a:buFont typeface="Arial"/>
              <a:buChar char="•"/>
            </a:pPr>
            <a:r>
              <a:rPr lang="en-US" sz="1800" cap="none" dirty="0" smtClean="0">
                <a:solidFill>
                  <a:prstClr val="black"/>
                </a:solidFill>
              </a:rPr>
              <a:t>How do we fairly, accurately, and consistently distinguish baccalaureate </a:t>
            </a:r>
            <a:r>
              <a:rPr lang="en-US" sz="1800" b="1" cap="none" dirty="0" smtClean="0">
                <a:solidFill>
                  <a:prstClr val="black"/>
                </a:solidFill>
              </a:rPr>
              <a:t>preparation</a:t>
            </a:r>
            <a:r>
              <a:rPr lang="en-US" sz="1800" cap="none" dirty="0" smtClean="0">
                <a:solidFill>
                  <a:prstClr val="black"/>
                </a:solidFill>
              </a:rPr>
              <a:t> from baccalaureate </a:t>
            </a:r>
            <a:r>
              <a:rPr lang="en-US" sz="1800" b="1" cap="none" dirty="0" smtClean="0">
                <a:solidFill>
                  <a:prstClr val="black"/>
                </a:solidFill>
              </a:rPr>
              <a:t>rigor</a:t>
            </a:r>
            <a:r>
              <a:rPr lang="en-US" sz="1800" cap="none" dirty="0" smtClean="0">
                <a:solidFill>
                  <a:prstClr val="black"/>
                </a:solidFill>
              </a:rPr>
              <a:t> in our curriculum</a:t>
            </a:r>
            <a:r>
              <a:rPr lang="en-US" sz="1800" u="sng" cap="none" dirty="0" smtClean="0">
                <a:solidFill>
                  <a:prstClr val="black"/>
                </a:solidFill>
              </a:rPr>
              <a:t>?</a:t>
            </a:r>
          </a:p>
          <a:p>
            <a:pPr marL="342900" indent="-342900" algn="l">
              <a:lnSpc>
                <a:spcPct val="100000"/>
              </a:lnSpc>
              <a:spcBef>
                <a:spcPts val="800"/>
              </a:spcBef>
              <a:buFont typeface="Arial"/>
              <a:buChar char="•"/>
            </a:pPr>
            <a:r>
              <a:rPr lang="en-US" sz="1800" cap="none" dirty="0" smtClean="0">
                <a:solidFill>
                  <a:prstClr val="black"/>
                </a:solidFill>
              </a:rPr>
              <a:t>How do we maintain and leverage a robust, current knowledge of baccalaureate trends to most meaningfully support students at the point of transfer? What tools do we have.</a:t>
            </a:r>
          </a:p>
          <a:p>
            <a:pPr marL="342900" indent="-342900" algn="l">
              <a:lnSpc>
                <a:spcPct val="134000"/>
              </a:lnSpc>
              <a:spcBef>
                <a:spcPts val="1000"/>
              </a:spcBef>
              <a:buFont typeface="Arial"/>
              <a:buChar char="•"/>
            </a:pPr>
            <a:endParaRPr lang="en-US" sz="1800" cap="none" dirty="0">
              <a:solidFill>
                <a:prstClr val="black"/>
              </a:solidFill>
            </a:endParaRPr>
          </a:p>
        </p:txBody>
      </p:sp>
      <p:sp>
        <p:nvSpPr>
          <p:cNvPr id="3" name="TextBox 2"/>
          <p:cNvSpPr txBox="1"/>
          <p:nvPr/>
        </p:nvSpPr>
        <p:spPr>
          <a:xfrm>
            <a:off x="978647" y="801965"/>
            <a:ext cx="7136544" cy="553998"/>
          </a:xfrm>
          <a:prstGeom prst="rect">
            <a:avLst/>
          </a:prstGeom>
          <a:noFill/>
        </p:spPr>
        <p:txBody>
          <a:bodyPr wrap="square" rtlCol="0">
            <a:spAutoFit/>
          </a:bodyPr>
          <a:lstStyle/>
          <a:p>
            <a:pPr algn="ctr"/>
            <a:r>
              <a:rPr lang="en-US" sz="3000" dirty="0" smtClean="0"/>
              <a:t>An Articulation Officer’s</a:t>
            </a:r>
            <a:endParaRPr lang="en-US" sz="3000" dirty="0"/>
          </a:p>
        </p:txBody>
      </p:sp>
    </p:spTree>
    <p:extLst>
      <p:ext uri="{BB962C8B-B14F-4D97-AF65-F5344CB8AC3E}">
        <p14:creationId xmlns:p14="http://schemas.microsoft.com/office/powerpoint/2010/main" val="42559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br>
              <a:rPr lang="en-US" dirty="0" smtClean="0"/>
            </a:br>
            <a:r>
              <a:rPr lang="en-US" dirty="0" smtClean="0"/>
              <a:t>IN THE SERIES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8785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65" y="856709"/>
            <a:ext cx="8225117" cy="1293028"/>
          </a:xfrm>
        </p:spPr>
        <p:txBody>
          <a:bodyPr/>
          <a:lstStyle/>
          <a:p>
            <a:r>
              <a:rPr lang="en-US" dirty="0" smtClean="0"/>
              <a:t>EXPLORING ARTICULATION</a:t>
            </a:r>
            <a:r>
              <a:rPr lang="en-US" sz="2400" dirty="0" smtClean="0"/>
              <a:t> </a:t>
            </a:r>
            <a:r>
              <a:rPr lang="en-US" sz="2400" b="1" dirty="0" smtClean="0">
                <a:solidFill>
                  <a:srgbClr val="800000"/>
                </a:solidFill>
              </a:rPr>
              <a:t>RESPONSIBILITIES</a:t>
            </a:r>
            <a:r>
              <a:rPr lang="en-US" sz="2400" dirty="0" smtClean="0"/>
              <a:t> &amp; </a:t>
            </a:r>
            <a:r>
              <a:rPr lang="en-US" sz="2400" b="1" dirty="0" smtClean="0">
                <a:solidFill>
                  <a:srgbClr val="800000"/>
                </a:solidFill>
              </a:rPr>
              <a:t>MECHANISMS</a:t>
            </a:r>
            <a:endParaRPr lang="en-US" sz="2400" b="1" dirty="0">
              <a:solidFill>
                <a:srgbClr val="800000"/>
              </a:solidFill>
            </a:endParaRPr>
          </a:p>
        </p:txBody>
      </p:sp>
      <p:sp>
        <p:nvSpPr>
          <p:cNvPr id="3" name="Content Placeholder 2"/>
          <p:cNvSpPr>
            <a:spLocks noGrp="1"/>
          </p:cNvSpPr>
          <p:nvPr>
            <p:ph idx="1"/>
          </p:nvPr>
        </p:nvSpPr>
        <p:spPr>
          <a:xfrm>
            <a:off x="1483360" y="2357120"/>
            <a:ext cx="7660639" cy="4097468"/>
          </a:xfrm>
        </p:spPr>
        <p:txBody>
          <a:bodyPr>
            <a:noAutofit/>
          </a:bodyPr>
          <a:lstStyle/>
          <a:p>
            <a:pPr>
              <a:lnSpc>
                <a:spcPct val="100000"/>
              </a:lnSpc>
            </a:pPr>
            <a:r>
              <a:rPr lang="en-US" sz="1600" b="1" dirty="0" smtClean="0">
                <a:hlinkClick r:id="rId2"/>
              </a:rPr>
              <a:t>CSU EO 167:</a:t>
            </a:r>
            <a:r>
              <a:rPr lang="en-US" sz="1600" dirty="0" smtClean="0"/>
              <a:t> CCC right to self-determine baccalaureate level courses</a:t>
            </a:r>
          </a:p>
          <a:p>
            <a:pPr>
              <a:lnSpc>
                <a:spcPct val="100000"/>
              </a:lnSpc>
            </a:pPr>
            <a:r>
              <a:rPr lang="en-US" sz="1600" dirty="0" smtClean="0"/>
              <a:t>Course-to-Course </a:t>
            </a:r>
            <a:r>
              <a:rPr lang="en-US" sz="1600" b="1" dirty="0" smtClean="0">
                <a:hlinkClick r:id="rId3"/>
              </a:rPr>
              <a:t>articulation agreements</a:t>
            </a:r>
            <a:r>
              <a:rPr lang="en-US" sz="1600" dirty="0" smtClean="0">
                <a:hlinkClick r:id="rId3"/>
              </a:rPr>
              <a:t> </a:t>
            </a:r>
            <a:r>
              <a:rPr lang="en-US" sz="1600" dirty="0" smtClean="0"/>
              <a:t>between institutions</a:t>
            </a:r>
          </a:p>
          <a:p>
            <a:pPr>
              <a:lnSpc>
                <a:spcPct val="100000"/>
              </a:lnSpc>
            </a:pPr>
            <a:r>
              <a:rPr lang="en-US" sz="1600" b="1" dirty="0" smtClean="0">
                <a:hlinkClick r:id="rId4"/>
              </a:rPr>
              <a:t>CSU-GE pattern</a:t>
            </a:r>
            <a:r>
              <a:rPr lang="en-US" sz="1600" b="1" dirty="0" smtClean="0"/>
              <a:t> </a:t>
            </a:r>
            <a:r>
              <a:rPr lang="en-US" sz="1600" dirty="0" smtClean="0"/>
              <a:t>placement approval</a:t>
            </a:r>
          </a:p>
          <a:p>
            <a:pPr>
              <a:lnSpc>
                <a:spcPct val="100000"/>
              </a:lnSpc>
            </a:pPr>
            <a:r>
              <a:rPr lang="en-US" sz="1600" dirty="0" smtClean="0"/>
              <a:t>Approval for </a:t>
            </a:r>
            <a:r>
              <a:rPr lang="en-US" sz="1600" b="1" dirty="0" smtClean="0">
                <a:hlinkClick r:id="rId5"/>
              </a:rPr>
              <a:t>UC Transfer Course Agreements (TCA)</a:t>
            </a:r>
            <a:r>
              <a:rPr lang="en-US" sz="1600" b="1" dirty="0" smtClean="0"/>
              <a:t> </a:t>
            </a:r>
            <a:r>
              <a:rPr lang="en-US" sz="1600" dirty="0" smtClean="0"/>
              <a:t>allowing for</a:t>
            </a:r>
          </a:p>
          <a:p>
            <a:pPr lvl="1">
              <a:lnSpc>
                <a:spcPct val="100000"/>
              </a:lnSpc>
            </a:pPr>
            <a:r>
              <a:rPr lang="en-US" sz="1600" dirty="0" smtClean="0"/>
              <a:t>MJC courses to transfer as elective credit</a:t>
            </a:r>
            <a:endParaRPr lang="en-US" sz="1600" dirty="0" smtClean="0">
              <a:hlinkClick r:id="rId6"/>
            </a:endParaRPr>
          </a:p>
          <a:p>
            <a:pPr lvl="1">
              <a:lnSpc>
                <a:spcPct val="100000"/>
              </a:lnSpc>
            </a:pPr>
            <a:r>
              <a:rPr lang="en-US" sz="1600" b="1" dirty="0" smtClean="0">
                <a:hlinkClick r:id="rId6"/>
              </a:rPr>
              <a:t>UC </a:t>
            </a:r>
            <a:r>
              <a:rPr lang="en-US" sz="1600" b="1" dirty="0">
                <a:hlinkClick r:id="rId6"/>
              </a:rPr>
              <a:t>Transfer pathway</a:t>
            </a:r>
            <a:r>
              <a:rPr lang="en-US" sz="1600" dirty="0"/>
              <a:t> articulation</a:t>
            </a:r>
          </a:p>
          <a:p>
            <a:pPr lvl="1">
              <a:lnSpc>
                <a:spcPct val="100000"/>
              </a:lnSpc>
            </a:pPr>
            <a:r>
              <a:rPr lang="en-US" sz="1600" b="1" dirty="0" smtClean="0">
                <a:hlinkClick r:id="rId7"/>
              </a:rPr>
              <a:t>IGETC Pattern </a:t>
            </a:r>
            <a:r>
              <a:rPr lang="en-US" sz="1600" dirty="0" smtClean="0"/>
              <a:t>placement</a:t>
            </a:r>
          </a:p>
          <a:p>
            <a:pPr lvl="1">
              <a:lnSpc>
                <a:spcPct val="100000"/>
              </a:lnSpc>
            </a:pPr>
            <a:r>
              <a:rPr lang="en-US" sz="1600" b="1" dirty="0" smtClean="0">
                <a:hlinkClick r:id="rId8"/>
              </a:rPr>
              <a:t>Transfer Admission Agreements</a:t>
            </a:r>
            <a:r>
              <a:rPr lang="en-US" sz="1600" dirty="0" smtClean="0"/>
              <a:t> (TAGs)</a:t>
            </a:r>
          </a:p>
          <a:p>
            <a:pPr>
              <a:lnSpc>
                <a:spcPct val="100000"/>
              </a:lnSpc>
            </a:pPr>
            <a:r>
              <a:rPr lang="en-US" sz="1600" b="1" dirty="0" smtClean="0">
                <a:hlinkClick r:id="rId9"/>
              </a:rPr>
              <a:t>C</a:t>
            </a:r>
            <a:r>
              <a:rPr lang="en-US" sz="1600" b="1" dirty="0">
                <a:hlinkClick r:id="rId9"/>
              </a:rPr>
              <a:t>-ID Descriptor</a:t>
            </a:r>
            <a:r>
              <a:rPr lang="en-US" sz="1600" dirty="0"/>
              <a:t> approval</a:t>
            </a:r>
          </a:p>
          <a:p>
            <a:pPr>
              <a:lnSpc>
                <a:spcPct val="100000"/>
              </a:lnSpc>
            </a:pPr>
            <a:r>
              <a:rPr lang="en-US" sz="1600" b="1" dirty="0" smtClean="0">
                <a:hlinkClick r:id="rId10"/>
              </a:rPr>
              <a:t>Transfer Model Curricula</a:t>
            </a:r>
            <a:r>
              <a:rPr lang="en-US" sz="1600" dirty="0" smtClean="0"/>
              <a:t> that are the template different ADTs</a:t>
            </a:r>
          </a:p>
          <a:p>
            <a:pPr>
              <a:lnSpc>
                <a:spcPct val="100000"/>
              </a:lnSpc>
            </a:pPr>
            <a:r>
              <a:rPr lang="en-US" sz="1600" b="1" dirty="0" smtClean="0">
                <a:hlinkClick r:id="rId11"/>
              </a:rPr>
              <a:t>Intra-district Equivalency</a:t>
            </a:r>
            <a:r>
              <a:rPr lang="en-US" sz="1600" dirty="0" smtClean="0"/>
              <a:t> between MJC and Columbia College</a:t>
            </a:r>
          </a:p>
          <a:p>
            <a:pPr>
              <a:lnSpc>
                <a:spcPct val="100000"/>
              </a:lnSpc>
            </a:pPr>
            <a:endParaRPr lang="en-US" sz="1600" dirty="0" smtClean="0"/>
          </a:p>
          <a:p>
            <a:pPr>
              <a:lnSpc>
                <a:spcPct val="100000"/>
              </a:lnSpc>
            </a:pPr>
            <a:endParaRPr lang="en-US" sz="1600" dirty="0"/>
          </a:p>
        </p:txBody>
      </p:sp>
      <p:pic>
        <p:nvPicPr>
          <p:cNvPr id="5" name="Picture 2" descr="ttp://www.pngpix.com/wp-content/uploads/2016/11/PNGPIX-COM-Magnifying-Glass-PNG-Transparent-Image-500x37"/>
          <p:cNvPicPr>
            <a:picLocks noChangeAspect="1" noChangeArrowheads="1"/>
          </p:cNvPicPr>
          <p:nvPr/>
        </p:nvPicPr>
        <p:blipFill>
          <a:blip r:embed="rId12">
            <a:alphaModFix amt="27000"/>
            <a:extLst>
              <a:ext uri="{28A0092B-C50C-407E-A947-70E740481C1C}">
                <a14:useLocalDpi xmlns:a14="http://schemas.microsoft.com/office/drawing/2010/main" val="0"/>
              </a:ext>
            </a:extLst>
          </a:blip>
          <a:srcRect/>
          <a:stretch>
            <a:fillRect/>
          </a:stretch>
        </p:blipFill>
        <p:spPr bwMode="auto">
          <a:xfrm flipH="1">
            <a:off x="0" y="1942353"/>
            <a:ext cx="6822993" cy="491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REQUIRED</a:t>
            </a:r>
            <a:endParaRPr lang="en-US" dirty="0"/>
          </a:p>
        </p:txBody>
      </p:sp>
      <p:sp>
        <p:nvSpPr>
          <p:cNvPr id="3" name="Content Placeholder 2"/>
          <p:cNvSpPr>
            <a:spLocks noGrp="1"/>
          </p:cNvSpPr>
          <p:nvPr>
            <p:ph idx="1"/>
          </p:nvPr>
        </p:nvSpPr>
        <p:spPr>
          <a:xfrm>
            <a:off x="594360" y="2756828"/>
            <a:ext cx="7955280" cy="3506811"/>
          </a:xfrm>
        </p:spPr>
        <p:txBody>
          <a:bodyPr/>
          <a:lstStyle/>
          <a:p>
            <a:r>
              <a:rPr lang="en-US" b="1" dirty="0"/>
              <a:t>§ 40508. The Bachelor's Degree: Total Units.</a:t>
            </a:r>
          </a:p>
          <a:p>
            <a:r>
              <a:rPr lang="en-US" dirty="0"/>
              <a:t>5 CA ADC § </a:t>
            </a:r>
            <a:r>
              <a:rPr lang="en-US" dirty="0" smtClean="0"/>
              <a:t>40508</a:t>
            </a:r>
            <a:endParaRPr lang="en-US" dirty="0"/>
          </a:p>
        </p:txBody>
      </p:sp>
      <p:sp>
        <p:nvSpPr>
          <p:cNvPr id="4" name="TextBox 3"/>
          <p:cNvSpPr txBox="1"/>
          <p:nvPr/>
        </p:nvSpPr>
        <p:spPr>
          <a:xfrm>
            <a:off x="390293" y="1431073"/>
            <a:ext cx="7857421" cy="300082"/>
          </a:xfrm>
          <a:prstGeom prst="rect">
            <a:avLst/>
          </a:prstGeom>
          <a:noFill/>
        </p:spPr>
        <p:txBody>
          <a:bodyPr wrap="none" rtlCol="0">
            <a:spAutoFit/>
          </a:bodyPr>
          <a:lstStyle/>
          <a:p>
            <a:r>
              <a:rPr lang="en-US" dirty="0"/>
              <a:t>https://</a:t>
            </a:r>
            <a:r>
              <a:rPr lang="en-US" dirty="0" err="1"/>
              <a:t>www.calstate.edu</a:t>
            </a:r>
            <a:r>
              <a:rPr lang="en-US" dirty="0"/>
              <a:t>/</a:t>
            </a:r>
            <a:r>
              <a:rPr lang="en-US" dirty="0" err="1"/>
              <a:t>AcadAff</a:t>
            </a:r>
            <a:r>
              <a:rPr lang="en-US" dirty="0"/>
              <a:t>/</a:t>
            </a:r>
            <a:r>
              <a:rPr lang="en-US" dirty="0" err="1"/>
              <a:t>codedmemos</a:t>
            </a:r>
            <a:r>
              <a:rPr lang="en-US" dirty="0"/>
              <a:t>/AA-2013-02-Attach3_120_Unit_Toolkit.pdf</a:t>
            </a:r>
          </a:p>
        </p:txBody>
      </p:sp>
      <p:sp>
        <p:nvSpPr>
          <p:cNvPr id="5" name="TextBox 4"/>
          <p:cNvSpPr txBox="1"/>
          <p:nvPr/>
        </p:nvSpPr>
        <p:spPr>
          <a:xfrm>
            <a:off x="588537" y="1864732"/>
            <a:ext cx="8666997" cy="300082"/>
          </a:xfrm>
          <a:prstGeom prst="rect">
            <a:avLst/>
          </a:prstGeom>
          <a:noFill/>
        </p:spPr>
        <p:txBody>
          <a:bodyPr wrap="none" rtlCol="0">
            <a:spAutoFit/>
          </a:bodyPr>
          <a:lstStyle/>
          <a:p>
            <a:r>
              <a:rPr lang="en-US" dirty="0"/>
              <a:t>http://</a:t>
            </a:r>
            <a:r>
              <a:rPr lang="en-US" dirty="0" err="1"/>
              <a:t>admission.universityofcalifornia.edu</a:t>
            </a:r>
            <a:r>
              <a:rPr lang="en-US" dirty="0"/>
              <a:t>/counselors/transfer/advising/transferring-credits/</a:t>
            </a:r>
            <a:r>
              <a:rPr lang="en-US" dirty="0" err="1"/>
              <a:t>index.html</a:t>
            </a:r>
            <a:endParaRPr lang="en-US" dirty="0"/>
          </a:p>
        </p:txBody>
      </p:sp>
      <p:sp>
        <p:nvSpPr>
          <p:cNvPr id="6" name="TextBox 5"/>
          <p:cNvSpPr txBox="1"/>
          <p:nvPr/>
        </p:nvSpPr>
        <p:spPr>
          <a:xfrm>
            <a:off x="514195" y="2403707"/>
            <a:ext cx="13858105" cy="300082"/>
          </a:xfrm>
          <a:prstGeom prst="rect">
            <a:avLst/>
          </a:prstGeom>
          <a:noFill/>
        </p:spPr>
        <p:txBody>
          <a:bodyPr wrap="none" rtlCol="0">
            <a:spAutoFit/>
          </a:bodyPr>
          <a:lstStyle/>
          <a:p>
            <a:r>
              <a:rPr lang="en-US" dirty="0"/>
              <a:t>https://</a:t>
            </a:r>
            <a:r>
              <a:rPr lang="en-US" dirty="0" err="1"/>
              <a:t>govt.westlaw.com</a:t>
            </a:r>
            <a:r>
              <a:rPr lang="en-US" dirty="0"/>
              <a:t>/</a:t>
            </a:r>
            <a:r>
              <a:rPr lang="en-US" dirty="0" err="1"/>
              <a:t>calregs</a:t>
            </a:r>
            <a:r>
              <a:rPr lang="en-US" dirty="0"/>
              <a:t>/Document/I2AF461135D25489BA4B7642B6A47CB81?viewType=</a:t>
            </a:r>
            <a:r>
              <a:rPr lang="en-US" dirty="0" err="1"/>
              <a:t>FullText&amp;transitionType</a:t>
            </a:r>
            <a:r>
              <a:rPr lang="en-US" dirty="0"/>
              <a:t>=</a:t>
            </a:r>
            <a:r>
              <a:rPr lang="en-US" dirty="0" err="1"/>
              <a:t>DocumentItem&amp;contextData</a:t>
            </a:r>
            <a:r>
              <a:rPr lang="en-US" dirty="0"/>
              <a:t>=(</a:t>
            </a:r>
            <a:r>
              <a:rPr lang="en-US" dirty="0" err="1"/>
              <a:t>sc.Default</a:t>
            </a:r>
            <a:r>
              <a:rPr lang="en-US" dirty="0"/>
              <a:t>)</a:t>
            </a:r>
          </a:p>
        </p:txBody>
      </p:sp>
      <p:pic>
        <p:nvPicPr>
          <p:cNvPr id="7" name="Picture 2" descr="ttp://www.pngpix.com/wp-content/uploads/2016/11/PNGPIX-COM-Magnifying-Glass-PNG-Transparent-Image-500x37"/>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flipH="1">
            <a:off x="0" y="3017538"/>
            <a:ext cx="3398364" cy="244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52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a:t>
            </a:r>
            <a:r>
              <a:rPr lang="en-US" dirty="0" smtClean="0"/>
              <a:t> SHOULD </a:t>
            </a:r>
            <a:r>
              <a:rPr lang="en-US" dirty="0" err="1" smtClean="0"/>
              <a:t>pARTICIPATE</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14000"/>
              </a:lnSpc>
            </a:pPr>
            <a:r>
              <a:rPr lang="en-US" b="1" dirty="0" smtClean="0"/>
              <a:t>Faculty </a:t>
            </a:r>
          </a:p>
          <a:p>
            <a:pPr lvl="1">
              <a:lnSpc>
                <a:spcPct val="114000"/>
              </a:lnSpc>
            </a:pPr>
            <a:r>
              <a:rPr lang="en-US" dirty="0" smtClean="0"/>
              <a:t>who aren’t quite “crystal clear” the many functions and facets of articulation</a:t>
            </a:r>
          </a:p>
          <a:p>
            <a:pPr lvl="1">
              <a:lnSpc>
                <a:spcPct val="114000"/>
              </a:lnSpc>
            </a:pPr>
            <a:r>
              <a:rPr lang="en-US" dirty="0" smtClean="0"/>
              <a:t>new to teaching, to MJC, or to higher </a:t>
            </a:r>
            <a:r>
              <a:rPr lang="en-US" dirty="0"/>
              <a:t>education in the state of California</a:t>
            </a:r>
          </a:p>
          <a:p>
            <a:pPr lvl="1">
              <a:lnSpc>
                <a:spcPct val="114000"/>
              </a:lnSpc>
            </a:pPr>
            <a:r>
              <a:rPr lang="en-US" dirty="0" smtClean="0"/>
              <a:t>in </a:t>
            </a:r>
            <a:r>
              <a:rPr lang="en-US" dirty="0"/>
              <a:t>leadership roles on campus and in the state</a:t>
            </a:r>
          </a:p>
          <a:p>
            <a:pPr lvl="1">
              <a:lnSpc>
                <a:spcPct val="114000"/>
              </a:lnSpc>
            </a:pPr>
            <a:r>
              <a:rPr lang="en-US" dirty="0" smtClean="0"/>
              <a:t>embarking a comprehensive curricular update</a:t>
            </a:r>
          </a:p>
          <a:p>
            <a:pPr>
              <a:lnSpc>
                <a:spcPct val="114000"/>
              </a:lnSpc>
            </a:pPr>
            <a:r>
              <a:rPr lang="en-US" b="1" dirty="0" smtClean="0"/>
              <a:t>Administrators</a:t>
            </a:r>
          </a:p>
          <a:p>
            <a:pPr>
              <a:lnSpc>
                <a:spcPct val="114000"/>
              </a:lnSpc>
            </a:pPr>
            <a:r>
              <a:rPr lang="en-US" b="1" dirty="0" smtClean="0"/>
              <a:t>Student Services </a:t>
            </a:r>
            <a:r>
              <a:rPr lang="en-US" dirty="0" smtClean="0"/>
              <a:t>and </a:t>
            </a:r>
            <a:r>
              <a:rPr lang="en-US" b="1" dirty="0" smtClean="0"/>
              <a:t>Instructional staff </a:t>
            </a:r>
          </a:p>
          <a:p>
            <a:endParaRPr lang="en-US" dirty="0" smtClean="0"/>
          </a:p>
        </p:txBody>
      </p:sp>
    </p:spTree>
    <p:extLst>
      <p:ext uri="{BB962C8B-B14F-4D97-AF65-F5344CB8AC3E}">
        <p14:creationId xmlns:p14="http://schemas.microsoft.com/office/powerpoint/2010/main" val="140237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86032" y="874003"/>
            <a:ext cx="8141133" cy="5207772"/>
          </a:xfrm>
          <a:prstGeom prst="wedgeEllipseCallout">
            <a:avLst>
              <a:gd name="adj1" fmla="val -41160"/>
              <a:gd name="adj2" fmla="val 59001"/>
            </a:avLst>
          </a:prstGeom>
          <a:gradFill flip="none" rotWithShape="1">
            <a:gsLst>
              <a:gs pos="0">
                <a:schemeClr val="bg1">
                  <a:lumMod val="85000"/>
                </a:schemeClr>
              </a:gs>
              <a:gs pos="50000">
                <a:schemeClr val="lt1">
                  <a:tint val="98000"/>
                  <a:shade val="90000"/>
                  <a:satMod val="130000"/>
                  <a:lumMod val="103000"/>
                </a:schemeClr>
              </a:gs>
              <a:gs pos="100000">
                <a:schemeClr val="lt1">
                  <a:shade val="63000"/>
                  <a:satMod val="120000"/>
                </a:schemeClr>
              </a:gs>
            </a:gsLst>
            <a:path path="circle">
              <a:fillToRect l="100000" t="100000"/>
            </a:path>
            <a:tileRect r="-100000" b="-100000"/>
          </a:gradFill>
          <a:ln>
            <a:noFill/>
          </a:ln>
        </p:spPr>
        <p:style>
          <a:lnRef idx="2">
            <a:schemeClr val="accent2"/>
          </a:lnRef>
          <a:fillRef idx="1003">
            <a:schemeClr val="lt1"/>
          </a:fillRef>
          <a:effectRef idx="0">
            <a:schemeClr val="accent2"/>
          </a:effectRef>
          <a:fontRef idx="minor">
            <a:schemeClr val="dk1"/>
          </a:fontRef>
        </p:style>
        <p:txBody>
          <a:bodyPr rtlCol="0" anchor="ctr"/>
          <a:lstStyle/>
          <a:p>
            <a:pPr algn="ctr"/>
            <a:r>
              <a:rPr lang="en-US" sz="3000" dirty="0" smtClean="0"/>
              <a:t>(in </a:t>
            </a:r>
            <a:r>
              <a:rPr lang="en-US" sz="3000" dirty="0"/>
              <a:t>your own </a:t>
            </a:r>
            <a:r>
              <a:rPr lang="en-US" sz="3000" dirty="0" smtClean="0"/>
              <a:t>words)</a:t>
            </a:r>
            <a:endParaRPr lang="en-US" sz="3000" dirty="0"/>
          </a:p>
          <a:p>
            <a:pPr algn="ctr"/>
            <a:r>
              <a:rPr lang="en-US" sz="6000" b="1" u="sng" dirty="0"/>
              <a:t>what</a:t>
            </a:r>
            <a:r>
              <a:rPr lang="en-US" sz="6000" b="1" dirty="0"/>
              <a:t> is </a:t>
            </a:r>
            <a:r>
              <a:rPr lang="en-US" sz="6000" b="1" dirty="0">
                <a:solidFill>
                  <a:schemeClr val="accent1">
                    <a:lumMod val="75000"/>
                  </a:schemeClr>
                </a:solidFill>
              </a:rPr>
              <a:t>articulation</a:t>
            </a:r>
            <a:r>
              <a:rPr lang="en-US" sz="6000" b="1" dirty="0"/>
              <a:t>?</a:t>
            </a:r>
          </a:p>
        </p:txBody>
      </p:sp>
    </p:spTree>
    <p:extLst>
      <p:ext uri="{BB962C8B-B14F-4D97-AF65-F5344CB8AC3E}">
        <p14:creationId xmlns:p14="http://schemas.microsoft.com/office/powerpoint/2010/main" val="2048785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WE </a:t>
            </a:r>
            <a:r>
              <a:rPr lang="en-US" sz="4800" b="1" dirty="0" smtClean="0"/>
              <a:t>DO</a:t>
            </a:r>
            <a:endParaRPr lang="en-US" sz="4800" b="1" dirty="0"/>
          </a:p>
        </p:txBody>
      </p:sp>
      <p:sp>
        <p:nvSpPr>
          <p:cNvPr id="3" name="Text Placeholder 2"/>
          <p:cNvSpPr>
            <a:spLocks noGrp="1"/>
          </p:cNvSpPr>
          <p:nvPr>
            <p:ph type="body" idx="1"/>
          </p:nvPr>
        </p:nvSpPr>
        <p:spPr/>
        <p:txBody>
          <a:bodyPr>
            <a:normAutofit/>
          </a:bodyPr>
          <a:lstStyle/>
          <a:p>
            <a:r>
              <a:rPr lang="en-US" sz="2800" dirty="0" smtClean="0">
                <a:solidFill>
                  <a:schemeClr val="accent6">
                    <a:lumMod val="75000"/>
                  </a:schemeClr>
                </a:solidFill>
              </a:rPr>
              <a:t>THE </a:t>
            </a:r>
            <a:r>
              <a:rPr lang="en-US" sz="2800" b="1" dirty="0" smtClean="0">
                <a:solidFill>
                  <a:schemeClr val="accent6">
                    <a:lumMod val="75000"/>
                  </a:schemeClr>
                </a:solidFill>
              </a:rPr>
              <a:t>MISSION</a:t>
            </a:r>
            <a:r>
              <a:rPr lang="en-US" sz="2800" dirty="0" smtClean="0">
                <a:solidFill>
                  <a:schemeClr val="accent6">
                    <a:lumMod val="75000"/>
                  </a:schemeClr>
                </a:solidFill>
              </a:rPr>
              <a:t> OF THE</a:t>
            </a:r>
            <a:br>
              <a:rPr lang="en-US" sz="2800" dirty="0" smtClean="0">
                <a:solidFill>
                  <a:schemeClr val="accent6">
                    <a:lumMod val="75000"/>
                  </a:schemeClr>
                </a:solidFill>
              </a:rPr>
            </a:br>
            <a:r>
              <a:rPr lang="en-US" sz="2800" dirty="0" smtClean="0">
                <a:solidFill>
                  <a:schemeClr val="accent6">
                    <a:lumMod val="75000"/>
                  </a:schemeClr>
                </a:solidFill>
              </a:rPr>
              <a:t>CALIFORNIA COMMUNITY COLLEGES</a:t>
            </a:r>
            <a:endParaRPr lang="en-US" sz="2800" dirty="0">
              <a:solidFill>
                <a:schemeClr val="accent6">
                  <a:lumMod val="75000"/>
                </a:schemeClr>
              </a:solidFill>
            </a:endParaRPr>
          </a:p>
        </p:txBody>
      </p:sp>
    </p:spTree>
    <p:extLst>
      <p:ext uri="{BB962C8B-B14F-4D97-AF65-F5344CB8AC3E}">
        <p14:creationId xmlns:p14="http://schemas.microsoft.com/office/powerpoint/2010/main" val="1370247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48534"/>
            <a:ext cx="5482683" cy="1626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 name="TextBox 1"/>
          <p:cNvSpPr txBox="1"/>
          <p:nvPr/>
        </p:nvSpPr>
        <p:spPr>
          <a:xfrm>
            <a:off x="830147" y="4445811"/>
            <a:ext cx="4268439" cy="1487587"/>
          </a:xfrm>
          <a:prstGeom prst="rect">
            <a:avLst/>
          </a:prstGeom>
          <a:noFill/>
        </p:spPr>
        <p:txBody>
          <a:bodyPr wrap="square" rtlCol="0">
            <a:spAutoFit/>
          </a:bodyPr>
          <a:lstStyle/>
          <a:p>
            <a:pPr algn="r">
              <a:lnSpc>
                <a:spcPct val="80000"/>
              </a:lnSpc>
            </a:pPr>
            <a:r>
              <a:rPr lang="en-US" sz="3000" b="1" dirty="0" smtClean="0">
                <a:solidFill>
                  <a:schemeClr val="accent3">
                    <a:lumMod val="60000"/>
                    <a:lumOff val="40000"/>
                  </a:schemeClr>
                </a:solidFill>
                <a:cs typeface="Century"/>
              </a:rPr>
              <a:t>We find it in the</a:t>
            </a:r>
            <a:r>
              <a:rPr lang="en-US" sz="8000" dirty="0" smtClean="0">
                <a:solidFill>
                  <a:srgbClr val="FF0000"/>
                </a:solidFill>
                <a:latin typeface="Stencil"/>
                <a:cs typeface="Stencil"/>
              </a:rPr>
              <a:t/>
            </a:r>
            <a:br>
              <a:rPr lang="en-US" sz="8000" dirty="0" smtClean="0">
                <a:solidFill>
                  <a:srgbClr val="FF0000"/>
                </a:solidFill>
                <a:latin typeface="Stencil"/>
                <a:cs typeface="Stencil"/>
              </a:rPr>
            </a:br>
            <a:r>
              <a:rPr lang="en-US" sz="8000" dirty="0" smtClean="0">
                <a:solidFill>
                  <a:schemeClr val="bg1"/>
                </a:solidFill>
                <a:latin typeface="Stencil"/>
                <a:cs typeface="Stencil"/>
              </a:rPr>
              <a:t>ED CODE</a:t>
            </a:r>
            <a:endParaRPr lang="en-US" sz="8000" dirty="0">
              <a:solidFill>
                <a:schemeClr val="bg1"/>
              </a:solidFill>
              <a:latin typeface="Stencil"/>
              <a:cs typeface="Stencil"/>
            </a:endParaRPr>
          </a:p>
        </p:txBody>
      </p:sp>
      <p:pic>
        <p:nvPicPr>
          <p:cNvPr id="4" name="Picture 3" descr="LA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5375">
            <a:off x="6108490" y="3519892"/>
            <a:ext cx="2483871" cy="2635326"/>
          </a:xfrm>
          <a:prstGeom prst="rect">
            <a:avLst/>
          </a:prstGeom>
        </p:spPr>
      </p:pic>
    </p:spTree>
    <p:extLst>
      <p:ext uri="{BB962C8B-B14F-4D97-AF65-F5344CB8AC3E}">
        <p14:creationId xmlns:p14="http://schemas.microsoft.com/office/powerpoint/2010/main" val="1531783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4383" b="87960"/>
          <a:stretch/>
        </p:blipFill>
        <p:spPr>
          <a:xfrm>
            <a:off x="0" y="1033669"/>
            <a:ext cx="9144000" cy="1895061"/>
          </a:xfrm>
          <a:prstGeom prst="rect">
            <a:avLst/>
          </a:prstGeom>
        </p:spPr>
      </p:pic>
      <p:grpSp>
        <p:nvGrpSpPr>
          <p:cNvPr id="8" name="Group 7"/>
          <p:cNvGrpSpPr/>
          <p:nvPr/>
        </p:nvGrpSpPr>
        <p:grpSpPr>
          <a:xfrm>
            <a:off x="-400695" y="3813047"/>
            <a:ext cx="10691702" cy="2743201"/>
            <a:chOff x="468863" y="3822191"/>
            <a:chExt cx="8675137" cy="222580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41" t="28177" r="64776" b="60982"/>
            <a:stretch/>
          </p:blipFill>
          <p:spPr>
            <a:xfrm>
              <a:off x="468863" y="3822191"/>
              <a:ext cx="8675137" cy="2225805"/>
            </a:xfrm>
            <a:prstGeom prst="rect">
              <a:avLst/>
            </a:prstGeom>
          </p:spPr>
        </p:pic>
        <p:sp>
          <p:nvSpPr>
            <p:cNvPr id="4" name="Rectangle 3"/>
            <p:cNvSpPr/>
            <p:nvPr/>
          </p:nvSpPr>
          <p:spPr>
            <a:xfrm>
              <a:off x="6528816" y="4114800"/>
              <a:ext cx="2615184" cy="776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10728" y="4990869"/>
              <a:ext cx="1033272" cy="28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43699" y="5356379"/>
              <a:ext cx="2400301" cy="28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93459" y="4610147"/>
              <a:ext cx="2750541" cy="28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82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497"/>
          <a:stretch/>
        </p:blipFill>
        <p:spPr>
          <a:xfrm>
            <a:off x="0" y="1139686"/>
            <a:ext cx="9144000" cy="5385036"/>
          </a:xfrm>
          <a:prstGeom prst="rect">
            <a:avLst/>
          </a:prstGeom>
        </p:spPr>
      </p:pic>
      <p:sp>
        <p:nvSpPr>
          <p:cNvPr id="5" name="Rectangle 4"/>
          <p:cNvSpPr/>
          <p:nvPr/>
        </p:nvSpPr>
        <p:spPr>
          <a:xfrm>
            <a:off x="565775" y="4174364"/>
            <a:ext cx="1372753" cy="2330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6" name="Rectangle 5"/>
          <p:cNvSpPr/>
          <p:nvPr/>
        </p:nvSpPr>
        <p:spPr>
          <a:xfrm>
            <a:off x="559100" y="5338555"/>
            <a:ext cx="1214836" cy="2026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7" name="Rectangle 6"/>
          <p:cNvSpPr/>
          <p:nvPr/>
        </p:nvSpPr>
        <p:spPr>
          <a:xfrm>
            <a:off x="559100" y="6139202"/>
            <a:ext cx="1297132" cy="212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3" name="Rectangle 2"/>
          <p:cNvSpPr/>
          <p:nvPr/>
        </p:nvSpPr>
        <p:spPr>
          <a:xfrm>
            <a:off x="797892" y="1682496"/>
            <a:ext cx="1559039" cy="2298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1"/>
          </a:p>
        </p:txBody>
      </p:sp>
      <p:sp>
        <p:nvSpPr>
          <p:cNvPr id="9" name="TextBox 8"/>
          <p:cNvSpPr txBox="1"/>
          <p:nvPr/>
        </p:nvSpPr>
        <p:spPr>
          <a:xfrm>
            <a:off x="715596" y="1666113"/>
            <a:ext cx="2160832" cy="246221"/>
          </a:xfrm>
          <a:prstGeom prst="rect">
            <a:avLst/>
          </a:prstGeom>
          <a:noFill/>
        </p:spPr>
        <p:txBody>
          <a:bodyPr wrap="square" rtlCol="0">
            <a:spAutoFit/>
          </a:bodyPr>
          <a:lstStyle/>
          <a:p>
            <a:r>
              <a:rPr lang="en-US" sz="950" b="1" dirty="0">
                <a:latin typeface="Calibri" charset="0"/>
                <a:ea typeface="Calibri" charset="0"/>
                <a:cs typeface="Calibri" charset="0"/>
              </a:rPr>
              <a:t>California Community Colleges</a:t>
            </a:r>
          </a:p>
        </p:txBody>
      </p:sp>
      <p:sp>
        <p:nvSpPr>
          <p:cNvPr id="10" name="TextBox 9"/>
          <p:cNvSpPr txBox="1"/>
          <p:nvPr/>
        </p:nvSpPr>
        <p:spPr>
          <a:xfrm>
            <a:off x="475485" y="4167775"/>
            <a:ext cx="1815041" cy="246221"/>
          </a:xfrm>
          <a:prstGeom prst="rect">
            <a:avLst/>
          </a:prstGeom>
          <a:noFill/>
        </p:spPr>
        <p:txBody>
          <a:bodyPr wrap="square" rtlCol="0">
            <a:spAutoFit/>
          </a:bodyPr>
          <a:lstStyle/>
          <a:p>
            <a:r>
              <a:rPr lang="en-US" sz="1000" b="1" dirty="0">
                <a:latin typeface="Calibri" charset="0"/>
                <a:ea typeface="Calibri" charset="0"/>
                <a:cs typeface="Calibri" charset="0"/>
              </a:rPr>
              <a:t>California State University</a:t>
            </a:r>
          </a:p>
        </p:txBody>
      </p:sp>
      <p:sp>
        <p:nvSpPr>
          <p:cNvPr id="11" name="TextBox 10"/>
          <p:cNvSpPr txBox="1"/>
          <p:nvPr/>
        </p:nvSpPr>
        <p:spPr>
          <a:xfrm>
            <a:off x="509078" y="5294956"/>
            <a:ext cx="1747853" cy="246221"/>
          </a:xfrm>
          <a:prstGeom prst="rect">
            <a:avLst/>
          </a:prstGeom>
          <a:noFill/>
        </p:spPr>
        <p:txBody>
          <a:bodyPr wrap="square" rtlCol="0">
            <a:spAutoFit/>
          </a:bodyPr>
          <a:lstStyle/>
          <a:p>
            <a:r>
              <a:rPr lang="en-US" sz="950" b="1" dirty="0">
                <a:latin typeface="Calibri" charset="0"/>
                <a:ea typeface="Calibri" charset="0"/>
                <a:cs typeface="Calibri" charset="0"/>
              </a:rPr>
              <a:t>University of California</a:t>
            </a:r>
          </a:p>
        </p:txBody>
      </p:sp>
      <p:sp>
        <p:nvSpPr>
          <p:cNvPr id="12" name="TextBox 11"/>
          <p:cNvSpPr txBox="1"/>
          <p:nvPr/>
        </p:nvSpPr>
        <p:spPr>
          <a:xfrm>
            <a:off x="509078" y="6112928"/>
            <a:ext cx="1847853" cy="238527"/>
          </a:xfrm>
          <a:prstGeom prst="rect">
            <a:avLst/>
          </a:prstGeom>
          <a:noFill/>
        </p:spPr>
        <p:txBody>
          <a:bodyPr wrap="square" rtlCol="0">
            <a:spAutoFit/>
          </a:bodyPr>
          <a:lstStyle/>
          <a:p>
            <a:r>
              <a:rPr lang="en-US" sz="950" b="1" dirty="0">
                <a:latin typeface="Calibri" charset="0"/>
                <a:ea typeface="Calibri" charset="0"/>
                <a:cs typeface="Calibri" charset="0"/>
              </a:rPr>
              <a:t>Independent institutions</a:t>
            </a:r>
          </a:p>
        </p:txBody>
      </p:sp>
    </p:spTree>
    <p:extLst>
      <p:ext uri="{BB962C8B-B14F-4D97-AF65-F5344CB8AC3E}">
        <p14:creationId xmlns:p14="http://schemas.microsoft.com/office/powerpoint/2010/main" val="4735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2648</TotalTime>
  <Words>836</Words>
  <Application>Microsoft Office PowerPoint</Application>
  <PresentationFormat>On-screen Show (4:3)</PresentationFormat>
  <Paragraphs>163</Paragraphs>
  <Slides>33</Slides>
  <Notes>11</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Vapor Trail</vt:lpstr>
      <vt:lpstr>PowerPoint Presentation</vt:lpstr>
      <vt:lpstr>ABOUT THIS TRAINING</vt:lpstr>
      <vt:lpstr>ARTIC 101 OUTCOMES</vt:lpstr>
      <vt:lpstr>WHO SHOULD pARTICIPATE </vt:lpstr>
      <vt:lpstr>PowerPoint Presentation</vt:lpstr>
      <vt:lpstr>WHAT WE DO</vt:lpstr>
      <vt:lpstr>PowerPoint Presentation</vt:lpstr>
      <vt:lpstr>PowerPoint Presentation</vt:lpstr>
      <vt:lpstr>PowerPoint Presentation</vt:lpstr>
      <vt:lpstr>HIGHER EDUCATION iN CALIFORNIA WHERE WE FIT </vt:lpstr>
      <vt:lpstr>ESSENTIAL CONCEPTS</vt:lpstr>
      <vt:lpstr>OUR CCC SEGMENT</vt:lpstr>
      <vt:lpstr>IN A NUTSHELL?</vt:lpstr>
      <vt:lpstr>THE IMPLIED  CURRICULAR MISSION</vt:lpstr>
      <vt:lpstr>PowerPoint Presentation</vt:lpstr>
      <vt:lpstr>(Pretentious WORD) </vt:lpstr>
      <vt:lpstr>The process and product through which courses and programs are formally recognized as comparable to educational experiences offered within another institution or system</vt:lpstr>
      <vt:lpstr>PowerPoint Presentation</vt:lpstr>
      <vt:lpstr>PowerPoint Presentation</vt:lpstr>
      <vt:lpstr>PowerPoint Presentation</vt:lpstr>
      <vt:lpstr>PowerPoint Presentation</vt:lpstr>
      <vt:lpstr>PowerPoint Presentation</vt:lpstr>
      <vt:lpstr>PowerPoint Presentation</vt:lpstr>
      <vt:lpstr>TIME FOR SOME TRANSFER MATH</vt:lpstr>
      <vt:lpstr>PowerPoint Presentation</vt:lpstr>
      <vt:lpstr>PowerPoint Presentation</vt:lpstr>
      <vt:lpstr>AT The MOST</vt:lpstr>
      <vt:lpstr>WHAT THAT MEANS</vt:lpstr>
      <vt:lpstr>PowerPoint Presentation</vt:lpstr>
      <vt:lpstr>PowerPoint Presentation</vt:lpstr>
      <vt:lpstr>COMING UP IN THE SERIES</vt:lpstr>
      <vt:lpstr>EXPLORING ARTICULATION RESPONSIBILITIES &amp; MECHANISMS</vt:lpstr>
      <vt:lpstr>UNITS REQUIRED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ARTICULATION</dc:title>
  <dc:creator>Microsoft Office User</dc:creator>
  <cp:lastModifiedBy>Heather Townsend</cp:lastModifiedBy>
  <cp:revision>109</cp:revision>
  <dcterms:created xsi:type="dcterms:W3CDTF">2017-09-05T18:13:11Z</dcterms:created>
  <dcterms:modified xsi:type="dcterms:W3CDTF">2017-09-11T16:35:21Z</dcterms:modified>
</cp:coreProperties>
</file>