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62" r:id="rId2"/>
    <p:sldId id="256" r:id="rId3"/>
    <p:sldId id="259" r:id="rId4"/>
    <p:sldId id="257" r:id="rId5"/>
    <p:sldId id="258" r:id="rId6"/>
    <p:sldId id="260" r:id="rId7"/>
    <p:sldId id="261"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13"/>
  </p:normalViewPr>
  <p:slideViewPr>
    <p:cSldViewPr>
      <p:cViewPr varScale="1">
        <p:scale>
          <a:sx n="119" d="100"/>
          <a:sy n="119" d="100"/>
        </p:scale>
        <p:origin x="90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7C4E77-40B7-2848-8033-0E0979BA1FE7}" type="datetimeFigureOut">
              <a:rPr lang="en-US" smtClean="0"/>
              <a:t>11/6/15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F8E84A-9C4D-4B44-AD97-E950447774E5}" type="slidenum">
              <a:rPr lang="en-US" smtClean="0"/>
              <a:t>‹#›</a:t>
            </a:fld>
            <a:endParaRPr lang="en-US"/>
          </a:p>
        </p:txBody>
      </p:sp>
    </p:spTree>
    <p:extLst>
      <p:ext uri="{BB962C8B-B14F-4D97-AF65-F5344CB8AC3E}">
        <p14:creationId xmlns:p14="http://schemas.microsoft.com/office/powerpoint/2010/main" val="2038583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F8E84A-9C4D-4B44-AD97-E950447774E5}" type="slidenum">
              <a:rPr lang="en-US" smtClean="0"/>
              <a:t>8</a:t>
            </a:fld>
            <a:endParaRPr lang="en-US"/>
          </a:p>
        </p:txBody>
      </p:sp>
    </p:spTree>
    <p:extLst>
      <p:ext uri="{BB962C8B-B14F-4D97-AF65-F5344CB8AC3E}">
        <p14:creationId xmlns:p14="http://schemas.microsoft.com/office/powerpoint/2010/main" val="2424908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A2BC2A-C198-45A0-B8C6-7A670ECCB7C9}" type="datetimeFigureOut">
              <a:rPr lang="en-US" smtClean="0"/>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675F2-4197-4BE6-8E0C-A560F0219A3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2BC2A-C198-45A0-B8C6-7A670ECCB7C9}" type="datetimeFigureOut">
              <a:rPr lang="en-US" smtClean="0"/>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675F2-4197-4BE6-8E0C-A560F0219A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7A2BC2A-C198-45A0-B8C6-7A670ECCB7C9}" type="datetimeFigureOut">
              <a:rPr lang="en-US" smtClean="0"/>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675F2-4197-4BE6-8E0C-A560F0219A38}"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2BC2A-C198-45A0-B8C6-7A670ECCB7C9}" type="datetimeFigureOut">
              <a:rPr lang="en-US" smtClean="0"/>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675F2-4197-4BE6-8E0C-A560F0219A38}"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A2BC2A-C198-45A0-B8C6-7A670ECCB7C9}" type="datetimeFigureOut">
              <a:rPr lang="en-US" smtClean="0"/>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675F2-4197-4BE6-8E0C-A560F0219A3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7A2BC2A-C198-45A0-B8C6-7A670ECCB7C9}" type="datetimeFigureOut">
              <a:rPr lang="en-US" smtClean="0"/>
              <a:t>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E675F2-4197-4BE6-8E0C-A560F0219A38}"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A2BC2A-C198-45A0-B8C6-7A670ECCB7C9}" type="datetimeFigureOut">
              <a:rPr lang="en-US" smtClean="0"/>
              <a:t>11/6/15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E675F2-4197-4BE6-8E0C-A560F0219A3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A2BC2A-C198-45A0-B8C6-7A670ECCB7C9}" type="datetimeFigureOut">
              <a:rPr lang="en-US" smtClean="0"/>
              <a:t>11/6/15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E675F2-4197-4BE6-8E0C-A560F0219A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7A2BC2A-C198-45A0-B8C6-7A670ECCB7C9}" type="datetimeFigureOut">
              <a:rPr lang="en-US" smtClean="0"/>
              <a:t>11/6/15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E675F2-4197-4BE6-8E0C-A560F0219A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7A2BC2A-C198-45A0-B8C6-7A670ECCB7C9}" type="datetimeFigureOut">
              <a:rPr lang="en-US" smtClean="0"/>
              <a:t>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E675F2-4197-4BE6-8E0C-A560F0219A38}"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2BC2A-C198-45A0-B8C6-7A670ECCB7C9}" type="datetimeFigureOut">
              <a:rPr lang="en-US" smtClean="0"/>
              <a:t>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E675F2-4197-4BE6-8E0C-A560F0219A38}"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7A2BC2A-C198-45A0-B8C6-7A670ECCB7C9}" type="datetimeFigureOut">
              <a:rPr lang="en-US" smtClean="0"/>
              <a:t>11/6/15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EE675F2-4197-4BE6-8E0C-A560F0219A38}"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Arts, Humanities and Communications Division</a:t>
            </a:r>
            <a:endParaRPr lang="en-US" dirty="0"/>
          </a:p>
        </p:txBody>
      </p:sp>
      <p:sp>
        <p:nvSpPr>
          <p:cNvPr id="4" name="TextBox 3"/>
          <p:cNvSpPr txBox="1"/>
          <p:nvPr/>
        </p:nvSpPr>
        <p:spPr>
          <a:xfrm>
            <a:off x="1066800" y="3352800"/>
            <a:ext cx="7086600" cy="1723549"/>
          </a:xfrm>
          <a:prstGeom prst="rect">
            <a:avLst/>
          </a:prstGeom>
          <a:noFill/>
        </p:spPr>
        <p:txBody>
          <a:bodyPr wrap="square" rtlCol="0">
            <a:spAutoFit/>
          </a:bodyPr>
          <a:lstStyle/>
          <a:p>
            <a:pPr algn="ctr"/>
            <a:r>
              <a:rPr lang="en-US" sz="5400" b="1" dirty="0" smtClean="0">
                <a:solidFill>
                  <a:srgbClr val="0000FF"/>
                </a:solidFill>
              </a:rPr>
              <a:t>Devise</a:t>
            </a:r>
            <a:r>
              <a:rPr lang="en-US" sz="3600" b="1" dirty="0" smtClean="0">
                <a:solidFill>
                  <a:srgbClr val="0000FF"/>
                </a:solidFill>
              </a:rPr>
              <a:t>     </a:t>
            </a:r>
            <a:r>
              <a:rPr lang="en-US" sz="5400" b="1" dirty="0" smtClean="0">
                <a:solidFill>
                  <a:srgbClr val="0000FF"/>
                </a:solidFill>
              </a:rPr>
              <a:t>Create</a:t>
            </a:r>
            <a:r>
              <a:rPr lang="en-US" sz="4400" b="1" dirty="0" smtClean="0">
                <a:solidFill>
                  <a:srgbClr val="0000FF"/>
                </a:solidFill>
              </a:rPr>
              <a:t> </a:t>
            </a:r>
            <a:r>
              <a:rPr lang="en-US" sz="3600" b="1" dirty="0" smtClean="0">
                <a:solidFill>
                  <a:srgbClr val="0000FF"/>
                </a:solidFill>
              </a:rPr>
              <a:t>   </a:t>
            </a:r>
            <a:r>
              <a:rPr lang="en-US" sz="5400" b="1" dirty="0" smtClean="0">
                <a:solidFill>
                  <a:srgbClr val="0000FF"/>
                </a:solidFill>
              </a:rPr>
              <a:t>Inspire</a:t>
            </a:r>
          </a:p>
          <a:p>
            <a:pPr algn="ctr"/>
            <a:r>
              <a:rPr lang="en-US" sz="3600" dirty="0" smtClean="0"/>
              <a:t>The Arts at Modesto Junior College</a:t>
            </a:r>
          </a:p>
          <a:p>
            <a:endParaRPr lang="en-US" sz="1600" dirty="0"/>
          </a:p>
        </p:txBody>
      </p:sp>
      <p:pic>
        <p:nvPicPr>
          <p:cNvPr id="5" name="Picture 4"/>
          <p:cNvPicPr>
            <a:picLocks noChangeAspect="1"/>
          </p:cNvPicPr>
          <p:nvPr/>
        </p:nvPicPr>
        <p:blipFill>
          <a:blip r:embed="rId2"/>
          <a:stretch>
            <a:fillRect/>
          </a:stretch>
        </p:blipFill>
        <p:spPr>
          <a:xfrm>
            <a:off x="1600200" y="5257800"/>
            <a:ext cx="1016000" cy="1016000"/>
          </a:xfrm>
          <a:prstGeom prst="rect">
            <a:avLst/>
          </a:prstGeom>
        </p:spPr>
      </p:pic>
      <p:pic>
        <p:nvPicPr>
          <p:cNvPr id="6" name="Picture 5"/>
          <p:cNvPicPr>
            <a:picLocks noChangeAspect="1"/>
          </p:cNvPicPr>
          <p:nvPr/>
        </p:nvPicPr>
        <p:blipFill>
          <a:blip r:embed="rId3"/>
          <a:stretch>
            <a:fillRect/>
          </a:stretch>
        </p:blipFill>
        <p:spPr>
          <a:xfrm>
            <a:off x="4191000" y="5257800"/>
            <a:ext cx="927100" cy="792830"/>
          </a:xfrm>
          <a:prstGeom prst="rect">
            <a:avLst/>
          </a:prstGeom>
        </p:spPr>
      </p:pic>
      <p:pic>
        <p:nvPicPr>
          <p:cNvPr id="7" name="Picture 6"/>
          <p:cNvPicPr>
            <a:picLocks noChangeAspect="1"/>
          </p:cNvPicPr>
          <p:nvPr/>
        </p:nvPicPr>
        <p:blipFill>
          <a:blip r:embed="rId4"/>
          <a:stretch>
            <a:fillRect/>
          </a:stretch>
        </p:blipFill>
        <p:spPr>
          <a:xfrm>
            <a:off x="6553200" y="5181600"/>
            <a:ext cx="1069863" cy="838200"/>
          </a:xfrm>
          <a:prstGeom prst="rect">
            <a:avLst/>
          </a:prstGeom>
        </p:spPr>
      </p:pic>
    </p:spTree>
    <p:extLst>
      <p:ext uri="{BB962C8B-B14F-4D97-AF65-F5344CB8AC3E}">
        <p14:creationId xmlns:p14="http://schemas.microsoft.com/office/powerpoint/2010/main" val="181026290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Arts, Humanities and Communications Division</a:t>
            </a:r>
            <a:endParaRPr lang="en-US" dirty="0"/>
          </a:p>
        </p:txBody>
      </p:sp>
      <p:sp>
        <p:nvSpPr>
          <p:cNvPr id="4" name="TextBox 3"/>
          <p:cNvSpPr txBox="1"/>
          <p:nvPr/>
        </p:nvSpPr>
        <p:spPr>
          <a:xfrm>
            <a:off x="1066800" y="2667000"/>
            <a:ext cx="7086600" cy="3139321"/>
          </a:xfrm>
          <a:prstGeom prst="rect">
            <a:avLst/>
          </a:prstGeom>
          <a:noFill/>
        </p:spPr>
        <p:txBody>
          <a:bodyPr wrap="square" rtlCol="0">
            <a:spAutoFit/>
          </a:bodyPr>
          <a:lstStyle/>
          <a:p>
            <a:pPr algn="ctr"/>
            <a:r>
              <a:rPr lang="en-US" sz="5400" b="1" dirty="0" smtClean="0">
                <a:solidFill>
                  <a:srgbClr val="FF0000"/>
                </a:solidFill>
              </a:rPr>
              <a:t>Devise</a:t>
            </a:r>
            <a:r>
              <a:rPr lang="en-US" sz="3600" b="1" dirty="0" smtClean="0">
                <a:solidFill>
                  <a:srgbClr val="FF0000"/>
                </a:solidFill>
              </a:rPr>
              <a:t>     </a:t>
            </a:r>
            <a:r>
              <a:rPr lang="en-US" sz="5400" b="1" dirty="0" smtClean="0">
                <a:solidFill>
                  <a:srgbClr val="FF0000"/>
                </a:solidFill>
              </a:rPr>
              <a:t>Create</a:t>
            </a:r>
            <a:r>
              <a:rPr lang="en-US" sz="4400" b="1" dirty="0" smtClean="0">
                <a:solidFill>
                  <a:srgbClr val="FF0000"/>
                </a:solidFill>
              </a:rPr>
              <a:t> </a:t>
            </a:r>
            <a:r>
              <a:rPr lang="en-US" sz="3600" b="1" dirty="0" smtClean="0">
                <a:solidFill>
                  <a:srgbClr val="FF0000"/>
                </a:solidFill>
              </a:rPr>
              <a:t>   </a:t>
            </a:r>
            <a:r>
              <a:rPr lang="en-US" sz="5400" b="1" dirty="0" smtClean="0">
                <a:solidFill>
                  <a:srgbClr val="FF0000"/>
                </a:solidFill>
              </a:rPr>
              <a:t>Inspire</a:t>
            </a:r>
          </a:p>
          <a:p>
            <a:pPr algn="ctr"/>
            <a:r>
              <a:rPr lang="en-US" sz="3600" dirty="0" smtClean="0"/>
              <a:t>The Arts at Modesto Junior College</a:t>
            </a:r>
          </a:p>
          <a:p>
            <a:pPr algn="ctr"/>
            <a:endParaRPr lang="en-US" sz="3200" dirty="0"/>
          </a:p>
          <a:p>
            <a:pPr algn="ctr"/>
            <a:r>
              <a:rPr lang="en-US" sz="6000" b="1" dirty="0" smtClean="0"/>
              <a:t>Thank You</a:t>
            </a:r>
          </a:p>
          <a:p>
            <a:endParaRPr lang="en-US" sz="1600" dirty="0"/>
          </a:p>
        </p:txBody>
      </p:sp>
    </p:spTree>
    <p:extLst>
      <p:ext uri="{BB962C8B-B14F-4D97-AF65-F5344CB8AC3E}">
        <p14:creationId xmlns:p14="http://schemas.microsoft.com/office/powerpoint/2010/main" val="59057482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Director of Opera, Theatre, and Voice</a:t>
            </a:r>
            <a:endParaRPr lang="en-US" dirty="0"/>
          </a:p>
        </p:txBody>
      </p:sp>
      <p:sp>
        <p:nvSpPr>
          <p:cNvPr id="3" name="Subtitle 2"/>
          <p:cNvSpPr>
            <a:spLocks noGrp="1"/>
          </p:cNvSpPr>
          <p:nvPr>
            <p:ph type="subTitle" idx="1"/>
          </p:nvPr>
        </p:nvSpPr>
        <p:spPr/>
        <p:txBody>
          <a:bodyPr/>
          <a:lstStyle/>
          <a:p>
            <a:r>
              <a:rPr lang="en-US" dirty="0" smtClean="0"/>
              <a:t>A Growth Position presented by the MJC Arts, Humanities, and Communications Division</a:t>
            </a:r>
            <a:endParaRPr lang="en-US" dirty="0"/>
          </a:p>
        </p:txBody>
      </p:sp>
    </p:spTree>
    <p:extLst>
      <p:ext uri="{BB962C8B-B14F-4D97-AF65-F5344CB8AC3E}">
        <p14:creationId xmlns:p14="http://schemas.microsoft.com/office/powerpoint/2010/main" val="227745271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057400"/>
            <a:ext cx="7408333" cy="4343400"/>
          </a:xfrm>
        </p:spPr>
        <p:txBody>
          <a:bodyPr>
            <a:normAutofit lnSpcReduction="10000"/>
          </a:bodyPr>
          <a:lstStyle/>
          <a:p>
            <a:r>
              <a:rPr lang="en-US" sz="3200" dirty="0" smtClean="0"/>
              <a:t>The full-time Choir </a:t>
            </a:r>
            <a:r>
              <a:rPr lang="en-US" sz="3200" dirty="0"/>
              <a:t>position </a:t>
            </a:r>
            <a:r>
              <a:rPr lang="en-US" sz="3200" dirty="0" smtClean="0"/>
              <a:t>was </a:t>
            </a:r>
            <a:r>
              <a:rPr lang="en-US" sz="3200" dirty="0"/>
              <a:t>left vacant after the sudden resignation of the </a:t>
            </a:r>
            <a:r>
              <a:rPr lang="en-US" sz="3200" dirty="0" smtClean="0"/>
              <a:t>choir director 7 years ago.</a:t>
            </a:r>
          </a:p>
          <a:p>
            <a:r>
              <a:rPr lang="en-US" sz="3200" dirty="0" smtClean="0"/>
              <a:t>Covered by a part time person for several years. Too much for a PTF</a:t>
            </a:r>
          </a:p>
          <a:p>
            <a:r>
              <a:rPr lang="en-US" sz="3200" dirty="0" smtClean="0"/>
              <a:t>Dr</a:t>
            </a:r>
            <a:r>
              <a:rPr lang="en-US" sz="3200" dirty="0"/>
              <a:t>. Llewellyn moved from </a:t>
            </a:r>
            <a:r>
              <a:rPr lang="en-US" sz="3200" dirty="0" smtClean="0"/>
              <a:t>her area </a:t>
            </a:r>
            <a:r>
              <a:rPr lang="en-US" sz="3200" dirty="0"/>
              <a:t>of opera/theatre/voice to fill the vacancy fall 2014 through spring 2016, leaving </a:t>
            </a:r>
            <a:r>
              <a:rPr lang="en-US" sz="3200" dirty="0" smtClean="0"/>
              <a:t>this position vacant</a:t>
            </a:r>
            <a:endParaRPr lang="en-US" sz="3200" dirty="0"/>
          </a:p>
        </p:txBody>
      </p:sp>
      <p:sp>
        <p:nvSpPr>
          <p:cNvPr id="3" name="Title 2"/>
          <p:cNvSpPr>
            <a:spLocks noGrp="1"/>
          </p:cNvSpPr>
          <p:nvPr>
            <p:ph type="title"/>
          </p:nvPr>
        </p:nvSpPr>
        <p:spPr/>
        <p:txBody>
          <a:bodyPr/>
          <a:lstStyle/>
          <a:p>
            <a:r>
              <a:rPr lang="en-US" dirty="0" smtClean="0"/>
              <a:t>Vacancies</a:t>
            </a:r>
            <a:endParaRPr lang="en-US" dirty="0"/>
          </a:p>
        </p:txBody>
      </p:sp>
    </p:spTree>
    <p:extLst>
      <p:ext uri="{BB962C8B-B14F-4D97-AF65-F5344CB8AC3E}">
        <p14:creationId xmlns:p14="http://schemas.microsoft.com/office/powerpoint/2010/main" val="269290724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362200"/>
            <a:ext cx="7408333" cy="4068763"/>
          </a:xfrm>
        </p:spPr>
        <p:txBody>
          <a:bodyPr>
            <a:noAutofit/>
          </a:bodyPr>
          <a:lstStyle/>
          <a:p>
            <a:r>
              <a:rPr lang="en-US" sz="2800" dirty="0" smtClean="0"/>
              <a:t>2014-15 </a:t>
            </a:r>
            <a:r>
              <a:rPr lang="en-US" sz="2800" dirty="0"/>
              <a:t>the Music Department had the 6th highest total enrollment at the college with 4266. </a:t>
            </a:r>
            <a:endParaRPr lang="en-US" sz="2800" dirty="0" smtClean="0"/>
          </a:p>
          <a:p>
            <a:r>
              <a:rPr lang="en-US" sz="2800" dirty="0" smtClean="0"/>
              <a:t>A strong retention rate of 86</a:t>
            </a:r>
            <a:r>
              <a:rPr lang="en-US" sz="2800" dirty="0"/>
              <a:t>% for </a:t>
            </a:r>
            <a:r>
              <a:rPr lang="en-US" sz="2800" dirty="0" smtClean="0"/>
              <a:t>2014-15</a:t>
            </a:r>
          </a:p>
          <a:p>
            <a:r>
              <a:rPr lang="en-US" sz="2800" dirty="0" smtClean="0"/>
              <a:t>Our </a:t>
            </a:r>
            <a:r>
              <a:rPr lang="en-US" sz="2800" dirty="0"/>
              <a:t>department's WSCH of over 490 </a:t>
            </a:r>
            <a:r>
              <a:rPr lang="en-US" sz="2800" dirty="0" smtClean="0"/>
              <a:t>demonstrates how </a:t>
            </a:r>
            <a:r>
              <a:rPr lang="en-US" sz="2800" dirty="0"/>
              <a:t>valuable our faculty are </a:t>
            </a:r>
            <a:r>
              <a:rPr lang="en-US" sz="2800" dirty="0" smtClean="0"/>
              <a:t>willing and able to meet the </a:t>
            </a:r>
            <a:r>
              <a:rPr lang="en-US" sz="2800" dirty="0"/>
              <a:t>needs of students.</a:t>
            </a:r>
          </a:p>
        </p:txBody>
      </p:sp>
      <p:sp>
        <p:nvSpPr>
          <p:cNvPr id="3" name="Title 2"/>
          <p:cNvSpPr>
            <a:spLocks noGrp="1"/>
          </p:cNvSpPr>
          <p:nvPr>
            <p:ph type="title"/>
          </p:nvPr>
        </p:nvSpPr>
        <p:spPr/>
        <p:txBody>
          <a:bodyPr/>
          <a:lstStyle/>
          <a:p>
            <a:r>
              <a:rPr lang="en-US" dirty="0" smtClean="0"/>
              <a:t>Data</a:t>
            </a:r>
            <a:endParaRPr lang="en-US" dirty="0"/>
          </a:p>
        </p:txBody>
      </p:sp>
    </p:spTree>
    <p:extLst>
      <p:ext uri="{BB962C8B-B14F-4D97-AF65-F5344CB8AC3E}">
        <p14:creationId xmlns:p14="http://schemas.microsoft.com/office/powerpoint/2010/main" val="401880375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590800"/>
            <a:ext cx="7408333" cy="4114800"/>
          </a:xfrm>
        </p:spPr>
        <p:txBody>
          <a:bodyPr>
            <a:noAutofit/>
          </a:bodyPr>
          <a:lstStyle/>
          <a:p>
            <a:r>
              <a:rPr lang="en-US" dirty="0"/>
              <a:t>Music </a:t>
            </a:r>
            <a:r>
              <a:rPr lang="en-US" dirty="0" smtClean="0"/>
              <a:t>has always been a </a:t>
            </a:r>
            <a:r>
              <a:rPr lang="en-US" dirty="0"/>
              <a:t>vital and important part of the culture of Modesto and the Central </a:t>
            </a:r>
            <a:r>
              <a:rPr lang="en-US" dirty="0" smtClean="0"/>
              <a:t>Valley.</a:t>
            </a:r>
          </a:p>
          <a:p>
            <a:r>
              <a:rPr lang="en-US" dirty="0" smtClean="0"/>
              <a:t>Missing our Opera/Theatre/Voice professor has meant there have been no musical productions</a:t>
            </a:r>
          </a:p>
          <a:p>
            <a:r>
              <a:rPr lang="en-US" dirty="0" smtClean="0"/>
              <a:t>The music department has lost its collaboration with </a:t>
            </a:r>
            <a:r>
              <a:rPr lang="en-US" dirty="0"/>
              <a:t>dance and </a:t>
            </a:r>
            <a:r>
              <a:rPr lang="en-US" dirty="0" smtClean="0"/>
              <a:t>theatre</a:t>
            </a:r>
          </a:p>
          <a:p>
            <a:r>
              <a:rPr lang="en-US" dirty="0" smtClean="0"/>
              <a:t>Other students who might audition and participate in a production also lose out</a:t>
            </a:r>
          </a:p>
        </p:txBody>
      </p:sp>
      <p:sp>
        <p:nvSpPr>
          <p:cNvPr id="3" name="Title 2"/>
          <p:cNvSpPr>
            <a:spLocks noGrp="1"/>
          </p:cNvSpPr>
          <p:nvPr>
            <p:ph type="title"/>
          </p:nvPr>
        </p:nvSpPr>
        <p:spPr/>
        <p:txBody>
          <a:bodyPr/>
          <a:lstStyle/>
          <a:p>
            <a:r>
              <a:rPr lang="en-US" dirty="0" smtClean="0"/>
              <a:t>MJC/Community Outlook</a:t>
            </a:r>
            <a:endParaRPr lang="en-US" dirty="0"/>
          </a:p>
        </p:txBody>
      </p:sp>
    </p:spTree>
    <p:extLst>
      <p:ext uri="{BB962C8B-B14F-4D97-AF65-F5344CB8AC3E}">
        <p14:creationId xmlns:p14="http://schemas.microsoft.com/office/powerpoint/2010/main" val="209158967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362200"/>
            <a:ext cx="7408333" cy="4191000"/>
          </a:xfrm>
        </p:spPr>
        <p:txBody>
          <a:bodyPr>
            <a:normAutofit/>
          </a:bodyPr>
          <a:lstStyle/>
          <a:p>
            <a:r>
              <a:rPr lang="en-US" sz="2800" dirty="0" smtClean="0"/>
              <a:t>Opera, Theatre, Voice position works alongside the choir director to serve students</a:t>
            </a:r>
          </a:p>
          <a:p>
            <a:r>
              <a:rPr lang="en-US" sz="2800" dirty="0" smtClean="0"/>
              <a:t>Music AA and ADT are specialized areas by voice or instrument and need this vocal specialist</a:t>
            </a:r>
          </a:p>
          <a:p>
            <a:r>
              <a:rPr lang="en-US" sz="2800" dirty="0" smtClean="0"/>
              <a:t>Applied voice needed to serve vocal music majors</a:t>
            </a:r>
          </a:p>
          <a:p>
            <a:r>
              <a:rPr lang="en-US" sz="2800" dirty="0" smtClean="0"/>
              <a:t>Vocal majors needed to fill out enrollment in theory/music major classes</a:t>
            </a:r>
          </a:p>
          <a:p>
            <a:endParaRPr lang="en-US" sz="2800" dirty="0"/>
          </a:p>
        </p:txBody>
      </p:sp>
      <p:sp>
        <p:nvSpPr>
          <p:cNvPr id="3" name="Title 2"/>
          <p:cNvSpPr>
            <a:spLocks noGrp="1"/>
          </p:cNvSpPr>
          <p:nvPr>
            <p:ph type="title"/>
          </p:nvPr>
        </p:nvSpPr>
        <p:spPr/>
        <p:txBody>
          <a:bodyPr/>
          <a:lstStyle/>
          <a:p>
            <a:r>
              <a:rPr lang="en-US" dirty="0" smtClean="0"/>
              <a:t>Departmental Need</a:t>
            </a:r>
            <a:endParaRPr lang="en-US" dirty="0"/>
          </a:p>
        </p:txBody>
      </p:sp>
    </p:spTree>
    <p:extLst>
      <p:ext uri="{BB962C8B-B14F-4D97-AF65-F5344CB8AC3E}">
        <p14:creationId xmlns:p14="http://schemas.microsoft.com/office/powerpoint/2010/main" val="279241559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057400"/>
            <a:ext cx="8229600" cy="4648200"/>
          </a:xfrm>
        </p:spPr>
        <p:txBody>
          <a:bodyPr>
            <a:normAutofit/>
          </a:bodyPr>
          <a:lstStyle/>
          <a:p>
            <a:pPr algn="l"/>
            <a:r>
              <a:rPr lang="en-US" sz="2800" b="1" dirty="0" smtClean="0">
                <a:solidFill>
                  <a:schemeClr val="tx1"/>
                </a:solidFill>
              </a:rPr>
              <a:t>Data Elements/ Trend Analysis  </a:t>
            </a:r>
            <a:br>
              <a:rPr lang="en-US" sz="2800" b="1" dirty="0" smtClean="0">
                <a:solidFill>
                  <a:schemeClr val="tx1"/>
                </a:solidFill>
              </a:rPr>
            </a:br>
            <a:r>
              <a:rPr lang="en-US" sz="1400" b="1" dirty="0" smtClean="0">
                <a:solidFill>
                  <a:srgbClr val="FF6600"/>
                </a:solidFill>
              </a:rPr>
              <a:t>Achievement Gaps have been Identified for Analysis This Year</a:t>
            </a:r>
            <a:br>
              <a:rPr lang="en-US" sz="1400" b="1" dirty="0" smtClean="0">
                <a:solidFill>
                  <a:srgbClr val="FF6600"/>
                </a:solidFill>
              </a:rPr>
            </a:br>
            <a:r>
              <a:rPr lang="en-US" sz="1400" b="1" dirty="0" smtClean="0">
                <a:solidFill>
                  <a:srgbClr val="FF6600"/>
                </a:solidFill>
              </a:rPr>
              <a:t>Overall Retention Rate is 86%  -- Success Rate is 64% </a:t>
            </a:r>
            <a:br>
              <a:rPr lang="en-US" sz="1400" b="1" dirty="0" smtClean="0">
                <a:solidFill>
                  <a:srgbClr val="FF6600"/>
                </a:solidFill>
              </a:rPr>
            </a:br>
            <a:r>
              <a:rPr lang="en-US" sz="2800" b="1" dirty="0" smtClean="0">
                <a:solidFill>
                  <a:schemeClr val="tx1"/>
                </a:solidFill>
              </a:rPr>
              <a:t>Planning and Assessment</a:t>
            </a:r>
            <a:r>
              <a:rPr lang="en-US" sz="2800" dirty="0" smtClean="0">
                <a:solidFill>
                  <a:schemeClr val="tx1"/>
                </a:solidFill>
              </a:rPr>
              <a:t/>
            </a:r>
            <a:br>
              <a:rPr lang="en-US" sz="2800" dirty="0" smtClean="0">
                <a:solidFill>
                  <a:schemeClr val="tx1"/>
                </a:solidFill>
              </a:rPr>
            </a:br>
            <a:r>
              <a:rPr lang="en-US" sz="1400" b="1" dirty="0" smtClean="0">
                <a:solidFill>
                  <a:srgbClr val="FF6600"/>
                </a:solidFill>
              </a:rPr>
              <a:t>Music is current with Curriculum, Program Review and Assessment Work</a:t>
            </a:r>
            <a:br>
              <a:rPr lang="en-US" sz="1400" b="1" dirty="0" smtClean="0">
                <a:solidFill>
                  <a:srgbClr val="FF6600"/>
                </a:solidFill>
              </a:rPr>
            </a:br>
            <a:r>
              <a:rPr lang="en-US" sz="1400" b="1" dirty="0" smtClean="0">
                <a:solidFill>
                  <a:srgbClr val="FF6600"/>
                </a:solidFill>
              </a:rPr>
              <a:t>AA-T Degree is in place.  Discussing Plans for AA in Music Theatre.  Developing Certificate in Audio Arts.</a:t>
            </a:r>
            <a:br>
              <a:rPr lang="en-US" sz="1400" b="1" dirty="0" smtClean="0">
                <a:solidFill>
                  <a:srgbClr val="FF6600"/>
                </a:solidFill>
              </a:rPr>
            </a:br>
            <a:r>
              <a:rPr lang="en-US" sz="2800" b="1" dirty="0" smtClean="0">
                <a:solidFill>
                  <a:schemeClr val="tx1"/>
                </a:solidFill>
              </a:rPr>
              <a:t>Community Connection</a:t>
            </a:r>
            <a:br>
              <a:rPr lang="en-US" sz="2800" b="1" dirty="0" smtClean="0">
                <a:solidFill>
                  <a:schemeClr val="tx1"/>
                </a:solidFill>
              </a:rPr>
            </a:br>
            <a:r>
              <a:rPr lang="en-US" sz="1400" b="1" dirty="0" smtClean="0">
                <a:solidFill>
                  <a:srgbClr val="FF6600"/>
                </a:solidFill>
              </a:rPr>
              <a:t>Workshops, Concerts, Recitals, Community Events, Gallo Center Collaborations</a:t>
            </a:r>
            <a:r>
              <a:rPr lang="en-US" sz="1400" dirty="0">
                <a:solidFill>
                  <a:srgbClr val="FF6600"/>
                </a:solidFill>
              </a:rPr>
              <a:t/>
            </a:r>
            <a:br>
              <a:rPr lang="en-US" sz="1400" dirty="0">
                <a:solidFill>
                  <a:srgbClr val="FF6600"/>
                </a:solidFill>
              </a:rPr>
            </a:br>
            <a:r>
              <a:rPr lang="en-US" sz="1400" b="1" dirty="0" smtClean="0">
                <a:solidFill>
                  <a:srgbClr val="FF6600"/>
                </a:solidFill>
              </a:rPr>
              <a:t>Graduates of Program Employed as Teachers at Local Schools and MJC</a:t>
            </a:r>
            <a:br>
              <a:rPr lang="en-US" sz="1400" b="1" dirty="0" smtClean="0">
                <a:solidFill>
                  <a:srgbClr val="FF6600"/>
                </a:solidFill>
              </a:rPr>
            </a:br>
            <a:r>
              <a:rPr lang="en-US" sz="1400" b="1" dirty="0" smtClean="0">
                <a:solidFill>
                  <a:srgbClr val="FF6600"/>
                </a:solidFill>
              </a:rPr>
              <a:t>Certificate for Recording and Audio Arts in Development (Community Advisors On Board)</a:t>
            </a:r>
            <a:br>
              <a:rPr lang="en-US" sz="1400" b="1" dirty="0" smtClean="0">
                <a:solidFill>
                  <a:srgbClr val="FF6600"/>
                </a:solidFill>
              </a:rPr>
            </a:br>
            <a:r>
              <a:rPr lang="en-US" sz="2800" b="1" dirty="0" smtClean="0">
                <a:solidFill>
                  <a:schemeClr val="tx1"/>
                </a:solidFill>
              </a:rPr>
              <a:t>Instructional Outlook Elements</a:t>
            </a:r>
            <a:r>
              <a:rPr lang="en-US" sz="2800" b="1" dirty="0">
                <a:solidFill>
                  <a:schemeClr val="tx1"/>
                </a:solidFill>
              </a:rPr>
              <a:t/>
            </a:r>
            <a:br>
              <a:rPr lang="en-US" sz="2800" b="1" dirty="0">
                <a:solidFill>
                  <a:schemeClr val="tx1"/>
                </a:solidFill>
              </a:rPr>
            </a:br>
            <a:r>
              <a:rPr lang="en-US" sz="1400" b="1" dirty="0" smtClean="0">
                <a:solidFill>
                  <a:srgbClr val="FF6600"/>
                </a:solidFill>
              </a:rPr>
              <a:t>Programs offered in Career and Technical Education AND Transfer Prep for Universities</a:t>
            </a:r>
            <a:br>
              <a:rPr lang="en-US" sz="1400" b="1" dirty="0" smtClean="0">
                <a:solidFill>
                  <a:srgbClr val="FF6600"/>
                </a:solidFill>
              </a:rPr>
            </a:br>
            <a:r>
              <a:rPr lang="en-US" sz="1400" b="1" dirty="0" smtClean="0">
                <a:solidFill>
                  <a:srgbClr val="FF6600"/>
                </a:solidFill>
              </a:rPr>
              <a:t>Programs build and sustain an innovative educational community</a:t>
            </a:r>
            <a:br>
              <a:rPr lang="en-US" sz="1400" b="1" dirty="0" smtClean="0">
                <a:solidFill>
                  <a:srgbClr val="FF6600"/>
                </a:solidFill>
              </a:rPr>
            </a:br>
            <a:r>
              <a:rPr lang="en-US" sz="1400" b="1" dirty="0" smtClean="0">
                <a:solidFill>
                  <a:srgbClr val="FF6600"/>
                </a:solidFill>
              </a:rPr>
              <a:t>Transforms lives by developing a solid rehearsal &amp; performance discipline for aspiring student musicians</a:t>
            </a:r>
            <a:br>
              <a:rPr lang="en-US" sz="1400" b="1" dirty="0" smtClean="0">
                <a:solidFill>
                  <a:srgbClr val="FF6600"/>
                </a:solidFill>
              </a:rPr>
            </a:br>
            <a:r>
              <a:rPr lang="en-US" sz="1400" b="1" dirty="0" smtClean="0">
                <a:solidFill>
                  <a:srgbClr val="FF6600"/>
                </a:solidFill>
              </a:rPr>
              <a:t>Student </a:t>
            </a:r>
            <a:r>
              <a:rPr lang="en-US" sz="1400" b="1" dirty="0">
                <a:solidFill>
                  <a:srgbClr val="FF6600"/>
                </a:solidFill>
              </a:rPr>
              <a:t>F</a:t>
            </a:r>
            <a:r>
              <a:rPr lang="en-US" sz="1400" b="1" dirty="0" smtClean="0">
                <a:solidFill>
                  <a:srgbClr val="FF6600"/>
                </a:solidFill>
              </a:rPr>
              <a:t>ocused Culture– both solo and ensemble performance opportunities </a:t>
            </a:r>
            <a:endParaRPr lang="en-US" sz="1400" b="1" dirty="0">
              <a:solidFill>
                <a:srgbClr val="FF6600"/>
              </a:solidFill>
            </a:endParaRPr>
          </a:p>
        </p:txBody>
      </p:sp>
      <p:sp>
        <p:nvSpPr>
          <p:cNvPr id="2" name="TextBox 1"/>
          <p:cNvSpPr txBox="1"/>
          <p:nvPr/>
        </p:nvSpPr>
        <p:spPr>
          <a:xfrm>
            <a:off x="457200" y="381000"/>
            <a:ext cx="7848600" cy="830997"/>
          </a:xfrm>
          <a:prstGeom prst="rect">
            <a:avLst/>
          </a:prstGeom>
          <a:noFill/>
        </p:spPr>
        <p:txBody>
          <a:bodyPr wrap="square" rtlCol="0">
            <a:spAutoFit/>
          </a:bodyPr>
          <a:lstStyle/>
          <a:p>
            <a:r>
              <a:rPr lang="en-US" sz="4800" dirty="0" smtClean="0">
                <a:solidFill>
                  <a:schemeClr val="bg1"/>
                </a:solidFill>
              </a:rPr>
              <a:t>Music Growth Position</a:t>
            </a:r>
            <a:endParaRPr lang="en-US" sz="4800" dirty="0">
              <a:solidFill>
                <a:schemeClr val="bg1"/>
              </a:solidFill>
            </a:endParaRPr>
          </a:p>
        </p:txBody>
      </p:sp>
      <p:pic>
        <p:nvPicPr>
          <p:cNvPr id="4" name="Picture 3"/>
          <p:cNvPicPr>
            <a:picLocks noChangeAspect="1"/>
          </p:cNvPicPr>
          <p:nvPr/>
        </p:nvPicPr>
        <p:blipFill>
          <a:blip r:embed="rId2"/>
          <a:stretch>
            <a:fillRect/>
          </a:stretch>
        </p:blipFill>
        <p:spPr>
          <a:xfrm>
            <a:off x="7239000" y="2743200"/>
            <a:ext cx="1016000" cy="1016000"/>
          </a:xfrm>
          <a:prstGeom prst="rect">
            <a:avLst/>
          </a:prstGeom>
        </p:spPr>
      </p:pic>
    </p:spTree>
    <p:extLst>
      <p:ext uri="{BB962C8B-B14F-4D97-AF65-F5344CB8AC3E}">
        <p14:creationId xmlns:p14="http://schemas.microsoft.com/office/powerpoint/2010/main" val="1837647644"/>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057400"/>
            <a:ext cx="8229600" cy="4648200"/>
          </a:xfrm>
        </p:spPr>
        <p:txBody>
          <a:bodyPr>
            <a:normAutofit/>
          </a:bodyPr>
          <a:lstStyle/>
          <a:p>
            <a:pPr algn="l"/>
            <a:r>
              <a:rPr lang="en-US" sz="2800" b="1" dirty="0" smtClean="0">
                <a:solidFill>
                  <a:schemeClr val="tx1"/>
                </a:solidFill>
              </a:rPr>
              <a:t>Data Elements/ Trend Analysis  </a:t>
            </a:r>
            <a:br>
              <a:rPr lang="en-US" sz="2800" b="1" dirty="0" smtClean="0">
                <a:solidFill>
                  <a:schemeClr val="tx1"/>
                </a:solidFill>
              </a:rPr>
            </a:br>
            <a:r>
              <a:rPr lang="en-US" sz="1400" b="1" dirty="0" smtClean="0">
                <a:solidFill>
                  <a:srgbClr val="FF6600"/>
                </a:solidFill>
              </a:rPr>
              <a:t>Achievement Gaps have been Identified for Analysis and Planning This Year</a:t>
            </a:r>
            <a:br>
              <a:rPr lang="en-US" sz="1400" b="1" dirty="0" smtClean="0">
                <a:solidFill>
                  <a:srgbClr val="FF6600"/>
                </a:solidFill>
              </a:rPr>
            </a:br>
            <a:r>
              <a:rPr lang="en-US" sz="1400" b="1" dirty="0" smtClean="0">
                <a:solidFill>
                  <a:srgbClr val="FF6600"/>
                </a:solidFill>
              </a:rPr>
              <a:t>Overall Retention Rate is 85%  -- Success Rate is 69% </a:t>
            </a:r>
            <a:br>
              <a:rPr lang="en-US" sz="1400" b="1" dirty="0" smtClean="0">
                <a:solidFill>
                  <a:srgbClr val="FF6600"/>
                </a:solidFill>
              </a:rPr>
            </a:br>
            <a:r>
              <a:rPr lang="en-US" sz="2800" b="1" dirty="0" smtClean="0">
                <a:solidFill>
                  <a:schemeClr val="tx1"/>
                </a:solidFill>
              </a:rPr>
              <a:t>Planning and Assessment</a:t>
            </a:r>
            <a:r>
              <a:rPr lang="en-US" sz="2800" dirty="0" smtClean="0">
                <a:solidFill>
                  <a:schemeClr val="tx1"/>
                </a:solidFill>
              </a:rPr>
              <a:t/>
            </a:r>
            <a:br>
              <a:rPr lang="en-US" sz="2800" dirty="0" smtClean="0">
                <a:solidFill>
                  <a:schemeClr val="tx1"/>
                </a:solidFill>
              </a:rPr>
            </a:br>
            <a:r>
              <a:rPr lang="en-US" sz="1400" b="1" dirty="0" smtClean="0">
                <a:solidFill>
                  <a:srgbClr val="FF6600"/>
                </a:solidFill>
              </a:rPr>
              <a:t>Art is current with Curriculum, Program Review and Assessment Work – Serves as a College Model</a:t>
            </a:r>
            <a:br>
              <a:rPr lang="en-US" sz="1400" b="1" dirty="0" smtClean="0">
                <a:solidFill>
                  <a:srgbClr val="FF6600"/>
                </a:solidFill>
              </a:rPr>
            </a:br>
            <a:r>
              <a:rPr lang="en-US" sz="1400" b="1" dirty="0" smtClean="0">
                <a:solidFill>
                  <a:srgbClr val="FF6600"/>
                </a:solidFill>
              </a:rPr>
              <a:t>AA-T Degree is in place.</a:t>
            </a:r>
            <a:br>
              <a:rPr lang="en-US" sz="1400" b="1" dirty="0" smtClean="0">
                <a:solidFill>
                  <a:srgbClr val="FF6600"/>
                </a:solidFill>
              </a:rPr>
            </a:br>
            <a:r>
              <a:rPr lang="en-US" sz="2800" b="1" dirty="0" smtClean="0">
                <a:solidFill>
                  <a:schemeClr val="tx1"/>
                </a:solidFill>
              </a:rPr>
              <a:t>Community Connection</a:t>
            </a:r>
            <a:br>
              <a:rPr lang="en-US" sz="2800" b="1" dirty="0" smtClean="0">
                <a:solidFill>
                  <a:schemeClr val="tx1"/>
                </a:solidFill>
              </a:rPr>
            </a:br>
            <a:r>
              <a:rPr lang="en-US" sz="1400" b="1" dirty="0" smtClean="0">
                <a:solidFill>
                  <a:srgbClr val="FF6600"/>
                </a:solidFill>
              </a:rPr>
              <a:t>Workshops, Gallery Shows, Faculty Serve as Leaders in Local Arts Organizations.  Faculty create/show art.</a:t>
            </a:r>
            <a:r>
              <a:rPr lang="en-US" sz="1400" dirty="0">
                <a:solidFill>
                  <a:srgbClr val="FF6600"/>
                </a:solidFill>
              </a:rPr>
              <a:t/>
            </a:r>
            <a:br>
              <a:rPr lang="en-US" sz="1400" dirty="0">
                <a:solidFill>
                  <a:srgbClr val="FF6600"/>
                </a:solidFill>
              </a:rPr>
            </a:br>
            <a:r>
              <a:rPr lang="en-US" sz="1400" b="1" dirty="0" smtClean="0">
                <a:solidFill>
                  <a:srgbClr val="FF6600"/>
                </a:solidFill>
              </a:rPr>
              <a:t>Graduates of Program Employed as Teachers at Local Schools and MJC</a:t>
            </a:r>
            <a:br>
              <a:rPr lang="en-US" sz="1400" b="1" dirty="0" smtClean="0">
                <a:solidFill>
                  <a:srgbClr val="FF6600"/>
                </a:solidFill>
              </a:rPr>
            </a:br>
            <a:r>
              <a:rPr lang="en-US" sz="1400" b="1" dirty="0" smtClean="0">
                <a:solidFill>
                  <a:srgbClr val="FF6600"/>
                </a:solidFill>
              </a:rPr>
              <a:t>Gallery Houses 6-8 shows a year – student, faculty and local artists.  Visual Arts Club Runs Gallery.</a:t>
            </a:r>
            <a:br>
              <a:rPr lang="en-US" sz="1400" b="1" dirty="0" smtClean="0">
                <a:solidFill>
                  <a:srgbClr val="FF6600"/>
                </a:solidFill>
              </a:rPr>
            </a:br>
            <a:r>
              <a:rPr lang="en-US" sz="2800" b="1" dirty="0" smtClean="0">
                <a:solidFill>
                  <a:schemeClr val="tx1"/>
                </a:solidFill>
              </a:rPr>
              <a:t>Instructional Outlook Elements</a:t>
            </a:r>
            <a:r>
              <a:rPr lang="en-US" sz="2800" b="1" dirty="0">
                <a:solidFill>
                  <a:schemeClr val="tx1"/>
                </a:solidFill>
              </a:rPr>
              <a:t/>
            </a:r>
            <a:br>
              <a:rPr lang="en-US" sz="2800" b="1" dirty="0">
                <a:solidFill>
                  <a:schemeClr val="tx1"/>
                </a:solidFill>
              </a:rPr>
            </a:br>
            <a:r>
              <a:rPr lang="en-US" sz="1400" b="1" dirty="0" smtClean="0">
                <a:solidFill>
                  <a:srgbClr val="FF6600"/>
                </a:solidFill>
              </a:rPr>
              <a:t>Programs offered as Transfer Prep for Universities – Studio Art, Art History and Photography</a:t>
            </a:r>
            <a:r>
              <a:rPr lang="en-US" sz="1400" b="1" dirty="0">
                <a:solidFill>
                  <a:srgbClr val="FF6600"/>
                </a:solidFill>
              </a:rPr>
              <a:t/>
            </a:r>
            <a:br>
              <a:rPr lang="en-US" sz="1400" b="1" dirty="0">
                <a:solidFill>
                  <a:srgbClr val="FF6600"/>
                </a:solidFill>
              </a:rPr>
            </a:br>
            <a:r>
              <a:rPr lang="en-US" sz="1400" b="1" dirty="0" smtClean="0">
                <a:solidFill>
                  <a:srgbClr val="FF6600"/>
                </a:solidFill>
              </a:rPr>
              <a:t>Programs build and sustain an innovative educational community</a:t>
            </a:r>
            <a:br>
              <a:rPr lang="en-US" sz="1400" b="1" dirty="0" smtClean="0">
                <a:solidFill>
                  <a:srgbClr val="FF6600"/>
                </a:solidFill>
              </a:rPr>
            </a:br>
            <a:r>
              <a:rPr lang="en-US" sz="1400" b="1" dirty="0" smtClean="0">
                <a:solidFill>
                  <a:srgbClr val="FF6600"/>
                </a:solidFill>
              </a:rPr>
              <a:t>Transforms lives by offering painting, sculpture, ceramics, drawing and mixed media creation opportunity</a:t>
            </a:r>
            <a:br>
              <a:rPr lang="en-US" sz="1400" b="1" dirty="0" smtClean="0">
                <a:solidFill>
                  <a:srgbClr val="FF6600"/>
                </a:solidFill>
              </a:rPr>
            </a:br>
            <a:r>
              <a:rPr lang="en-US" sz="1400" b="1" dirty="0" smtClean="0">
                <a:solidFill>
                  <a:srgbClr val="FF6600"/>
                </a:solidFill>
              </a:rPr>
              <a:t>Student </a:t>
            </a:r>
            <a:r>
              <a:rPr lang="en-US" sz="1400" b="1" dirty="0">
                <a:solidFill>
                  <a:srgbClr val="FF6600"/>
                </a:solidFill>
              </a:rPr>
              <a:t>F</a:t>
            </a:r>
            <a:r>
              <a:rPr lang="en-US" sz="1400" b="1" dirty="0" smtClean="0">
                <a:solidFill>
                  <a:srgbClr val="FF6600"/>
                </a:solidFill>
              </a:rPr>
              <a:t>ocused Culture–one on one applied studio instruction / Student Operated Campus Art Gallery</a:t>
            </a:r>
            <a:br>
              <a:rPr lang="en-US" sz="1400" b="1" dirty="0" smtClean="0">
                <a:solidFill>
                  <a:srgbClr val="FF6600"/>
                </a:solidFill>
              </a:rPr>
            </a:br>
            <a:r>
              <a:rPr lang="en-US" sz="1400" b="1" dirty="0" smtClean="0">
                <a:solidFill>
                  <a:srgbClr val="FF6600"/>
                </a:solidFill>
              </a:rPr>
              <a:t>Field Trips Designed for General Ed and Art Major Students </a:t>
            </a:r>
            <a:endParaRPr lang="en-US" sz="1400" b="1" dirty="0">
              <a:solidFill>
                <a:srgbClr val="FF6600"/>
              </a:solidFill>
            </a:endParaRPr>
          </a:p>
        </p:txBody>
      </p:sp>
      <p:sp>
        <p:nvSpPr>
          <p:cNvPr id="2" name="TextBox 1"/>
          <p:cNvSpPr txBox="1"/>
          <p:nvPr/>
        </p:nvSpPr>
        <p:spPr>
          <a:xfrm>
            <a:off x="457200" y="381000"/>
            <a:ext cx="7848600" cy="830997"/>
          </a:xfrm>
          <a:prstGeom prst="rect">
            <a:avLst/>
          </a:prstGeom>
          <a:noFill/>
        </p:spPr>
        <p:txBody>
          <a:bodyPr wrap="square" rtlCol="0">
            <a:spAutoFit/>
          </a:bodyPr>
          <a:lstStyle/>
          <a:p>
            <a:r>
              <a:rPr lang="en-US" sz="4800" dirty="0" smtClean="0">
                <a:solidFill>
                  <a:schemeClr val="bg1"/>
                </a:solidFill>
              </a:rPr>
              <a:t>Art Growth Position</a:t>
            </a:r>
            <a:endParaRPr lang="en-US" sz="4800" dirty="0">
              <a:solidFill>
                <a:schemeClr val="bg1"/>
              </a:solidFill>
            </a:endParaRPr>
          </a:p>
        </p:txBody>
      </p:sp>
      <p:pic>
        <p:nvPicPr>
          <p:cNvPr id="4" name="Picture 3"/>
          <p:cNvPicPr>
            <a:picLocks noChangeAspect="1"/>
          </p:cNvPicPr>
          <p:nvPr/>
        </p:nvPicPr>
        <p:blipFill>
          <a:blip r:embed="rId3"/>
          <a:stretch>
            <a:fillRect/>
          </a:stretch>
        </p:blipFill>
        <p:spPr>
          <a:xfrm>
            <a:off x="7467600" y="2667000"/>
            <a:ext cx="927100" cy="792830"/>
          </a:xfrm>
          <a:prstGeom prst="rect">
            <a:avLst/>
          </a:prstGeom>
        </p:spPr>
      </p:pic>
    </p:spTree>
    <p:extLst>
      <p:ext uri="{BB962C8B-B14F-4D97-AF65-F5344CB8AC3E}">
        <p14:creationId xmlns:p14="http://schemas.microsoft.com/office/powerpoint/2010/main" val="404125348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057400"/>
            <a:ext cx="8229600" cy="4648200"/>
          </a:xfrm>
        </p:spPr>
        <p:txBody>
          <a:bodyPr>
            <a:normAutofit/>
          </a:bodyPr>
          <a:lstStyle/>
          <a:p>
            <a:pPr algn="l"/>
            <a:r>
              <a:rPr lang="en-US" sz="2800" b="1" dirty="0" smtClean="0">
                <a:solidFill>
                  <a:schemeClr val="tx1"/>
                </a:solidFill>
              </a:rPr>
              <a:t>Data Elements/ Trend Analysis  </a:t>
            </a:r>
            <a:br>
              <a:rPr lang="en-US" sz="2800" b="1" dirty="0" smtClean="0">
                <a:solidFill>
                  <a:schemeClr val="tx1"/>
                </a:solidFill>
              </a:rPr>
            </a:br>
            <a:r>
              <a:rPr lang="en-US" sz="1400" b="1" dirty="0" smtClean="0">
                <a:solidFill>
                  <a:srgbClr val="FF6600"/>
                </a:solidFill>
              </a:rPr>
              <a:t>Achievement Gaps have been Identified for Analysis This Year</a:t>
            </a:r>
            <a:br>
              <a:rPr lang="en-US" sz="1400" b="1" dirty="0" smtClean="0">
                <a:solidFill>
                  <a:srgbClr val="FF6600"/>
                </a:solidFill>
              </a:rPr>
            </a:br>
            <a:r>
              <a:rPr lang="en-US" sz="1400" b="1" dirty="0" smtClean="0">
                <a:solidFill>
                  <a:srgbClr val="FF6600"/>
                </a:solidFill>
              </a:rPr>
              <a:t>Overall Retention Rate is 85%  -- Success Rate is 74%</a:t>
            </a:r>
            <a:br>
              <a:rPr lang="en-US" sz="1400" b="1" dirty="0" smtClean="0">
                <a:solidFill>
                  <a:srgbClr val="FF6600"/>
                </a:solidFill>
              </a:rPr>
            </a:br>
            <a:r>
              <a:rPr lang="en-US" sz="2800" b="1" dirty="0" smtClean="0">
                <a:solidFill>
                  <a:schemeClr val="tx1"/>
                </a:solidFill>
              </a:rPr>
              <a:t>Planning and Assessment</a:t>
            </a:r>
            <a:r>
              <a:rPr lang="en-US" sz="2800" dirty="0" smtClean="0">
                <a:solidFill>
                  <a:schemeClr val="tx1"/>
                </a:solidFill>
              </a:rPr>
              <a:t/>
            </a:r>
            <a:br>
              <a:rPr lang="en-US" sz="2800" dirty="0" smtClean="0">
                <a:solidFill>
                  <a:schemeClr val="tx1"/>
                </a:solidFill>
              </a:rPr>
            </a:br>
            <a:r>
              <a:rPr lang="en-US" sz="1400" b="1" dirty="0" smtClean="0">
                <a:solidFill>
                  <a:srgbClr val="FF6600"/>
                </a:solidFill>
              </a:rPr>
              <a:t>Theatre is current with Curriculum, Program Review and Assessment Work</a:t>
            </a:r>
            <a:br>
              <a:rPr lang="en-US" sz="1400" b="1" dirty="0" smtClean="0">
                <a:solidFill>
                  <a:srgbClr val="FF6600"/>
                </a:solidFill>
              </a:rPr>
            </a:br>
            <a:r>
              <a:rPr lang="en-US" sz="1400" b="1" dirty="0" smtClean="0">
                <a:solidFill>
                  <a:srgbClr val="FF6600"/>
                </a:solidFill>
              </a:rPr>
              <a:t>AA-T Degree is in place.  Dance AA has been Submitted.  Developing Certificate in Technical Theatre.</a:t>
            </a:r>
            <a:br>
              <a:rPr lang="en-US" sz="1400" b="1" dirty="0" smtClean="0">
                <a:solidFill>
                  <a:srgbClr val="FF6600"/>
                </a:solidFill>
              </a:rPr>
            </a:br>
            <a:r>
              <a:rPr lang="en-US" sz="2800" b="1" dirty="0" smtClean="0">
                <a:solidFill>
                  <a:schemeClr val="tx1"/>
                </a:solidFill>
              </a:rPr>
              <a:t>Community Connection</a:t>
            </a:r>
            <a:br>
              <a:rPr lang="en-US" sz="2800" b="1" dirty="0" smtClean="0">
                <a:solidFill>
                  <a:schemeClr val="tx1"/>
                </a:solidFill>
              </a:rPr>
            </a:br>
            <a:r>
              <a:rPr lang="en-US" sz="1400" b="1" dirty="0" smtClean="0">
                <a:solidFill>
                  <a:srgbClr val="FF6600"/>
                </a:solidFill>
              </a:rPr>
              <a:t>Workshops, Productions, Community Events, Gallo Center Collaborations</a:t>
            </a:r>
            <a:r>
              <a:rPr lang="en-US" sz="1400" dirty="0">
                <a:solidFill>
                  <a:srgbClr val="FF6600"/>
                </a:solidFill>
              </a:rPr>
              <a:t/>
            </a:r>
            <a:br>
              <a:rPr lang="en-US" sz="1400" dirty="0">
                <a:solidFill>
                  <a:srgbClr val="FF6600"/>
                </a:solidFill>
              </a:rPr>
            </a:br>
            <a:r>
              <a:rPr lang="en-US" sz="1400" b="1" dirty="0" smtClean="0">
                <a:solidFill>
                  <a:srgbClr val="FF6600"/>
                </a:solidFill>
              </a:rPr>
              <a:t>Graduates of Program Employed as Teachers at Local Schools, Gallo Center and State Theatre</a:t>
            </a:r>
            <a:br>
              <a:rPr lang="en-US" sz="1400" b="1" dirty="0" smtClean="0">
                <a:solidFill>
                  <a:srgbClr val="FF6600"/>
                </a:solidFill>
              </a:rPr>
            </a:br>
            <a:r>
              <a:rPr lang="en-US" sz="1400" b="1" dirty="0" smtClean="0">
                <a:solidFill>
                  <a:srgbClr val="FF6600"/>
                </a:solidFill>
              </a:rPr>
              <a:t>Certificate for Design and Technical Theatre in Development (Currently a Skills Recognition Award)</a:t>
            </a:r>
            <a:br>
              <a:rPr lang="en-US" sz="1400" b="1" dirty="0" smtClean="0">
                <a:solidFill>
                  <a:srgbClr val="FF6600"/>
                </a:solidFill>
              </a:rPr>
            </a:br>
            <a:r>
              <a:rPr lang="en-US" sz="2800" b="1" dirty="0" smtClean="0">
                <a:solidFill>
                  <a:schemeClr val="tx1"/>
                </a:solidFill>
              </a:rPr>
              <a:t>Instructional Outlook Elements</a:t>
            </a:r>
            <a:r>
              <a:rPr lang="en-US" sz="2800" b="1" dirty="0">
                <a:solidFill>
                  <a:schemeClr val="tx1"/>
                </a:solidFill>
              </a:rPr>
              <a:t/>
            </a:r>
            <a:br>
              <a:rPr lang="en-US" sz="2800" b="1" dirty="0">
                <a:solidFill>
                  <a:schemeClr val="tx1"/>
                </a:solidFill>
              </a:rPr>
            </a:br>
            <a:r>
              <a:rPr lang="en-US" sz="1400" b="1" dirty="0" smtClean="0">
                <a:solidFill>
                  <a:srgbClr val="FF6600"/>
                </a:solidFill>
              </a:rPr>
              <a:t>Programs offered in Career and Technical Education AND Transfer Prep for Universities</a:t>
            </a:r>
            <a:br>
              <a:rPr lang="en-US" sz="1400" b="1" dirty="0" smtClean="0">
                <a:solidFill>
                  <a:srgbClr val="FF6600"/>
                </a:solidFill>
              </a:rPr>
            </a:br>
            <a:r>
              <a:rPr lang="en-US" sz="1400" b="1" dirty="0" smtClean="0">
                <a:solidFill>
                  <a:srgbClr val="FF6600"/>
                </a:solidFill>
              </a:rPr>
              <a:t>Programs build and sustain an innovative educational community</a:t>
            </a:r>
            <a:br>
              <a:rPr lang="en-US" sz="1400" b="1" dirty="0" smtClean="0">
                <a:solidFill>
                  <a:srgbClr val="FF6600"/>
                </a:solidFill>
              </a:rPr>
            </a:br>
            <a:r>
              <a:rPr lang="en-US" sz="1400" b="1" dirty="0" smtClean="0">
                <a:solidFill>
                  <a:srgbClr val="FF6600"/>
                </a:solidFill>
              </a:rPr>
              <a:t>Transforms lives by developing a solid rehearsal &amp; performance discipline for aspiring student technicians</a:t>
            </a:r>
            <a:br>
              <a:rPr lang="en-US" sz="1400" b="1" dirty="0" smtClean="0">
                <a:solidFill>
                  <a:srgbClr val="FF6600"/>
                </a:solidFill>
              </a:rPr>
            </a:br>
            <a:r>
              <a:rPr lang="en-US" sz="1400" b="1" dirty="0" smtClean="0">
                <a:solidFill>
                  <a:srgbClr val="FF6600"/>
                </a:solidFill>
              </a:rPr>
              <a:t>Student </a:t>
            </a:r>
            <a:r>
              <a:rPr lang="en-US" sz="1400" b="1" dirty="0">
                <a:solidFill>
                  <a:srgbClr val="FF6600"/>
                </a:solidFill>
              </a:rPr>
              <a:t>F</a:t>
            </a:r>
            <a:r>
              <a:rPr lang="en-US" sz="1400" b="1" dirty="0" smtClean="0">
                <a:solidFill>
                  <a:srgbClr val="FF6600"/>
                </a:solidFill>
              </a:rPr>
              <a:t>ocused Culture– many design and performance opportunities for college productions </a:t>
            </a:r>
            <a:endParaRPr lang="en-US" sz="1400" b="1" dirty="0">
              <a:solidFill>
                <a:srgbClr val="FF6600"/>
              </a:solidFill>
            </a:endParaRPr>
          </a:p>
        </p:txBody>
      </p:sp>
      <p:sp>
        <p:nvSpPr>
          <p:cNvPr id="2" name="TextBox 1"/>
          <p:cNvSpPr txBox="1"/>
          <p:nvPr/>
        </p:nvSpPr>
        <p:spPr>
          <a:xfrm>
            <a:off x="381000" y="152400"/>
            <a:ext cx="7848600" cy="1569660"/>
          </a:xfrm>
          <a:prstGeom prst="rect">
            <a:avLst/>
          </a:prstGeom>
          <a:noFill/>
        </p:spPr>
        <p:txBody>
          <a:bodyPr wrap="square" rtlCol="0">
            <a:spAutoFit/>
          </a:bodyPr>
          <a:lstStyle/>
          <a:p>
            <a:r>
              <a:rPr lang="en-US" sz="4800" dirty="0" smtClean="0">
                <a:solidFill>
                  <a:schemeClr val="bg1"/>
                </a:solidFill>
              </a:rPr>
              <a:t>Theatre Growth Position</a:t>
            </a:r>
            <a:br>
              <a:rPr lang="en-US" sz="4800" dirty="0" smtClean="0">
                <a:solidFill>
                  <a:schemeClr val="bg1"/>
                </a:solidFill>
              </a:rPr>
            </a:br>
            <a:r>
              <a:rPr lang="en-US" sz="4800" dirty="0" smtClean="0"/>
              <a:t>Design and Technical Theatre</a:t>
            </a:r>
            <a:endParaRPr lang="en-US" sz="4800" dirty="0"/>
          </a:p>
        </p:txBody>
      </p:sp>
      <p:sp>
        <p:nvSpPr>
          <p:cNvPr id="4" name="TextBox 3"/>
          <p:cNvSpPr txBox="1"/>
          <p:nvPr/>
        </p:nvSpPr>
        <p:spPr>
          <a:xfrm>
            <a:off x="8077200" y="6629400"/>
            <a:ext cx="1066800" cy="184666"/>
          </a:xfrm>
          <a:prstGeom prst="rect">
            <a:avLst/>
          </a:prstGeom>
          <a:noFill/>
        </p:spPr>
        <p:txBody>
          <a:bodyPr wrap="square" rtlCol="0">
            <a:spAutoFit/>
          </a:bodyPr>
          <a:lstStyle/>
          <a:p>
            <a:r>
              <a:rPr lang="en-US" sz="600" dirty="0" smtClean="0"/>
              <a:t>Choose This Position </a:t>
            </a:r>
            <a:r>
              <a:rPr lang="en-US" sz="600" dirty="0" smtClean="0">
                <a:sym typeface="Wingdings"/>
              </a:rPr>
              <a:t></a:t>
            </a:r>
            <a:endParaRPr lang="en-US" sz="600" dirty="0"/>
          </a:p>
        </p:txBody>
      </p:sp>
      <p:pic>
        <p:nvPicPr>
          <p:cNvPr id="6" name="Picture 5"/>
          <p:cNvPicPr>
            <a:picLocks noChangeAspect="1"/>
          </p:cNvPicPr>
          <p:nvPr/>
        </p:nvPicPr>
        <p:blipFill>
          <a:blip r:embed="rId2"/>
          <a:stretch>
            <a:fillRect/>
          </a:stretch>
        </p:blipFill>
        <p:spPr>
          <a:xfrm>
            <a:off x="7620000" y="2590800"/>
            <a:ext cx="1231900" cy="965150"/>
          </a:xfrm>
          <a:prstGeom prst="rect">
            <a:avLst/>
          </a:prstGeom>
        </p:spPr>
      </p:pic>
    </p:spTree>
    <p:extLst>
      <p:ext uri="{BB962C8B-B14F-4D97-AF65-F5344CB8AC3E}">
        <p14:creationId xmlns:p14="http://schemas.microsoft.com/office/powerpoint/2010/main" val="4041253485"/>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302</TotalTime>
  <Words>297</Words>
  <Application>Microsoft Macintosh PowerPoint</Application>
  <PresentationFormat>On-screen Show (4:3)</PresentationFormat>
  <Paragraphs>36</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Candara</vt:lpstr>
      <vt:lpstr>Symbol</vt:lpstr>
      <vt:lpstr>Wingdings</vt:lpstr>
      <vt:lpstr>Waveform</vt:lpstr>
      <vt:lpstr>Arts, Humanities and Communications Division</vt:lpstr>
      <vt:lpstr>Director of Opera, Theatre, and Voice</vt:lpstr>
      <vt:lpstr>Vacancies</vt:lpstr>
      <vt:lpstr>Data</vt:lpstr>
      <vt:lpstr>MJC/Community Outlook</vt:lpstr>
      <vt:lpstr>Departmental Need</vt:lpstr>
      <vt:lpstr>Data Elements/ Trend Analysis   Achievement Gaps have been Identified for Analysis This Year Overall Retention Rate is 86%  -- Success Rate is 64%  Planning and Assessment Music is current with Curriculum, Program Review and Assessment Work AA-T Degree is in place.  Discussing Plans for AA in Music Theatre.  Developing Certificate in Audio Arts. Community Connection Workshops, Concerts, Recitals, Community Events, Gallo Center Collaborations Graduates of Program Employed as Teachers at Local Schools and MJC Certificate for Recording and Audio Arts in Development (Community Advisors On Board) Instructional Outlook Elements Programs offered in Career and Technical Education AND Transfer Prep for Universities Programs build and sustain an innovative educational community Transforms lives by developing a solid rehearsal &amp; performance discipline for aspiring student musicians Student Focused Culture– both solo and ensemble performance opportunities </vt:lpstr>
      <vt:lpstr>Data Elements/ Trend Analysis   Achievement Gaps have been Identified for Analysis and Planning This Year Overall Retention Rate is 85%  -- Success Rate is 69%  Planning and Assessment Art is current with Curriculum, Program Review and Assessment Work – Serves as a College Model AA-T Degree is in place. Community Connection Workshops, Gallery Shows, Faculty Serve as Leaders in Local Arts Organizations.  Faculty create/show art. Graduates of Program Employed as Teachers at Local Schools and MJC Gallery Houses 6-8 shows a year – student, faculty and local artists.  Visual Arts Club Runs Gallery. Instructional Outlook Elements Programs offered as Transfer Prep for Universities – Studio Art, Art History and Photography Programs build and sustain an innovative educational community Transforms lives by offering painting, sculpture, ceramics, drawing and mixed media creation opportunity Student Focused Culture–one on one applied studio instruction / Student Operated Campus Art Gallery Field Trips Designed for General Ed and Art Major Students </vt:lpstr>
      <vt:lpstr>Data Elements/ Trend Analysis   Achievement Gaps have been Identified for Analysis This Year Overall Retention Rate is 85%  -- Success Rate is 74% Planning and Assessment Theatre is current with Curriculum, Program Review and Assessment Work AA-T Degree is in place.  Dance AA has been Submitted.  Developing Certificate in Technical Theatre. Community Connection Workshops, Productions, Community Events, Gallo Center Collaborations Graduates of Program Employed as Teachers at Local Schools, Gallo Center and State Theatre Certificate for Design and Technical Theatre in Development (Currently a Skills Recognition Award) Instructional Outlook Elements Programs offered in Career and Technical Education AND Transfer Prep for Universities Programs build and sustain an innovative educational community Transforms lives by developing a solid rehearsal &amp; performance discipline for aspiring student technicians Student Focused Culture– many design and performance opportunities for college productions </vt:lpstr>
      <vt:lpstr>Arts, Humanities and Communications Division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Director of Opera, Theatre, and Voice</dc:title>
  <dc:creator>Erik Maki</dc:creator>
  <cp:lastModifiedBy>Michael Sundquist</cp:lastModifiedBy>
  <cp:revision>26</cp:revision>
  <dcterms:created xsi:type="dcterms:W3CDTF">2015-11-04T19:52:10Z</dcterms:created>
  <dcterms:modified xsi:type="dcterms:W3CDTF">2015-11-06T15:12:43Z</dcterms:modified>
</cp:coreProperties>
</file>