
<file path=[Content_Types].xml><?xml version="1.0" encoding="utf-8"?>
<Types xmlns="http://schemas.openxmlformats.org/package/2006/content-types">
  <Override PartName="/ppt/charts/chart1.xml" ContentType="application/vnd.openxmlformats-officedocument.drawingml.char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charts/chart8.xml" ContentType="application/vnd.openxmlformats-officedocument.drawingml.chart+xml"/>
  <Override PartName="/ppt/slideLayouts/slideLayout8.xml" ContentType="application/vnd.openxmlformats-officedocument.presentationml.slideLayout+xml"/>
  <Override PartName="/ppt/slides/slide7.xml" ContentType="application/vnd.openxmlformats-officedocument.presentationml.slide+xml"/>
  <Override PartName="/ppt/charts/chart6.xml" ContentType="application/vnd.openxmlformats-officedocument.drawingml.char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ppt/charts/chart4.xml" ContentType="application/vnd.openxmlformats-officedocument.drawingml.chart+xml"/>
  <Override PartName="/docProps/core.xml" ContentType="application/vnd.openxmlformats-package.core-properties+xml"/>
  <Default Extension="xlsx" ContentType="application/vnd.openxmlformats-officedocument.spreadsheetml.sheet"/>
  <Override PartName="/ppt/slideLayouts/slideLayout2.xml" ContentType="application/vnd.openxmlformats-officedocument.presentationml.slideLayout+xml"/>
  <Override PartName="/ppt/slides/slide1.xml" ContentType="application/vnd.openxmlformats-officedocument.presentationml.slide+xml"/>
  <Override PartName="/ppt/charts/chart2.xml" ContentType="application/vnd.openxmlformats-officedocument.drawingml.chart+xml"/>
  <Override PartName="/ppt/slides/slide12.xml" ContentType="application/vnd.openxmlformats-officedocument.presentationml.slide+xml"/>
  <Override PartName="/docProps/app.xml" ContentType="application/vnd.openxmlformats-officedocument.extended-properties+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charts/chart7.xml" ContentType="application/vnd.openxmlformats-officedocument.drawingml.char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charts/chart5.xml" ContentType="application/vnd.openxmlformats-officedocument.drawingml.char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charts/chart3.xml" ContentType="application/vnd.openxmlformats-officedocument.drawingml.chart+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sldIdLst>
    <p:sldId id="256" r:id="rId2"/>
    <p:sldId id="257" r:id="rId3"/>
    <p:sldId id="258" r:id="rId4"/>
    <p:sldId id="259" r:id="rId5"/>
    <p:sldId id="260" r:id="rId6"/>
    <p:sldId id="269" r:id="rId7"/>
    <p:sldId id="261" r:id="rId8"/>
    <p:sldId id="265" r:id="rId9"/>
    <p:sldId id="266" r:id="rId10"/>
    <p:sldId id="264" r:id="rId11"/>
    <p:sldId id="263" r:id="rId12"/>
    <p:sldId id="262" r:id="rId13"/>
    <p:sldId id="268" r:id="rId14"/>
    <p:sldId id="270"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00" d="100"/>
          <a:sy n="100" d="100"/>
        </p:scale>
        <p:origin x="-1128" y="-3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layout/>
    </c:title>
    <c:plotArea>
      <c:layout/>
      <c:lineChart>
        <c:grouping val="standard"/>
        <c:ser>
          <c:idx val="0"/>
          <c:order val="0"/>
          <c:tx>
            <c:strRef>
              <c:f>Sheet1!$B$1</c:f>
              <c:strCache>
                <c:ptCount val="1"/>
                <c:pt idx="0">
                  <c:v>Waitlisted Students</c:v>
                </c:pt>
              </c:strCache>
            </c:strRef>
          </c:tx>
          <c:marker>
            <c:symbol val="none"/>
          </c:marker>
          <c:cat>
            <c:strRef>
              <c:f>Sheet1!$A$2:$A$5</c:f>
              <c:strCache>
                <c:ptCount val="4"/>
                <c:pt idx="0">
                  <c:v>281 sections</c:v>
                </c:pt>
                <c:pt idx="1">
                  <c:v>296 sections</c:v>
                </c:pt>
                <c:pt idx="2">
                  <c:v>321 sections</c:v>
                </c:pt>
                <c:pt idx="3">
                  <c:v>346 sections</c:v>
                </c:pt>
              </c:strCache>
            </c:strRef>
          </c:cat>
          <c:val>
            <c:numRef>
              <c:f>Sheet1!$B$2:$B$5</c:f>
              <c:numCache>
                <c:formatCode>General</c:formatCode>
                <c:ptCount val="4"/>
                <c:pt idx="0">
                  <c:v>6008.0</c:v>
                </c:pt>
                <c:pt idx="1">
                  <c:v>4760.0</c:v>
                </c:pt>
                <c:pt idx="2">
                  <c:v>5720.0</c:v>
                </c:pt>
                <c:pt idx="3">
                  <c:v>5763.0</c:v>
                </c:pt>
              </c:numCache>
            </c:numRef>
          </c:val>
        </c:ser>
        <c:dLbls/>
        <c:marker val="1"/>
        <c:axId val="520005720"/>
        <c:axId val="520009032"/>
      </c:lineChart>
      <c:catAx>
        <c:axId val="520005720"/>
        <c:scaling>
          <c:orientation val="minMax"/>
        </c:scaling>
        <c:axPos val="b"/>
        <c:numFmt formatCode="General" sourceLinked="0"/>
        <c:tickLblPos val="nextTo"/>
        <c:txPr>
          <a:bodyPr/>
          <a:lstStyle/>
          <a:p>
            <a:pPr>
              <a:defRPr>
                <a:solidFill>
                  <a:schemeClr val="tx1"/>
                </a:solidFill>
              </a:defRPr>
            </a:pPr>
            <a:endParaRPr lang="en-US"/>
          </a:p>
        </c:txPr>
        <c:crossAx val="520009032"/>
        <c:crosses val="autoZero"/>
        <c:auto val="1"/>
        <c:lblAlgn val="ctr"/>
        <c:lblOffset val="100"/>
      </c:catAx>
      <c:valAx>
        <c:axId val="520009032"/>
        <c:scaling>
          <c:orientation val="minMax"/>
        </c:scaling>
        <c:axPos val="l"/>
        <c:majorGridlines/>
        <c:numFmt formatCode="General" sourceLinked="1"/>
        <c:tickLblPos val="nextTo"/>
        <c:crossAx val="520005720"/>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title>
      <c:layout/>
    </c:title>
    <c:plotArea>
      <c:layout/>
      <c:lineChart>
        <c:grouping val="standard"/>
        <c:ser>
          <c:idx val="0"/>
          <c:order val="0"/>
          <c:tx>
            <c:strRef>
              <c:f>Sheet1!$B$1</c:f>
              <c:strCache>
                <c:ptCount val="1"/>
                <c:pt idx="0">
                  <c:v>% Taught by PT Faculty</c:v>
                </c:pt>
              </c:strCache>
            </c:strRef>
          </c:tx>
          <c:marker>
            <c:symbol val="none"/>
          </c:marker>
          <c:cat>
            <c:strRef>
              <c:f>Sheet1!$A$2:$A$6</c:f>
              <c:strCache>
                <c:ptCount val="4"/>
                <c:pt idx="0">
                  <c:v>2012-2013</c:v>
                </c:pt>
                <c:pt idx="1">
                  <c:v>2013-2014</c:v>
                </c:pt>
                <c:pt idx="2">
                  <c:v>2014-2015</c:v>
                </c:pt>
                <c:pt idx="3">
                  <c:v>2015-2016</c:v>
                </c:pt>
              </c:strCache>
            </c:strRef>
          </c:cat>
          <c:val>
            <c:numRef>
              <c:f>Sheet1!$B$2:$B$6</c:f>
              <c:numCache>
                <c:formatCode>General</c:formatCode>
                <c:ptCount val="5"/>
                <c:pt idx="0">
                  <c:v>33.0</c:v>
                </c:pt>
                <c:pt idx="1">
                  <c:v>39.0</c:v>
                </c:pt>
                <c:pt idx="2">
                  <c:v>42.0</c:v>
                </c:pt>
                <c:pt idx="3">
                  <c:v>51.0</c:v>
                </c:pt>
              </c:numCache>
            </c:numRef>
          </c:val>
        </c:ser>
        <c:dLbls/>
        <c:marker val="1"/>
        <c:axId val="520059528"/>
        <c:axId val="520062584"/>
      </c:lineChart>
      <c:catAx>
        <c:axId val="520059528"/>
        <c:scaling>
          <c:orientation val="minMax"/>
        </c:scaling>
        <c:axPos val="b"/>
        <c:numFmt formatCode="General" sourceLinked="0"/>
        <c:tickLblPos val="nextTo"/>
        <c:crossAx val="520062584"/>
        <c:crosses val="autoZero"/>
        <c:auto val="1"/>
        <c:lblAlgn val="ctr"/>
        <c:lblOffset val="100"/>
      </c:catAx>
      <c:valAx>
        <c:axId val="520062584"/>
        <c:scaling>
          <c:orientation val="minMax"/>
        </c:scaling>
        <c:axPos val="l"/>
        <c:majorGridlines/>
        <c:numFmt formatCode="General" sourceLinked="1"/>
        <c:tickLblPos val="nextTo"/>
        <c:crossAx val="520059528"/>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plotArea>
      <c:layout/>
      <c:lineChart>
        <c:grouping val="standard"/>
        <c:ser>
          <c:idx val="0"/>
          <c:order val="0"/>
          <c:tx>
            <c:strRef>
              <c:f>Sheet1!$B$1</c:f>
              <c:strCache>
                <c:ptCount val="1"/>
                <c:pt idx="0">
                  <c:v>Enrolled</c:v>
                </c:pt>
              </c:strCache>
            </c:strRef>
          </c:tx>
          <c:marker>
            <c:symbol val="none"/>
          </c:marker>
          <c:cat>
            <c:strRef>
              <c:f>Sheet1!$A$2:$A$3</c:f>
              <c:strCache>
                <c:ptCount val="2"/>
                <c:pt idx="0">
                  <c:v>Fall 2015</c:v>
                </c:pt>
                <c:pt idx="1">
                  <c:v>Fall 2016</c:v>
                </c:pt>
              </c:strCache>
            </c:strRef>
          </c:cat>
          <c:val>
            <c:numRef>
              <c:f>Sheet1!$B$2:$B$3</c:f>
              <c:numCache>
                <c:formatCode>General</c:formatCode>
                <c:ptCount val="2"/>
                <c:pt idx="0">
                  <c:v>4280.0</c:v>
                </c:pt>
                <c:pt idx="1">
                  <c:v>4951.0</c:v>
                </c:pt>
              </c:numCache>
            </c:numRef>
          </c:val>
        </c:ser>
        <c:ser>
          <c:idx val="1"/>
          <c:order val="1"/>
          <c:tx>
            <c:strRef>
              <c:f>Sheet1!$C$1</c:f>
              <c:strCache>
                <c:ptCount val="1"/>
                <c:pt idx="0">
                  <c:v>Waitlisted</c:v>
                </c:pt>
              </c:strCache>
            </c:strRef>
          </c:tx>
          <c:marker>
            <c:symbol val="none"/>
          </c:marker>
          <c:cat>
            <c:strRef>
              <c:f>Sheet1!$A$2:$A$3</c:f>
              <c:strCache>
                <c:ptCount val="2"/>
                <c:pt idx="0">
                  <c:v>Fall 2015</c:v>
                </c:pt>
                <c:pt idx="1">
                  <c:v>Fall 2016</c:v>
                </c:pt>
              </c:strCache>
            </c:strRef>
          </c:cat>
          <c:val>
            <c:numRef>
              <c:f>Sheet1!$C$2:$C$3</c:f>
              <c:numCache>
                <c:formatCode>General</c:formatCode>
                <c:ptCount val="2"/>
                <c:pt idx="0">
                  <c:v>2952.0</c:v>
                </c:pt>
                <c:pt idx="1">
                  <c:v>3059.0</c:v>
                </c:pt>
              </c:numCache>
            </c:numRef>
          </c:val>
        </c:ser>
        <c:dLbls/>
        <c:marker val="1"/>
        <c:axId val="560039928"/>
        <c:axId val="560042984"/>
      </c:lineChart>
      <c:catAx>
        <c:axId val="560039928"/>
        <c:scaling>
          <c:orientation val="minMax"/>
        </c:scaling>
        <c:axPos val="b"/>
        <c:numFmt formatCode="General" sourceLinked="0"/>
        <c:tickLblPos val="nextTo"/>
        <c:crossAx val="560042984"/>
        <c:crosses val="autoZero"/>
        <c:auto val="1"/>
        <c:lblAlgn val="ctr"/>
        <c:lblOffset val="100"/>
      </c:catAx>
      <c:valAx>
        <c:axId val="560042984"/>
        <c:scaling>
          <c:orientation val="minMax"/>
          <c:min val="2000.0"/>
        </c:scaling>
        <c:axPos val="l"/>
        <c:majorGridlines/>
        <c:numFmt formatCode="General" sourceLinked="1"/>
        <c:tickLblPos val="nextTo"/>
        <c:crossAx val="560039928"/>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8"/>
  <c:chart>
    <c:title>
      <c:layout/>
    </c:title>
    <c:plotArea>
      <c:layout/>
      <c:lineChart>
        <c:grouping val="stacked"/>
        <c:ser>
          <c:idx val="0"/>
          <c:order val="0"/>
          <c:tx>
            <c:strRef>
              <c:f>Sheet1!$B$1</c:f>
              <c:strCache>
                <c:ptCount val="1"/>
                <c:pt idx="0">
                  <c:v>Students Served</c:v>
                </c:pt>
              </c:strCache>
            </c:strRef>
          </c:tx>
          <c:spPr>
            <a:ln w="88900">
              <a:solidFill>
                <a:srgbClr val="FF0000"/>
              </a:solidFill>
              <a:tailEnd type="triangle"/>
            </a:ln>
            <a:effectLst/>
          </c:spPr>
          <c:marker>
            <c:symbol val="none"/>
          </c:marker>
          <c:cat>
            <c:strRef>
              <c:f>Sheet1!$A$2:$A$3</c:f>
              <c:strCache>
                <c:ptCount val="2"/>
                <c:pt idx="0">
                  <c:v>2014-2015</c:v>
                </c:pt>
                <c:pt idx="1">
                  <c:v>2015-2016</c:v>
                </c:pt>
              </c:strCache>
            </c:strRef>
          </c:cat>
          <c:val>
            <c:numRef>
              <c:f>Sheet1!$B$2:$B$3</c:f>
              <c:numCache>
                <c:formatCode>General</c:formatCode>
                <c:ptCount val="2"/>
                <c:pt idx="0">
                  <c:v>9120.0</c:v>
                </c:pt>
                <c:pt idx="1">
                  <c:v>9313.0</c:v>
                </c:pt>
              </c:numCache>
            </c:numRef>
          </c:val>
        </c:ser>
        <c:dLbls/>
        <c:marker val="1"/>
        <c:axId val="560509208"/>
        <c:axId val="560512264"/>
      </c:lineChart>
      <c:catAx>
        <c:axId val="560509208"/>
        <c:scaling>
          <c:orientation val="minMax"/>
        </c:scaling>
        <c:axPos val="b"/>
        <c:numFmt formatCode="General" sourceLinked="0"/>
        <c:tickLblPos val="nextTo"/>
        <c:crossAx val="560512264"/>
        <c:crosses val="autoZero"/>
        <c:auto val="1"/>
        <c:lblAlgn val="ctr"/>
        <c:lblOffset val="100"/>
      </c:catAx>
      <c:valAx>
        <c:axId val="560512264"/>
        <c:scaling>
          <c:orientation val="minMax"/>
        </c:scaling>
        <c:axPos val="l"/>
        <c:majorGridlines/>
        <c:numFmt formatCode="General" sourceLinked="1"/>
        <c:tickLblPos val="nextTo"/>
        <c:crossAx val="560509208"/>
        <c:crosses val="autoZero"/>
        <c:crossBetween val="between"/>
      </c:valAx>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8"/>
  <c:chart>
    <c:title>
      <c:layout/>
    </c:title>
    <c:plotArea>
      <c:layout/>
      <c:lineChart>
        <c:grouping val="standard"/>
        <c:ser>
          <c:idx val="0"/>
          <c:order val="0"/>
          <c:tx>
            <c:strRef>
              <c:f>Sheet1!$B$1</c:f>
              <c:strCache>
                <c:ptCount val="1"/>
                <c:pt idx="0">
                  <c:v>Cost per FTES</c:v>
                </c:pt>
              </c:strCache>
            </c:strRef>
          </c:tx>
          <c:spPr>
            <a:ln w="88900">
              <a:solidFill>
                <a:srgbClr val="FF0000"/>
              </a:solidFill>
              <a:tailEnd type="none"/>
            </a:ln>
          </c:spPr>
          <c:marker>
            <c:symbol val="none"/>
          </c:marker>
          <c:cat>
            <c:strRef>
              <c:f>Sheet1!$A$2:$A$4</c:f>
              <c:strCache>
                <c:ptCount val="3"/>
                <c:pt idx="0">
                  <c:v>2013-2014</c:v>
                </c:pt>
                <c:pt idx="1">
                  <c:v>2014-2015</c:v>
                </c:pt>
                <c:pt idx="2">
                  <c:v>2015-2016</c:v>
                </c:pt>
              </c:strCache>
            </c:strRef>
          </c:cat>
          <c:val>
            <c:numRef>
              <c:f>Sheet1!$B$2:$B$4</c:f>
              <c:numCache>
                <c:formatCode>General</c:formatCode>
                <c:ptCount val="3"/>
                <c:pt idx="0">
                  <c:v>2845.11</c:v>
                </c:pt>
                <c:pt idx="1">
                  <c:v>2819.65</c:v>
                </c:pt>
                <c:pt idx="2">
                  <c:v>2813.62</c:v>
                </c:pt>
              </c:numCache>
            </c:numRef>
          </c:val>
        </c:ser>
        <c:dLbls/>
        <c:marker val="1"/>
        <c:axId val="560569672"/>
        <c:axId val="560605864"/>
      </c:lineChart>
      <c:catAx>
        <c:axId val="560569672"/>
        <c:scaling>
          <c:orientation val="minMax"/>
        </c:scaling>
        <c:axPos val="b"/>
        <c:numFmt formatCode="General" sourceLinked="0"/>
        <c:tickLblPos val="nextTo"/>
        <c:crossAx val="560605864"/>
        <c:crosses val="autoZero"/>
        <c:auto val="1"/>
        <c:lblAlgn val="ctr"/>
        <c:lblOffset val="100"/>
      </c:catAx>
      <c:valAx>
        <c:axId val="560605864"/>
        <c:scaling>
          <c:orientation val="minMax"/>
        </c:scaling>
        <c:axPos val="l"/>
        <c:majorGridlines/>
        <c:numFmt formatCode="General" sourceLinked="1"/>
        <c:tickLblPos val="nextTo"/>
        <c:crossAx val="560569672"/>
        <c:crosses val="autoZero"/>
        <c:crossBetween val="between"/>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18"/>
  <c:chart>
    <c:plotArea>
      <c:layout/>
      <c:lineChart>
        <c:grouping val="standard"/>
        <c:ser>
          <c:idx val="0"/>
          <c:order val="0"/>
          <c:tx>
            <c:strRef>
              <c:f>Sheet1!$B$1</c:f>
              <c:strCache>
                <c:ptCount val="1"/>
                <c:pt idx="0">
                  <c:v>College</c:v>
                </c:pt>
              </c:strCache>
            </c:strRef>
          </c:tx>
          <c:spPr>
            <a:ln>
              <a:solidFill>
                <a:srgbClr val="FF0000"/>
              </a:solidFill>
            </a:ln>
          </c:spPr>
          <c:marker>
            <c:symbol val="none"/>
          </c:marker>
          <c:cat>
            <c:numRef>
              <c:f>Sheet1!$A$2:$A$7</c:f>
              <c:numCache>
                <c:formatCode>General</c:formatCode>
                <c:ptCount val="6"/>
                <c:pt idx="0">
                  <c:v>2011.0</c:v>
                </c:pt>
                <c:pt idx="1">
                  <c:v>2012.0</c:v>
                </c:pt>
                <c:pt idx="2">
                  <c:v>2013.0</c:v>
                </c:pt>
                <c:pt idx="3">
                  <c:v>2014.0</c:v>
                </c:pt>
                <c:pt idx="4">
                  <c:v>2015.0</c:v>
                </c:pt>
                <c:pt idx="5">
                  <c:v>2016.0</c:v>
                </c:pt>
              </c:numCache>
            </c:numRef>
          </c:cat>
          <c:val>
            <c:numRef>
              <c:f>Sheet1!$B$2:$B$7</c:f>
              <c:numCache>
                <c:formatCode>General</c:formatCode>
                <c:ptCount val="6"/>
                <c:pt idx="0">
                  <c:v>91.0</c:v>
                </c:pt>
                <c:pt idx="1">
                  <c:v>91.0</c:v>
                </c:pt>
                <c:pt idx="2">
                  <c:v>89.0</c:v>
                </c:pt>
                <c:pt idx="3">
                  <c:v>87.0</c:v>
                </c:pt>
                <c:pt idx="4">
                  <c:v>85.0</c:v>
                </c:pt>
                <c:pt idx="5">
                  <c:v>83.0</c:v>
                </c:pt>
              </c:numCache>
            </c:numRef>
          </c:val>
        </c:ser>
        <c:ser>
          <c:idx val="1"/>
          <c:order val="1"/>
          <c:tx>
            <c:strRef>
              <c:f>Sheet1!$C$1</c:f>
              <c:strCache>
                <c:ptCount val="1"/>
                <c:pt idx="0">
                  <c:v>English</c:v>
                </c:pt>
              </c:strCache>
            </c:strRef>
          </c:tx>
          <c:spPr>
            <a:ln>
              <a:solidFill>
                <a:srgbClr val="008000"/>
              </a:solidFill>
            </a:ln>
          </c:spPr>
          <c:marker>
            <c:symbol val="none"/>
          </c:marker>
          <c:cat>
            <c:numRef>
              <c:f>Sheet1!$A$2:$A$7</c:f>
              <c:numCache>
                <c:formatCode>General</c:formatCode>
                <c:ptCount val="6"/>
                <c:pt idx="0">
                  <c:v>2011.0</c:v>
                </c:pt>
                <c:pt idx="1">
                  <c:v>2012.0</c:v>
                </c:pt>
                <c:pt idx="2">
                  <c:v>2013.0</c:v>
                </c:pt>
                <c:pt idx="3">
                  <c:v>2014.0</c:v>
                </c:pt>
                <c:pt idx="4">
                  <c:v>2015.0</c:v>
                </c:pt>
                <c:pt idx="5">
                  <c:v>2016.0</c:v>
                </c:pt>
              </c:numCache>
            </c:numRef>
          </c:cat>
          <c:val>
            <c:numRef>
              <c:f>Sheet1!$C$2:$C$7</c:f>
              <c:numCache>
                <c:formatCode>General</c:formatCode>
                <c:ptCount val="6"/>
                <c:pt idx="0">
                  <c:v>98.0</c:v>
                </c:pt>
                <c:pt idx="1">
                  <c:v>103.0</c:v>
                </c:pt>
                <c:pt idx="2">
                  <c:v>103.0</c:v>
                </c:pt>
                <c:pt idx="3">
                  <c:v>100.0</c:v>
                </c:pt>
                <c:pt idx="4">
                  <c:v>101.0</c:v>
                </c:pt>
                <c:pt idx="5">
                  <c:v>100.0</c:v>
                </c:pt>
              </c:numCache>
            </c:numRef>
          </c:val>
        </c:ser>
        <c:dLbls/>
        <c:marker val="1"/>
        <c:axId val="560776632"/>
        <c:axId val="560779688"/>
      </c:lineChart>
      <c:catAx>
        <c:axId val="560776632"/>
        <c:scaling>
          <c:orientation val="minMax"/>
        </c:scaling>
        <c:axPos val="b"/>
        <c:numFmt formatCode="General" sourceLinked="1"/>
        <c:tickLblPos val="nextTo"/>
        <c:crossAx val="560779688"/>
        <c:crosses val="autoZero"/>
        <c:auto val="1"/>
        <c:lblAlgn val="ctr"/>
        <c:lblOffset val="100"/>
      </c:catAx>
      <c:valAx>
        <c:axId val="560779688"/>
        <c:scaling>
          <c:orientation val="minMax"/>
          <c:min val="50.0"/>
        </c:scaling>
        <c:axPos val="l"/>
        <c:majorGridlines/>
        <c:numFmt formatCode="General" sourceLinked="1"/>
        <c:tickLblPos val="nextTo"/>
        <c:crossAx val="560776632"/>
        <c:crosses val="autoZero"/>
        <c:crossBetween val="between"/>
      </c:valAx>
    </c:plotArea>
    <c:legend>
      <c:legendPos val="r"/>
      <c:layout/>
    </c:legend>
    <c:plotVisOnly val="1"/>
    <c:dispBlanksAs val="zero"/>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18"/>
  <c:chart>
    <c:plotArea>
      <c:layout/>
      <c:lineChart>
        <c:grouping val="standard"/>
        <c:ser>
          <c:idx val="0"/>
          <c:order val="0"/>
          <c:tx>
            <c:strRef>
              <c:f>Sheet1!$B$1</c:f>
              <c:strCache>
                <c:ptCount val="1"/>
                <c:pt idx="0">
                  <c:v>English</c:v>
                </c:pt>
              </c:strCache>
            </c:strRef>
          </c:tx>
          <c:spPr>
            <a:ln>
              <a:solidFill>
                <a:srgbClr val="008000"/>
              </a:solidFill>
            </a:ln>
          </c:spPr>
          <c:marker>
            <c:symbol val="none"/>
          </c:marker>
          <c:cat>
            <c:strRef>
              <c:f>Sheet1!$A$2:$A$5</c:f>
              <c:strCache>
                <c:ptCount val="4"/>
                <c:pt idx="0">
                  <c:v>2012-2013</c:v>
                </c:pt>
                <c:pt idx="1">
                  <c:v>2013-2014</c:v>
                </c:pt>
                <c:pt idx="2">
                  <c:v>2014-2015</c:v>
                </c:pt>
                <c:pt idx="3">
                  <c:v>2015-2016</c:v>
                </c:pt>
              </c:strCache>
            </c:strRef>
          </c:cat>
          <c:val>
            <c:numRef>
              <c:f>Sheet1!$B$2:$B$5</c:f>
              <c:numCache>
                <c:formatCode>General</c:formatCode>
                <c:ptCount val="4"/>
                <c:pt idx="0">
                  <c:v>81.0</c:v>
                </c:pt>
                <c:pt idx="1">
                  <c:v>83.0</c:v>
                </c:pt>
                <c:pt idx="2">
                  <c:v>82.0</c:v>
                </c:pt>
                <c:pt idx="3">
                  <c:v>80.0</c:v>
                </c:pt>
              </c:numCache>
            </c:numRef>
          </c:val>
        </c:ser>
        <c:ser>
          <c:idx val="1"/>
          <c:order val="1"/>
          <c:tx>
            <c:strRef>
              <c:f>Sheet1!$C$1</c:f>
              <c:strCache>
                <c:ptCount val="1"/>
                <c:pt idx="0">
                  <c:v>College</c:v>
                </c:pt>
              </c:strCache>
            </c:strRef>
          </c:tx>
          <c:spPr>
            <a:ln>
              <a:solidFill>
                <a:srgbClr val="FF0000"/>
              </a:solidFill>
            </a:ln>
          </c:spPr>
          <c:marker>
            <c:symbol val="none"/>
          </c:marker>
          <c:cat>
            <c:strRef>
              <c:f>Sheet1!$A$2:$A$5</c:f>
              <c:strCache>
                <c:ptCount val="4"/>
                <c:pt idx="0">
                  <c:v>2012-2013</c:v>
                </c:pt>
                <c:pt idx="1">
                  <c:v>2013-2014</c:v>
                </c:pt>
                <c:pt idx="2">
                  <c:v>2014-2015</c:v>
                </c:pt>
                <c:pt idx="3">
                  <c:v>2015-2016</c:v>
                </c:pt>
              </c:strCache>
            </c:strRef>
          </c:cat>
          <c:val>
            <c:numRef>
              <c:f>Sheet1!$C$2:$C$5</c:f>
              <c:numCache>
                <c:formatCode>General</c:formatCode>
                <c:ptCount val="4"/>
                <c:pt idx="0">
                  <c:v>80.0</c:v>
                </c:pt>
                <c:pt idx="1">
                  <c:v>80.0</c:v>
                </c:pt>
                <c:pt idx="2">
                  <c:v>81.0</c:v>
                </c:pt>
                <c:pt idx="3">
                  <c:v>81.0</c:v>
                </c:pt>
              </c:numCache>
            </c:numRef>
          </c:val>
        </c:ser>
        <c:dLbls/>
        <c:marker val="1"/>
        <c:axId val="560199240"/>
        <c:axId val="560248584"/>
      </c:lineChart>
      <c:catAx>
        <c:axId val="560199240"/>
        <c:scaling>
          <c:orientation val="minMax"/>
        </c:scaling>
        <c:axPos val="b"/>
        <c:numFmt formatCode="General" sourceLinked="0"/>
        <c:tickLblPos val="nextTo"/>
        <c:crossAx val="560248584"/>
        <c:crosses val="autoZero"/>
        <c:auto val="1"/>
        <c:lblAlgn val="ctr"/>
        <c:lblOffset val="100"/>
      </c:catAx>
      <c:valAx>
        <c:axId val="560248584"/>
        <c:scaling>
          <c:orientation val="minMax"/>
          <c:min val="50.0"/>
        </c:scaling>
        <c:axPos val="l"/>
        <c:majorGridlines/>
        <c:numFmt formatCode="General" sourceLinked="1"/>
        <c:tickLblPos val="nextTo"/>
        <c:crossAx val="560199240"/>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18"/>
  <c:chart>
    <c:plotArea>
      <c:layout/>
      <c:lineChart>
        <c:grouping val="stacked"/>
        <c:ser>
          <c:idx val="0"/>
          <c:order val="0"/>
          <c:tx>
            <c:strRef>
              <c:f>Sheet1!$B$1</c:f>
              <c:strCache>
                <c:ptCount val="1"/>
                <c:pt idx="0">
                  <c:v>English</c:v>
                </c:pt>
              </c:strCache>
            </c:strRef>
          </c:tx>
          <c:spPr>
            <a:ln>
              <a:solidFill>
                <a:srgbClr val="008000"/>
              </a:solidFill>
            </a:ln>
          </c:spPr>
          <c:marker>
            <c:symbol val="none"/>
          </c:marker>
          <c:cat>
            <c:strRef>
              <c:f>Sheet1!$A$2:$A$6</c:f>
              <c:strCache>
                <c:ptCount val="5"/>
                <c:pt idx="0">
                  <c:v>2010-2011</c:v>
                </c:pt>
                <c:pt idx="1">
                  <c:v>2011-2012</c:v>
                </c:pt>
                <c:pt idx="2">
                  <c:v>2012-2013</c:v>
                </c:pt>
                <c:pt idx="3">
                  <c:v>2013-2014</c:v>
                </c:pt>
                <c:pt idx="4">
                  <c:v>2014-2015</c:v>
                </c:pt>
              </c:strCache>
            </c:strRef>
          </c:cat>
          <c:val>
            <c:numRef>
              <c:f>Sheet1!$B$2:$B$6</c:f>
              <c:numCache>
                <c:formatCode>General</c:formatCode>
                <c:ptCount val="5"/>
                <c:pt idx="0">
                  <c:v>3.69</c:v>
                </c:pt>
                <c:pt idx="1">
                  <c:v>3.53</c:v>
                </c:pt>
                <c:pt idx="2">
                  <c:v>3.15</c:v>
                </c:pt>
                <c:pt idx="3">
                  <c:v>2.62</c:v>
                </c:pt>
                <c:pt idx="4">
                  <c:v>2.66</c:v>
                </c:pt>
              </c:numCache>
            </c:numRef>
          </c:val>
        </c:ser>
        <c:ser>
          <c:idx val="1"/>
          <c:order val="1"/>
          <c:tx>
            <c:strRef>
              <c:f>Sheet1!$C$1</c:f>
              <c:strCache>
                <c:ptCount val="1"/>
                <c:pt idx="0">
                  <c:v>College</c:v>
                </c:pt>
              </c:strCache>
            </c:strRef>
          </c:tx>
          <c:spPr>
            <a:ln>
              <a:solidFill>
                <a:srgbClr val="FF0000"/>
              </a:solidFill>
            </a:ln>
          </c:spPr>
          <c:marker>
            <c:symbol val="none"/>
          </c:marker>
          <c:cat>
            <c:strRef>
              <c:f>Sheet1!$A$2:$A$6</c:f>
              <c:strCache>
                <c:ptCount val="5"/>
                <c:pt idx="0">
                  <c:v>2010-2011</c:v>
                </c:pt>
                <c:pt idx="1">
                  <c:v>2011-2012</c:v>
                </c:pt>
                <c:pt idx="2">
                  <c:v>2012-2013</c:v>
                </c:pt>
                <c:pt idx="3">
                  <c:v>2013-2014</c:v>
                </c:pt>
                <c:pt idx="4">
                  <c:v>2014-2015</c:v>
                </c:pt>
              </c:strCache>
            </c:strRef>
          </c:cat>
          <c:val>
            <c:numRef>
              <c:f>Sheet1!$C$2:$C$6</c:f>
              <c:numCache>
                <c:formatCode>General</c:formatCode>
                <c:ptCount val="5"/>
                <c:pt idx="0">
                  <c:v>39.27</c:v>
                </c:pt>
                <c:pt idx="1">
                  <c:v>35.23000000000001</c:v>
                </c:pt>
                <c:pt idx="2">
                  <c:v>32.58</c:v>
                </c:pt>
                <c:pt idx="3">
                  <c:v>43.58</c:v>
                </c:pt>
                <c:pt idx="4">
                  <c:v>46.68</c:v>
                </c:pt>
              </c:numCache>
            </c:numRef>
          </c:val>
        </c:ser>
        <c:dLbls/>
        <c:marker val="1"/>
        <c:axId val="579942248"/>
        <c:axId val="579945304"/>
      </c:lineChart>
      <c:catAx>
        <c:axId val="579942248"/>
        <c:scaling>
          <c:orientation val="minMax"/>
        </c:scaling>
        <c:axPos val="b"/>
        <c:numFmt formatCode="General" sourceLinked="0"/>
        <c:tickLblPos val="nextTo"/>
        <c:crossAx val="579945304"/>
        <c:crosses val="autoZero"/>
        <c:auto val="1"/>
        <c:lblAlgn val="ctr"/>
        <c:lblOffset val="100"/>
      </c:catAx>
      <c:valAx>
        <c:axId val="579945304"/>
        <c:scaling>
          <c:orientation val="minMax"/>
        </c:scaling>
        <c:axPos val="l"/>
        <c:majorGridlines/>
        <c:numFmt formatCode="General" sourceLinked="1"/>
        <c:tickLblPos val="nextTo"/>
        <c:crossAx val="579942248"/>
        <c:crosses val="autoZero"/>
        <c:crossBetween val="between"/>
      </c:valAx>
    </c:plotArea>
    <c:legend>
      <c:legendPos val="r"/>
      <c:layout/>
    </c:legend>
    <c:plotVisOnly val="1"/>
    <c:dispBlanksAs val="zero"/>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pPr/>
              <a:t>11/3/16</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pPr/>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pPr/>
              <a:t>‹#›</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pPr/>
              <a:t>11/3/16</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B449D725-AF79-4FB6-8D02-83EAC61E3211}" type="datetimeFigureOut">
              <a:rPr lang="en-US" smtClean="0"/>
              <a:pPr/>
              <a:t>11/3/16</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076629CB-7937-4506-A327-ACF88B95BB03}" type="slidenum">
              <a:rPr lang="en-US" smtClean="0"/>
              <a:pPr/>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449D725-AF79-4FB6-8D02-83EAC61E3211}" type="datetimeFigureOut">
              <a:rPr lang="en-US" smtClean="0"/>
              <a:pPr/>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449D725-AF79-4FB6-8D02-83EAC61E3211}" type="datetimeFigureOut">
              <a:rPr lang="en-US" smtClean="0"/>
              <a:pPr/>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449D725-AF79-4FB6-8D02-83EAC61E3211}" type="datetimeFigureOut">
              <a:rPr lang="en-US" smtClean="0"/>
              <a:pPr/>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629CB-7937-4506-A327-ACF88B95BB03}" type="slidenum">
              <a:rPr lang="en-US" smtClean="0"/>
              <a:pPr/>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449D725-AF79-4FB6-8D02-83EAC61E3211}" type="datetimeFigureOut">
              <a:rPr lang="en-US" smtClean="0"/>
              <a:pPr/>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9D725-AF79-4FB6-8D02-83EAC61E3211}" type="datetimeFigureOut">
              <a:rPr lang="en-US" smtClean="0"/>
              <a:pPr/>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pPr/>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B449D725-AF79-4FB6-8D02-83EAC61E3211}" type="datetimeFigureOut">
              <a:rPr lang="en-US" smtClean="0"/>
              <a:pPr/>
              <a:t>11/3/16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076629CB-7937-4506-A327-ACF88B95BB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hyperlink" Target="https://www.youtube.com/watch?v=_9igJ0i4jY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 Id="rId3"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33" y="941829"/>
            <a:ext cx="9144000" cy="1344168"/>
          </a:xfrm>
        </p:spPr>
        <p:txBody>
          <a:bodyPr>
            <a:noAutofit/>
          </a:bodyPr>
          <a:lstStyle/>
          <a:p>
            <a:r>
              <a:rPr lang="en-US" sz="6600" b="1" cap="all" dirty="0" smtClean="0"/>
              <a:t>English</a:t>
            </a:r>
            <a:r>
              <a:rPr lang="en-US" sz="6600" b="1" cap="all" dirty="0" smtClean="0"/>
              <a:t> </a:t>
            </a:r>
            <a:br>
              <a:rPr lang="en-US" sz="6600" b="1" cap="all" dirty="0" smtClean="0"/>
            </a:br>
            <a:r>
              <a:rPr lang="en-US" sz="6600" b="1" cap="all" dirty="0" smtClean="0"/>
              <a:t>Department</a:t>
            </a:r>
            <a:endParaRPr lang="en-US" sz="6600" b="1" cap="all" dirty="0"/>
          </a:p>
        </p:txBody>
      </p:sp>
      <p:sp>
        <p:nvSpPr>
          <p:cNvPr id="3" name="Subtitle 2"/>
          <p:cNvSpPr>
            <a:spLocks noGrp="1"/>
          </p:cNvSpPr>
          <p:nvPr>
            <p:ph type="subTitle" idx="1"/>
          </p:nvPr>
        </p:nvSpPr>
        <p:spPr>
          <a:xfrm>
            <a:off x="498348" y="5055959"/>
            <a:ext cx="8147304" cy="667512"/>
          </a:xfrm>
        </p:spPr>
        <p:txBody>
          <a:bodyPr>
            <a:noAutofit/>
          </a:bodyPr>
          <a:lstStyle/>
          <a:p>
            <a:r>
              <a:rPr lang="en-US" sz="2800" dirty="0" smtClean="0">
                <a:solidFill>
                  <a:schemeClr val="tx1"/>
                </a:solidFill>
                <a:effectLst>
                  <a:outerShdw blurRad="38100" dist="38100" dir="2700000" algn="tl">
                    <a:srgbClr val="000000">
                      <a:alpha val="43137"/>
                    </a:srgbClr>
                  </a:outerShdw>
                </a:effectLst>
              </a:rPr>
              <a:t>Request for Replacement and Growth Positions</a:t>
            </a:r>
          </a:p>
          <a:p>
            <a:r>
              <a:rPr lang="en-US" sz="2800" dirty="0" smtClean="0">
                <a:solidFill>
                  <a:schemeClr val="tx1"/>
                </a:solidFill>
                <a:effectLst>
                  <a:outerShdw blurRad="38100" dist="38100" dir="2700000" algn="tl">
                    <a:srgbClr val="000000">
                      <a:alpha val="43137"/>
                    </a:srgbClr>
                  </a:outerShdw>
                </a:effectLst>
              </a:rPr>
              <a:t>2016-2017</a:t>
            </a:r>
            <a:endParaRPr lang="en-US" sz="2800" dirty="0">
              <a:solidFill>
                <a:schemeClr val="tx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3187379" y="2864968"/>
            <a:ext cx="2685630" cy="1533012"/>
          </a:xfrm>
          <a:prstGeom prst="rect">
            <a:avLst/>
          </a:prstGeom>
        </p:spPr>
      </p:pic>
      <p:pic>
        <p:nvPicPr>
          <p:cNvPr id="5" name="Picture 4"/>
          <p:cNvPicPr>
            <a:picLocks noChangeAspect="1"/>
          </p:cNvPicPr>
          <p:nvPr/>
        </p:nvPicPr>
        <p:blipFill>
          <a:blip r:embed="rId3"/>
          <a:stretch>
            <a:fillRect/>
          </a:stretch>
        </p:blipFill>
        <p:spPr>
          <a:xfrm>
            <a:off x="1123169" y="2864968"/>
            <a:ext cx="2064209" cy="1537178"/>
          </a:xfrm>
          <a:prstGeom prst="rect">
            <a:avLst/>
          </a:prstGeom>
        </p:spPr>
      </p:pic>
      <p:pic>
        <p:nvPicPr>
          <p:cNvPr id="6" name="Picture 5"/>
          <p:cNvPicPr>
            <a:picLocks noChangeAspect="1"/>
          </p:cNvPicPr>
          <p:nvPr/>
        </p:nvPicPr>
        <p:blipFill>
          <a:blip r:embed="rId4"/>
          <a:stretch>
            <a:fillRect/>
          </a:stretch>
        </p:blipFill>
        <p:spPr>
          <a:xfrm>
            <a:off x="5873009" y="2864969"/>
            <a:ext cx="2064209" cy="1537177"/>
          </a:xfrm>
          <a:prstGeom prst="rect">
            <a:avLst/>
          </a:prstGeom>
        </p:spPr>
      </p:pic>
      <p:sp>
        <p:nvSpPr>
          <p:cNvPr id="9" name="Rectangle 8"/>
          <p:cNvSpPr/>
          <p:nvPr/>
        </p:nvSpPr>
        <p:spPr>
          <a:xfrm>
            <a:off x="965199" y="2495635"/>
            <a:ext cx="2222180" cy="369333"/>
          </a:xfrm>
          <a:prstGeom prst="rect">
            <a:avLst/>
          </a:prstGeom>
        </p:spPr>
        <p:txBody>
          <a:bodyPr wrap="square">
            <a:spAutoFit/>
          </a:bodyPr>
          <a:lstStyle/>
          <a:p>
            <a:pPr algn="ctr"/>
            <a:r>
              <a:rPr lang="en-US" cap="small" dirty="0" smtClean="0"/>
              <a:t>Write</a:t>
            </a:r>
            <a:endParaRPr lang="en-US" cap="small" dirty="0"/>
          </a:p>
        </p:txBody>
      </p:sp>
      <p:sp>
        <p:nvSpPr>
          <p:cNvPr id="10" name="Rectangle 9"/>
          <p:cNvSpPr/>
          <p:nvPr/>
        </p:nvSpPr>
        <p:spPr>
          <a:xfrm>
            <a:off x="3187379" y="2495637"/>
            <a:ext cx="2685630" cy="369332"/>
          </a:xfrm>
          <a:prstGeom prst="rect">
            <a:avLst/>
          </a:prstGeom>
        </p:spPr>
        <p:txBody>
          <a:bodyPr wrap="square">
            <a:spAutoFit/>
          </a:bodyPr>
          <a:lstStyle/>
          <a:p>
            <a:pPr algn="ctr"/>
            <a:r>
              <a:rPr lang="en-US" cap="small" dirty="0" smtClean="0"/>
              <a:t>Read</a:t>
            </a:r>
            <a:endParaRPr lang="en-US" dirty="0"/>
          </a:p>
        </p:txBody>
      </p:sp>
      <p:sp>
        <p:nvSpPr>
          <p:cNvPr id="11" name="Rectangle 10"/>
          <p:cNvSpPr/>
          <p:nvPr/>
        </p:nvSpPr>
        <p:spPr>
          <a:xfrm>
            <a:off x="5873008" y="2495636"/>
            <a:ext cx="2064209" cy="369332"/>
          </a:xfrm>
          <a:prstGeom prst="rect">
            <a:avLst/>
          </a:prstGeom>
        </p:spPr>
        <p:txBody>
          <a:bodyPr wrap="square">
            <a:spAutoFit/>
          </a:bodyPr>
          <a:lstStyle/>
          <a:p>
            <a:pPr algn="ctr"/>
            <a:r>
              <a:rPr lang="en-US" cap="small" dirty="0" smtClean="0"/>
              <a:t>Think</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1717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677278"/>
          </a:xfrm>
        </p:spPr>
        <p:txBody>
          <a:bodyPr/>
          <a:lstStyle/>
          <a:p>
            <a:r>
              <a:rPr lang="en-US" dirty="0" smtClean="0"/>
              <a:t>Comparisons: Overload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87233772"/>
              </p:ext>
            </p:extLst>
          </p:nvPr>
        </p:nvGraphicFramePr>
        <p:xfrm>
          <a:off x="498476" y="1185333"/>
          <a:ext cx="8147050" cy="42164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01037" y="5597407"/>
            <a:ext cx="8476074" cy="923330"/>
          </a:xfrm>
          <a:prstGeom prst="rect">
            <a:avLst/>
          </a:prstGeom>
          <a:noFill/>
        </p:spPr>
        <p:txBody>
          <a:bodyPr wrap="square" rtlCol="0">
            <a:spAutoFit/>
          </a:bodyPr>
          <a:lstStyle/>
          <a:p>
            <a:r>
              <a:rPr lang="en-US" dirty="0" smtClean="0"/>
              <a:t>While</a:t>
            </a:r>
            <a:r>
              <a:rPr lang="en-US" dirty="0" smtClean="0"/>
              <a:t> college-wide trends show </a:t>
            </a:r>
            <a:r>
              <a:rPr lang="en-US" dirty="0" smtClean="0"/>
              <a:t>FT faculty increasing their overload, the demands of teaching writing-intensive courses have actually caused </a:t>
            </a:r>
            <a:r>
              <a:rPr lang="en-US" dirty="0" smtClean="0">
                <a:solidFill>
                  <a:srgbClr val="FF0000"/>
                </a:solidFill>
              </a:rPr>
              <a:t>English faculty to decrease their otherwise small overload requests</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5493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8433" y="94130"/>
            <a:ext cx="8760778" cy="774290"/>
          </a:xfrm>
        </p:spPr>
        <p:txBody>
          <a:bodyPr/>
          <a:lstStyle/>
          <a:p>
            <a:r>
              <a:rPr lang="en-US" sz="4000" dirty="0" smtClean="0"/>
              <a:t>Comparisons: Fill and Retention Rate </a:t>
            </a:r>
            <a:endParaRPr lang="en-US" sz="4000" dirty="0"/>
          </a:p>
        </p:txBody>
      </p:sp>
      <p:pic>
        <p:nvPicPr>
          <p:cNvPr id="4" name="Content Placeholder 3" descr="Screen Shot 2016-10-28 at 2.30.24 PM.png"/>
          <p:cNvPicPr>
            <a:picLocks noGrp="1" noChangeAspect="1"/>
          </p:cNvPicPr>
          <p:nvPr>
            <p:ph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3996" r="-33996"/>
          <a:stretch>
            <a:fillRect/>
          </a:stretch>
        </p:blipFill>
        <p:spPr>
          <a:xfrm>
            <a:off x="-1580445" y="1170812"/>
            <a:ext cx="9390351" cy="5030023"/>
          </a:xfrm>
        </p:spPr>
      </p:pic>
      <p:sp>
        <p:nvSpPr>
          <p:cNvPr id="5" name="TextBox 4"/>
          <p:cNvSpPr txBox="1"/>
          <p:nvPr/>
        </p:nvSpPr>
        <p:spPr>
          <a:xfrm>
            <a:off x="5943129" y="2088992"/>
            <a:ext cx="2825581" cy="1754327"/>
          </a:xfrm>
          <a:prstGeom prst="rect">
            <a:avLst/>
          </a:prstGeom>
          <a:noFill/>
        </p:spPr>
        <p:txBody>
          <a:bodyPr wrap="square" rtlCol="0">
            <a:spAutoFit/>
          </a:bodyPr>
          <a:lstStyle/>
          <a:p>
            <a:pPr algn="ctr"/>
            <a:r>
              <a:rPr lang="en-US" dirty="0" smtClean="0"/>
              <a:t>The English Dept.</a:t>
            </a:r>
            <a:r>
              <a:rPr lang="en-US" dirty="0" smtClean="0"/>
              <a:t> has a </a:t>
            </a:r>
            <a:r>
              <a:rPr lang="en-US" dirty="0" smtClean="0">
                <a:solidFill>
                  <a:srgbClr val="FF0000"/>
                </a:solidFill>
              </a:rPr>
              <a:t>HIGHER </a:t>
            </a:r>
            <a:r>
              <a:rPr lang="en-US" dirty="0" smtClean="0">
                <a:solidFill>
                  <a:srgbClr val="FF0000"/>
                </a:solidFill>
              </a:rPr>
              <a:t>fill rate</a:t>
            </a:r>
            <a:r>
              <a:rPr lang="en-US" dirty="0" smtClean="0">
                <a:solidFill>
                  <a:srgbClr val="FF0000"/>
                </a:solidFill>
              </a:rPr>
              <a:t> </a:t>
            </a:r>
            <a:br>
              <a:rPr lang="en-US" dirty="0" smtClean="0">
                <a:solidFill>
                  <a:srgbClr val="FF0000"/>
                </a:solidFill>
              </a:rPr>
            </a:br>
            <a:r>
              <a:rPr lang="en-US" dirty="0" smtClean="0">
                <a:solidFill>
                  <a:srgbClr val="FF0000"/>
                </a:solidFill>
              </a:rPr>
              <a:t>(</a:t>
            </a:r>
            <a:r>
              <a:rPr lang="en-US" dirty="0" smtClean="0">
                <a:solidFill>
                  <a:srgbClr val="FF0000"/>
                </a:solidFill>
              </a:rPr>
              <a:t>as much as 17</a:t>
            </a:r>
            <a:r>
              <a:rPr lang="en-US" dirty="0" smtClean="0">
                <a:solidFill>
                  <a:srgbClr val="FF0000"/>
                </a:solidFill>
              </a:rPr>
              <a:t>% higher</a:t>
            </a:r>
            <a:r>
              <a:rPr lang="en-US" dirty="0" smtClean="0">
                <a:solidFill>
                  <a:srgbClr val="FF0000"/>
                </a:solidFill>
              </a:rPr>
              <a:t>)</a:t>
            </a:r>
            <a:endParaRPr lang="en-US" dirty="0" smtClean="0">
              <a:solidFill>
                <a:srgbClr val="FF0000"/>
              </a:solidFill>
            </a:endParaRPr>
          </a:p>
          <a:p>
            <a:pPr algn="ctr"/>
            <a:r>
              <a:rPr lang="en-US" dirty="0" smtClean="0"/>
              <a:t>and a</a:t>
            </a:r>
          </a:p>
          <a:p>
            <a:pPr algn="ctr"/>
            <a:r>
              <a:rPr lang="en-US" dirty="0" smtClean="0">
                <a:solidFill>
                  <a:srgbClr val="FF0000"/>
                </a:solidFill>
              </a:rPr>
              <a:t>HIGHER </a:t>
            </a:r>
            <a:r>
              <a:rPr lang="en-US" dirty="0" smtClean="0">
                <a:solidFill>
                  <a:srgbClr val="FF0000"/>
                </a:solidFill>
              </a:rPr>
              <a:t>retention rate</a:t>
            </a:r>
            <a:endParaRPr lang="en-US" dirty="0" smtClean="0">
              <a:solidFill>
                <a:srgbClr val="FF0000"/>
              </a:solidFill>
            </a:endParaRPr>
          </a:p>
          <a:p>
            <a:pPr algn="ctr"/>
            <a:r>
              <a:rPr lang="en-US" dirty="0" smtClean="0"/>
              <a:t>than </a:t>
            </a:r>
            <a:r>
              <a:rPr lang="en-US" dirty="0" smtClean="0"/>
              <a:t>the college average.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31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1034760"/>
          </a:xfrm>
        </p:spPr>
        <p:txBody>
          <a:bodyPr/>
          <a:lstStyle/>
          <a:p>
            <a:r>
              <a:rPr lang="en-US" dirty="0" smtClean="0"/>
              <a:t>Innovation: Curriculum</a:t>
            </a:r>
            <a:endParaRPr lang="en-US" dirty="0"/>
          </a:p>
        </p:txBody>
      </p:sp>
      <p:sp>
        <p:nvSpPr>
          <p:cNvPr id="3" name="Content Placeholder 2"/>
          <p:cNvSpPr>
            <a:spLocks noGrp="1"/>
          </p:cNvSpPr>
          <p:nvPr>
            <p:ph idx="1"/>
          </p:nvPr>
        </p:nvSpPr>
        <p:spPr>
          <a:xfrm>
            <a:off x="498475" y="1479343"/>
            <a:ext cx="8419747" cy="4364598"/>
          </a:xfrm>
        </p:spPr>
        <p:txBody>
          <a:bodyPr/>
          <a:lstStyle/>
          <a:p>
            <a:r>
              <a:rPr lang="en-US" dirty="0" smtClean="0">
                <a:solidFill>
                  <a:srgbClr val="FF0000"/>
                </a:solidFill>
              </a:rPr>
              <a:t>Course Outline of Records </a:t>
            </a:r>
            <a:r>
              <a:rPr lang="en-US" dirty="0" smtClean="0"/>
              <a:t>are up to date.</a:t>
            </a:r>
          </a:p>
          <a:p>
            <a:r>
              <a:rPr lang="en-US" dirty="0" smtClean="0">
                <a:solidFill>
                  <a:srgbClr val="FF0000"/>
                </a:solidFill>
              </a:rPr>
              <a:t>Program Review </a:t>
            </a:r>
            <a:r>
              <a:rPr lang="en-US" dirty="0" smtClean="0"/>
              <a:t>completed on time.</a:t>
            </a:r>
          </a:p>
          <a:p>
            <a:r>
              <a:rPr lang="en-US" dirty="0" smtClean="0"/>
              <a:t>Developed two-year </a:t>
            </a:r>
            <a:r>
              <a:rPr lang="en-US" dirty="0" smtClean="0">
                <a:solidFill>
                  <a:srgbClr val="FF0000"/>
                </a:solidFill>
              </a:rPr>
              <a:t>Guided Pathway </a:t>
            </a:r>
            <a:r>
              <a:rPr lang="en-US" dirty="0" smtClean="0"/>
              <a:t>for students</a:t>
            </a:r>
          </a:p>
          <a:p>
            <a:r>
              <a:rPr lang="en-US" dirty="0" smtClean="0"/>
              <a:t>Involved in </a:t>
            </a:r>
            <a:r>
              <a:rPr lang="en-US" dirty="0" smtClean="0">
                <a:solidFill>
                  <a:srgbClr val="FF0000"/>
                </a:solidFill>
              </a:rPr>
              <a:t>Assessment </a:t>
            </a:r>
            <a:r>
              <a:rPr lang="en-US" dirty="0" smtClean="0"/>
              <a:t>Changes for Transfer-Level Readiness</a:t>
            </a:r>
            <a:endParaRPr lang="en-US" dirty="0"/>
          </a:p>
          <a:p>
            <a:r>
              <a:rPr lang="en-US" dirty="0" smtClean="0"/>
              <a:t>Two new </a:t>
            </a:r>
            <a:r>
              <a:rPr lang="en-US" dirty="0" smtClean="0">
                <a:solidFill>
                  <a:srgbClr val="FF0000"/>
                </a:solidFill>
              </a:rPr>
              <a:t>accelerated courses</a:t>
            </a:r>
          </a:p>
          <a:p>
            <a:pPr lvl="1"/>
            <a:r>
              <a:rPr lang="en-US" dirty="0" smtClean="0"/>
              <a:t>ENGL 45 (</a:t>
            </a:r>
            <a:r>
              <a:rPr lang="en-US" dirty="0" smtClean="0"/>
              <a:t>approved and being taught)</a:t>
            </a:r>
            <a:endParaRPr lang="en-US" dirty="0" smtClean="0"/>
          </a:p>
          <a:p>
            <a:pPr lvl="1"/>
            <a:r>
              <a:rPr lang="en-US" dirty="0" smtClean="0"/>
              <a:t>ENGL 100 (in</a:t>
            </a:r>
            <a:r>
              <a:rPr lang="en-US" dirty="0" smtClean="0"/>
              <a:t> the process </a:t>
            </a:r>
            <a:r>
              <a:rPr lang="en-US" dirty="0" smtClean="0"/>
              <a:t>for approval)</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683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4996" y="-197971"/>
            <a:ext cx="9021703" cy="1452283"/>
          </a:xfrm>
        </p:spPr>
        <p:txBody>
          <a:bodyPr/>
          <a:lstStyle/>
          <a:p>
            <a:r>
              <a:rPr lang="en-US" sz="3800" dirty="0" smtClean="0"/>
              <a:t>Innovation and Connection: Community</a:t>
            </a:r>
            <a:endParaRPr lang="en-US" sz="3800" dirty="0"/>
          </a:p>
        </p:txBody>
      </p:sp>
      <p:sp>
        <p:nvSpPr>
          <p:cNvPr id="5" name="Rectangle 4"/>
          <p:cNvSpPr/>
          <p:nvPr/>
        </p:nvSpPr>
        <p:spPr>
          <a:xfrm>
            <a:off x="514350" y="1476853"/>
            <a:ext cx="4908239" cy="2416046"/>
          </a:xfrm>
          <a:prstGeom prst="rect">
            <a:avLst/>
          </a:prstGeom>
        </p:spPr>
        <p:txBody>
          <a:bodyPr wrap="square">
            <a:spAutoFit/>
          </a:bodyPr>
          <a:lstStyle/>
          <a:p>
            <a:r>
              <a:rPr lang="en-US" sz="1900" dirty="0"/>
              <a:t>Currently, English faculty</a:t>
            </a:r>
            <a:r>
              <a:rPr lang="en-US" sz="1900" dirty="0" smtClean="0"/>
              <a:t> and student interns are </a:t>
            </a:r>
            <a:r>
              <a:rPr lang="en-US" sz="1900" dirty="0">
                <a:solidFill>
                  <a:srgbClr val="FF0000"/>
                </a:solidFill>
              </a:rPr>
              <a:t>working with 8 area high school English teachers and their students </a:t>
            </a:r>
            <a:r>
              <a:rPr lang="en-US" sz="1900" dirty="0"/>
              <a:t>to create poetry slam teams</a:t>
            </a:r>
            <a:r>
              <a:rPr lang="en-US" sz="1900" dirty="0" smtClean="0"/>
              <a:t> in </a:t>
            </a:r>
            <a:r>
              <a:rPr lang="en-US" sz="1900" dirty="0"/>
              <a:t>order to compete at the State Theater in April for the first annual "Generation Lit: Central Valley Youth Poetry Slam." </a:t>
            </a:r>
            <a:endParaRPr lang="en-US" sz="1900" dirty="0" smtClean="0"/>
          </a:p>
          <a:p>
            <a:r>
              <a:rPr lang="en-US" dirty="0" smtClean="0"/>
              <a:t> </a:t>
            </a:r>
            <a:endParaRPr lang="en-US" dirty="0"/>
          </a:p>
        </p:txBody>
      </p:sp>
      <p:sp>
        <p:nvSpPr>
          <p:cNvPr id="6" name="Rectangle 5"/>
          <p:cNvSpPr/>
          <p:nvPr/>
        </p:nvSpPr>
        <p:spPr>
          <a:xfrm>
            <a:off x="3266529" y="3975775"/>
            <a:ext cx="5559970" cy="2139047"/>
          </a:xfrm>
          <a:prstGeom prst="rect">
            <a:avLst/>
          </a:prstGeom>
        </p:spPr>
        <p:txBody>
          <a:bodyPr wrap="square">
            <a:spAutoFit/>
          </a:bodyPr>
          <a:lstStyle/>
          <a:p>
            <a:r>
              <a:rPr lang="en-US" sz="1900" dirty="0" smtClean="0"/>
              <a:t>Additionally, through the Gallo Center for the Arts "Teaching Artists in the Schools" Program, English faculty have been </a:t>
            </a:r>
            <a:r>
              <a:rPr lang="en-US" sz="1900" dirty="0" smtClean="0">
                <a:solidFill>
                  <a:srgbClr val="FF0000"/>
                </a:solidFill>
              </a:rPr>
              <a:t>teaching creative writing workshops </a:t>
            </a:r>
            <a:r>
              <a:rPr lang="en-US" sz="1900" dirty="0" smtClean="0"/>
              <a:t>in middle and high schools, offering </a:t>
            </a:r>
            <a:r>
              <a:rPr lang="en-US" sz="1900" dirty="0" smtClean="0">
                <a:solidFill>
                  <a:srgbClr val="FF0000"/>
                </a:solidFill>
              </a:rPr>
              <a:t>teacher trainings</a:t>
            </a:r>
            <a:r>
              <a:rPr lang="en-US" sz="1900" dirty="0" smtClean="0"/>
              <a:t>, and providing </a:t>
            </a:r>
            <a:r>
              <a:rPr lang="en-US" sz="1900" dirty="0" smtClean="0">
                <a:solidFill>
                  <a:srgbClr val="FF0000"/>
                </a:solidFill>
              </a:rPr>
              <a:t>writing workshops </a:t>
            </a:r>
            <a:r>
              <a:rPr lang="en-US" sz="1900" dirty="0" smtClean="0"/>
              <a:t>for </a:t>
            </a:r>
            <a:r>
              <a:rPr lang="en-US" sz="1900" dirty="0" err="1" smtClean="0"/>
              <a:t>SCOE's</a:t>
            </a:r>
            <a:r>
              <a:rPr lang="en-US" sz="1900" dirty="0" smtClean="0"/>
              <a:t> "</a:t>
            </a:r>
            <a:r>
              <a:rPr lang="en-US" sz="1900" dirty="0" err="1" smtClean="0"/>
              <a:t>Roadtrip</a:t>
            </a:r>
            <a:r>
              <a:rPr lang="en-US" sz="1900" dirty="0" smtClean="0"/>
              <a:t>" Program </a:t>
            </a:r>
            <a:r>
              <a:rPr lang="en-US" sz="1900" dirty="0" smtClean="0"/>
              <a:t>for</a:t>
            </a:r>
            <a:r>
              <a:rPr lang="en-US" sz="1900" dirty="0" smtClean="0"/>
              <a:t> </a:t>
            </a:r>
          </a:p>
          <a:p>
            <a:r>
              <a:rPr lang="en-US" sz="1900" dirty="0" smtClean="0"/>
              <a:t>at</a:t>
            </a:r>
            <a:r>
              <a:rPr lang="en-US" sz="1900" dirty="0" smtClean="0"/>
              <a:t>-risk 6th graders.  </a:t>
            </a:r>
          </a:p>
        </p:txBody>
      </p:sp>
      <p:pic>
        <p:nvPicPr>
          <p:cNvPr id="7" name="Picture 6" descr="redeye-louder-than-a-bomb-2016-festival-announcement-vic-mensa-chuck-d-20160121.jpg"/>
          <p:cNvPicPr>
            <a:picLocks noChangeAspect="1"/>
          </p:cNvPicPr>
          <p:nvPr/>
        </p:nvPicPr>
        <p:blipFill>
          <a:blip r:embed="rId2"/>
          <a:stretch>
            <a:fillRect/>
          </a:stretch>
        </p:blipFill>
        <p:spPr>
          <a:xfrm>
            <a:off x="5486089" y="1553053"/>
            <a:ext cx="2972111" cy="1901106"/>
          </a:xfrm>
          <a:prstGeom prst="rect">
            <a:avLst/>
          </a:prstGeom>
        </p:spPr>
      </p:pic>
      <p:pic>
        <p:nvPicPr>
          <p:cNvPr id="8" name="Picture 7" descr="JW Camp Erin 05.jpg"/>
          <p:cNvPicPr>
            <a:picLocks noChangeAspect="1"/>
          </p:cNvPicPr>
          <p:nvPr/>
        </p:nvPicPr>
        <p:blipFill>
          <a:blip r:embed="rId3"/>
          <a:stretch>
            <a:fillRect/>
          </a:stretch>
        </p:blipFill>
        <p:spPr>
          <a:xfrm>
            <a:off x="539750" y="4026575"/>
            <a:ext cx="2599778" cy="207982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8951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1095" y="144929"/>
            <a:ext cx="8973084" cy="744071"/>
          </a:xfrm>
        </p:spPr>
        <p:txBody>
          <a:bodyPr/>
          <a:lstStyle/>
          <a:p>
            <a:r>
              <a:rPr lang="en-US" sz="3800" dirty="0"/>
              <a:t>Innovation and Connection: Community</a:t>
            </a:r>
          </a:p>
        </p:txBody>
      </p:sp>
      <p:sp>
        <p:nvSpPr>
          <p:cNvPr id="4" name="Rectangle 3"/>
          <p:cNvSpPr/>
          <p:nvPr/>
        </p:nvSpPr>
        <p:spPr>
          <a:xfrm>
            <a:off x="2613357" y="1016001"/>
            <a:ext cx="6200443" cy="1866899"/>
          </a:xfrm>
          <a:prstGeom prst="rect">
            <a:avLst/>
          </a:prstGeom>
        </p:spPr>
        <p:txBody>
          <a:bodyPr wrap="square">
            <a:normAutofit/>
          </a:bodyPr>
          <a:lstStyle/>
          <a:p>
            <a:r>
              <a:rPr lang="en-US" sz="1700" dirty="0" smtClean="0"/>
              <a:t>The </a:t>
            </a:r>
            <a:r>
              <a:rPr lang="en-US" sz="1700" dirty="0" smtClean="0">
                <a:solidFill>
                  <a:srgbClr val="FF0000"/>
                </a:solidFill>
              </a:rPr>
              <a:t>MJC READS </a:t>
            </a:r>
            <a:r>
              <a:rPr lang="en-US" sz="1700" dirty="0" smtClean="0"/>
              <a:t>initiative with support from ASMJC has brought in award winning and local visiting authors such as National Poetry Champion and American Book Award winner Patricia Smith, bestselling author Gary Soto, and local writer Dimitri </a:t>
            </a:r>
            <a:r>
              <a:rPr lang="en-US" sz="1700" dirty="0" err="1" smtClean="0"/>
              <a:t>Keriotis</a:t>
            </a:r>
            <a:r>
              <a:rPr lang="en-US" sz="1700" dirty="0" smtClean="0"/>
              <a:t>. These free events each hosted 100-200+ students and community members. </a:t>
            </a:r>
            <a:endParaRPr lang="en-US" sz="1700" dirty="0" smtClean="0"/>
          </a:p>
        </p:txBody>
      </p:sp>
      <p:sp>
        <p:nvSpPr>
          <p:cNvPr id="5" name="Rectangle 4"/>
          <p:cNvSpPr/>
          <p:nvPr/>
        </p:nvSpPr>
        <p:spPr>
          <a:xfrm>
            <a:off x="479423" y="4119787"/>
            <a:ext cx="6429377" cy="2185214"/>
          </a:xfrm>
          <a:prstGeom prst="rect">
            <a:avLst/>
          </a:prstGeom>
        </p:spPr>
        <p:txBody>
          <a:bodyPr wrap="square">
            <a:spAutoFit/>
          </a:bodyPr>
          <a:lstStyle/>
          <a:p>
            <a:r>
              <a:rPr lang="en-US" sz="1700" dirty="0" smtClean="0"/>
              <a:t>Creative writing faculty have been </a:t>
            </a:r>
            <a:r>
              <a:rPr lang="en-US" sz="1700" dirty="0" smtClean="0">
                <a:solidFill>
                  <a:srgbClr val="FF0000"/>
                </a:solidFill>
              </a:rPr>
              <a:t>visiting writers </a:t>
            </a:r>
            <a:r>
              <a:rPr lang="en-US" sz="1700" dirty="0" smtClean="0"/>
              <a:t>and </a:t>
            </a:r>
            <a:r>
              <a:rPr lang="en-US" sz="1700" dirty="0" smtClean="0">
                <a:solidFill>
                  <a:srgbClr val="FF0000"/>
                </a:solidFill>
              </a:rPr>
              <a:t>guest speakers </a:t>
            </a:r>
            <a:r>
              <a:rPr lang="en-US" sz="1700" dirty="0" smtClean="0"/>
              <a:t>at UC Merced, UOP,</a:t>
            </a:r>
            <a:r>
              <a:rPr lang="en-US" sz="1700" dirty="0" smtClean="0"/>
              <a:t> Fresno's </a:t>
            </a:r>
            <a:r>
              <a:rPr lang="en-US" sz="1700" dirty="0" err="1" smtClean="0"/>
              <a:t>LitHop</a:t>
            </a:r>
            <a:r>
              <a:rPr lang="en-US" sz="1700" dirty="0" smtClean="0"/>
              <a:t> Festival, area </a:t>
            </a:r>
            <a:r>
              <a:rPr lang="en-US" sz="1700" dirty="0" smtClean="0"/>
              <a:t>middle and high schools, Rotary and Kiwanis clubs, and poet Sam Pierstorff was </a:t>
            </a:r>
            <a:r>
              <a:rPr lang="en-US" sz="1700" dirty="0" smtClean="0">
                <a:solidFill>
                  <a:srgbClr val="FF0000"/>
                </a:solidFill>
              </a:rPr>
              <a:t>commissioned</a:t>
            </a:r>
            <a:r>
              <a:rPr lang="en-US" sz="1700" dirty="0" smtClean="0"/>
              <a:t> to write and record a video </a:t>
            </a:r>
            <a:r>
              <a:rPr lang="en-US" sz="1700" dirty="0" smtClean="0"/>
              <a:t>poem, "A Love Letter to Stanislaus," </a:t>
            </a:r>
            <a:r>
              <a:rPr lang="en-US" sz="1700" dirty="0" smtClean="0"/>
              <a:t>on behalf of Stanislaus County that has been show by the City Council, the Stanislaus County Board of Supervisors, and featured on the City of Modesto's website:</a:t>
            </a:r>
            <a:r>
              <a:rPr lang="en-US" sz="1700" dirty="0" smtClean="0"/>
              <a:t> </a:t>
            </a:r>
            <a:r>
              <a:rPr lang="en-US" sz="1400" dirty="0" smtClean="0">
                <a:hlinkClick r:id="rId2"/>
              </a:rPr>
              <a:t>https</a:t>
            </a:r>
            <a:r>
              <a:rPr lang="en-US" sz="1400" dirty="0" smtClean="0">
                <a:hlinkClick r:id="rId2"/>
              </a:rPr>
              <a:t>://www.youtube.com/watch?v=_9igJ0i4jYc</a:t>
            </a:r>
            <a:endParaRPr lang="en-US" sz="1400" dirty="0"/>
          </a:p>
        </p:txBody>
      </p:sp>
      <p:pic>
        <p:nvPicPr>
          <p:cNvPr id="6" name="Picture 5" descr="Patricia Smith MJC READS.jpg"/>
          <p:cNvPicPr>
            <a:picLocks noChangeAspect="1"/>
          </p:cNvPicPr>
          <p:nvPr/>
        </p:nvPicPr>
        <p:blipFill>
          <a:blip r:embed="rId3"/>
          <a:srcRect l="5333" t="4120" r="5333" b="4120"/>
          <a:stretch>
            <a:fillRect/>
          </a:stretch>
        </p:blipFill>
        <p:spPr>
          <a:xfrm>
            <a:off x="403224" y="1079501"/>
            <a:ext cx="2172033" cy="2887886"/>
          </a:xfrm>
          <a:prstGeom prst="rect">
            <a:avLst/>
          </a:prstGeom>
        </p:spPr>
      </p:pic>
      <p:pic>
        <p:nvPicPr>
          <p:cNvPr id="7" name="Picture 6" descr="Sam presenting.jpg"/>
          <p:cNvPicPr>
            <a:picLocks noChangeAspect="1"/>
          </p:cNvPicPr>
          <p:nvPr/>
        </p:nvPicPr>
        <p:blipFill>
          <a:blip r:embed="rId4"/>
          <a:stretch>
            <a:fillRect/>
          </a:stretch>
        </p:blipFill>
        <p:spPr>
          <a:xfrm>
            <a:off x="6889139" y="2503028"/>
            <a:ext cx="1772261" cy="379928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5821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119427"/>
          </a:xfrm>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2015-2016, the English department maintained one of the largest enrollments (9,313) and highest waitlists (5,763), while increasing section offerings (65+) and FTES (1262.20, up from 1027.18 in 2012-2013).</a:t>
            </a:r>
            <a:endParaRPr lang="en-US" dirty="0" smtClean="0"/>
          </a:p>
          <a:p>
            <a:r>
              <a:rPr lang="en-US" dirty="0" smtClean="0"/>
              <a:t>While </a:t>
            </a:r>
            <a:r>
              <a:rPr lang="en-US" dirty="0" smtClean="0"/>
              <a:t>we currently have the same number of FT faculty since 2014, our FTEF has increased from 81.48 to 95.5 during that same period.</a:t>
            </a:r>
            <a:endParaRPr lang="en-US" dirty="0" smtClean="0"/>
          </a:p>
          <a:p>
            <a:r>
              <a:rPr lang="en-US" dirty="0" smtClean="0"/>
              <a:t>FT </a:t>
            </a:r>
            <a:r>
              <a:rPr lang="en-US" dirty="0" smtClean="0"/>
              <a:t>faculty continue to innovate and maintain significant ties to our community.</a:t>
            </a:r>
            <a:endParaRPr lang="en-US" dirty="0" smtClean="0"/>
          </a:p>
          <a:p>
            <a:r>
              <a:rPr lang="en-US" dirty="0" smtClean="0">
                <a:solidFill>
                  <a:srgbClr val="FF0000"/>
                </a:solidFill>
              </a:rPr>
              <a:t>Each </a:t>
            </a:r>
            <a:r>
              <a:rPr lang="en-US" dirty="0" smtClean="0">
                <a:solidFill>
                  <a:srgbClr val="FF0000"/>
                </a:solidFill>
              </a:rPr>
              <a:t>semester, classes are cancelled due to lack of available staffing caused by the ebb and flow of adjunct leaving to other jobs.</a:t>
            </a:r>
            <a:endParaRPr lang="en-US"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7773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978315"/>
          </a:xfrm>
        </p:spPr>
        <p:txBody>
          <a:bodyPr/>
          <a:lstStyle/>
          <a:p>
            <a:r>
              <a:rPr lang="en-US" dirty="0" smtClean="0"/>
              <a:t>Every Student</a:t>
            </a:r>
            <a:r>
              <a:rPr lang="is-IS" dirty="0" smtClean="0"/>
              <a:t>…</a:t>
            </a:r>
            <a:endParaRPr lang="en-US" dirty="0"/>
          </a:p>
        </p:txBody>
      </p:sp>
      <p:sp>
        <p:nvSpPr>
          <p:cNvPr id="3" name="Content Placeholder 2"/>
          <p:cNvSpPr>
            <a:spLocks noGrp="1"/>
          </p:cNvSpPr>
          <p:nvPr>
            <p:ph idx="1"/>
          </p:nvPr>
        </p:nvSpPr>
        <p:spPr>
          <a:xfrm>
            <a:off x="498475" y="1761565"/>
            <a:ext cx="8147051" cy="1070065"/>
          </a:xfrm>
        </p:spPr>
        <p:txBody>
          <a:bodyPr>
            <a:normAutofit/>
          </a:bodyPr>
          <a:lstStyle/>
          <a:p>
            <a:r>
              <a:rPr lang="en-US" sz="2000" dirty="0">
                <a:solidFill>
                  <a:srgbClr val="FF0000"/>
                </a:solidFill>
              </a:rPr>
              <a:t>Every student at MJC </a:t>
            </a:r>
            <a:r>
              <a:rPr lang="en-US" sz="2000" dirty="0"/>
              <a:t>must pass through the English sequence to earn a certificate or an AA/AA-T degree. </a:t>
            </a:r>
          </a:p>
        </p:txBody>
      </p:sp>
      <p:sp>
        <p:nvSpPr>
          <p:cNvPr id="4" name="Title 1"/>
          <p:cNvSpPr txBox="1">
            <a:spLocks/>
          </p:cNvSpPr>
          <p:nvPr/>
        </p:nvSpPr>
        <p:spPr>
          <a:xfrm>
            <a:off x="178622" y="2831630"/>
            <a:ext cx="8147051" cy="978315"/>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000" kern="1200">
                <a:solidFill>
                  <a:schemeClr val="tx1"/>
                </a:solidFill>
                <a:latin typeface="+mj-lt"/>
                <a:ea typeface="+mj-ea"/>
                <a:cs typeface="+mj-cs"/>
              </a:defRPr>
            </a:lvl1pPr>
          </a:lstStyle>
          <a:p>
            <a:endParaRPr lang="is-IS" dirty="0"/>
          </a:p>
          <a:p>
            <a:r>
              <a:rPr lang="en-US" dirty="0"/>
              <a:t>has </a:t>
            </a:r>
            <a:r>
              <a:rPr lang="en-US" dirty="0" smtClean="0"/>
              <a:t>needs.</a:t>
            </a:r>
            <a:endParaRPr lang="en-US" dirty="0"/>
          </a:p>
        </p:txBody>
      </p:sp>
      <p:sp>
        <p:nvSpPr>
          <p:cNvPr id="6" name="Title 1"/>
          <p:cNvSpPr txBox="1">
            <a:spLocks/>
          </p:cNvSpPr>
          <p:nvPr/>
        </p:nvSpPr>
        <p:spPr>
          <a:xfrm>
            <a:off x="650875" y="4506148"/>
            <a:ext cx="8147051" cy="690505"/>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5000" kern="1200">
                <a:solidFill>
                  <a:schemeClr val="tx1"/>
                </a:solidFill>
                <a:latin typeface="+mj-lt"/>
                <a:ea typeface="+mj-ea"/>
                <a:cs typeface="+mj-cs"/>
              </a:defRPr>
            </a:lvl1pPr>
          </a:lstStyle>
          <a:p>
            <a:endParaRPr lang="en-US" sz="1200" dirty="0"/>
          </a:p>
        </p:txBody>
      </p:sp>
      <p:sp>
        <p:nvSpPr>
          <p:cNvPr id="8" name="TextBox 7"/>
          <p:cNvSpPr txBox="1"/>
          <p:nvPr/>
        </p:nvSpPr>
        <p:spPr>
          <a:xfrm>
            <a:off x="498475" y="4233333"/>
            <a:ext cx="7911747" cy="2585323"/>
          </a:xfrm>
          <a:prstGeom prst="rect">
            <a:avLst/>
          </a:prstGeom>
          <a:noFill/>
        </p:spPr>
        <p:txBody>
          <a:bodyPr wrap="square" rtlCol="0">
            <a:spAutoFit/>
          </a:bodyPr>
          <a:lstStyle/>
          <a:p>
            <a:pPr marL="285750" indent="-285750">
              <a:buFont typeface="Arial"/>
              <a:buChar char="•"/>
            </a:pPr>
            <a:r>
              <a:rPr lang="en-US" dirty="0"/>
              <a:t>The English Department has the highest enrollment in any program at MJC with </a:t>
            </a:r>
            <a:r>
              <a:rPr lang="en-US" dirty="0" smtClean="0">
                <a:solidFill>
                  <a:srgbClr val="FF0000"/>
                </a:solidFill>
              </a:rPr>
              <a:t>9313 </a:t>
            </a:r>
            <a:r>
              <a:rPr lang="en-US" dirty="0">
                <a:solidFill>
                  <a:srgbClr val="FF0000"/>
                </a:solidFill>
              </a:rPr>
              <a:t>students enrolled in </a:t>
            </a:r>
            <a:r>
              <a:rPr lang="en-US" dirty="0" smtClean="0">
                <a:solidFill>
                  <a:srgbClr val="FF0000"/>
                </a:solidFill>
              </a:rPr>
              <a:t>2015-2016.</a:t>
            </a:r>
          </a:p>
          <a:p>
            <a:pPr marL="285750" indent="-285750">
              <a:buFont typeface="Arial"/>
              <a:buChar char="•"/>
            </a:pPr>
            <a:endParaRPr lang="en-US" dirty="0">
              <a:solidFill>
                <a:srgbClr val="FF0000"/>
              </a:solidFill>
            </a:endParaRPr>
          </a:p>
          <a:p>
            <a:pPr marL="285750" indent="-285750">
              <a:buFont typeface="Arial"/>
              <a:buChar char="•"/>
            </a:pPr>
            <a:r>
              <a:rPr lang="en-US" dirty="0" smtClean="0"/>
              <a:t>Yet, despite the fact that </a:t>
            </a:r>
            <a:r>
              <a:rPr lang="en-US" dirty="0" smtClean="0">
                <a:solidFill>
                  <a:srgbClr val="FF0000"/>
                </a:solidFill>
              </a:rPr>
              <a:t>we</a:t>
            </a:r>
            <a:r>
              <a:rPr lang="en-US" dirty="0" smtClean="0"/>
              <a:t> have </a:t>
            </a:r>
            <a:r>
              <a:rPr lang="en-US" dirty="0" smtClean="0">
                <a:solidFill>
                  <a:srgbClr val="FF0000"/>
                </a:solidFill>
              </a:rPr>
              <a:t>added 65 sections </a:t>
            </a:r>
            <a:r>
              <a:rPr lang="en-US" dirty="0" smtClean="0"/>
              <a:t>in the past three years, </a:t>
            </a:r>
            <a:r>
              <a:rPr lang="en-US" dirty="0" smtClean="0">
                <a:solidFill>
                  <a:srgbClr val="FF0000"/>
                </a:solidFill>
              </a:rPr>
              <a:t>we maintain waitlists </a:t>
            </a:r>
            <a:r>
              <a:rPr lang="en-US" dirty="0" smtClean="0"/>
              <a:t>of more than 5700 students each year.</a:t>
            </a:r>
          </a:p>
          <a:p>
            <a:pPr marL="285750" indent="-285750">
              <a:buFont typeface="Arial"/>
              <a:buChar char="•"/>
            </a:pPr>
            <a:endParaRPr lang="en-US" dirty="0" smtClean="0">
              <a:solidFill>
                <a:srgbClr val="FF0000"/>
              </a:solidFill>
            </a:endParaRPr>
          </a:p>
          <a:p>
            <a:pPr marL="285750" indent="-285750">
              <a:buFont typeface="Arial"/>
              <a:buChar char="•"/>
            </a:pPr>
            <a:r>
              <a:rPr lang="en-US" dirty="0" smtClean="0"/>
              <a:t>Thus</a:t>
            </a:r>
            <a:r>
              <a:rPr lang="en-US" dirty="0"/>
              <a:t>, adding human resources to English is essential to growth at the college.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344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291685"/>
            <a:ext cx="8147051" cy="874834"/>
          </a:xfrm>
        </p:spPr>
        <p:txBody>
          <a:bodyPr/>
          <a:lstStyle/>
          <a:p>
            <a:r>
              <a:rPr lang="en-US" dirty="0" smtClean="0"/>
              <a:t>Our Request:</a:t>
            </a:r>
            <a:endParaRPr lang="en-US" dirty="0"/>
          </a:p>
        </p:txBody>
      </p:sp>
      <p:sp>
        <p:nvSpPr>
          <p:cNvPr id="3" name="Content Placeholder 2"/>
          <p:cNvSpPr>
            <a:spLocks noGrp="1"/>
          </p:cNvSpPr>
          <p:nvPr>
            <p:ph idx="1"/>
          </p:nvPr>
        </p:nvSpPr>
        <p:spPr>
          <a:xfrm>
            <a:off x="498475" y="1480724"/>
            <a:ext cx="8147051" cy="3700875"/>
          </a:xfrm>
        </p:spPr>
        <p:txBody>
          <a:bodyPr>
            <a:normAutofit/>
          </a:bodyPr>
          <a:lstStyle/>
          <a:p>
            <a:r>
              <a:rPr lang="en-US" sz="2162" b="1" dirty="0" smtClean="0"/>
              <a:t>Replacement Requests:</a:t>
            </a:r>
          </a:p>
          <a:p>
            <a:pPr lvl="1"/>
            <a:r>
              <a:rPr lang="en-US" sz="2162" dirty="0" smtClean="0"/>
              <a:t>Michelle Christopherson, Retirement (Full-Time)</a:t>
            </a:r>
          </a:p>
          <a:p>
            <a:pPr lvl="1"/>
            <a:r>
              <a:rPr lang="en-US" sz="2162" dirty="0" smtClean="0"/>
              <a:t>Dimitri </a:t>
            </a:r>
            <a:r>
              <a:rPr lang="en-US" sz="2162" dirty="0" err="1" smtClean="0"/>
              <a:t>Keriotis</a:t>
            </a:r>
            <a:r>
              <a:rPr lang="en-US" sz="2162" dirty="0" smtClean="0"/>
              <a:t>, Reassignment (Full-Time</a:t>
            </a:r>
            <a:r>
              <a:rPr lang="en-US" sz="2162" dirty="0" smtClean="0"/>
              <a:t>)</a:t>
            </a:r>
          </a:p>
          <a:p>
            <a:endParaRPr lang="en-US" dirty="0" smtClean="0"/>
          </a:p>
          <a:p>
            <a:endParaRPr lang="en-US" b="1" dirty="0" smtClean="0"/>
          </a:p>
          <a:p>
            <a:r>
              <a:rPr lang="en-US" sz="2162" b="1" dirty="0" smtClean="0"/>
              <a:t>Growth </a:t>
            </a:r>
            <a:r>
              <a:rPr lang="en-US" sz="2162" b="1" dirty="0" smtClean="0"/>
              <a:t>Requests</a:t>
            </a:r>
            <a:r>
              <a:rPr lang="en-US" sz="2162" b="1" dirty="0" smtClean="0"/>
              <a:t>:</a:t>
            </a:r>
          </a:p>
          <a:p>
            <a:pPr lvl="1"/>
            <a:r>
              <a:rPr lang="en-US" sz="2162" dirty="0" smtClean="0"/>
              <a:t>One Additional Full-Time Faculty</a:t>
            </a:r>
          </a:p>
          <a:p>
            <a:pPr marL="457200" lvl="1" indent="0">
              <a:buNone/>
            </a:pPr>
            <a:endParaRPr lang="en-US" dirty="0" smtClean="0"/>
          </a:p>
        </p:txBody>
      </p:sp>
      <p:sp>
        <p:nvSpPr>
          <p:cNvPr id="4" name="TextBox 3"/>
          <p:cNvSpPr txBox="1"/>
          <p:nvPr/>
        </p:nvSpPr>
        <p:spPr>
          <a:xfrm>
            <a:off x="5032963" y="4849517"/>
            <a:ext cx="3612563" cy="1477328"/>
          </a:xfrm>
          <a:prstGeom prst="rect">
            <a:avLst/>
          </a:prstGeom>
          <a:noFill/>
        </p:spPr>
        <p:txBody>
          <a:bodyPr wrap="square" rtlCol="0">
            <a:spAutoFit/>
          </a:bodyPr>
          <a:lstStyle/>
          <a:p>
            <a:endParaRPr lang="en-US" b="1" dirty="0" smtClean="0"/>
          </a:p>
          <a:p>
            <a:r>
              <a:rPr lang="en-US" b="1" dirty="0" smtClean="0"/>
              <a:t>Additional </a:t>
            </a:r>
            <a:r>
              <a:rPr lang="en-US" b="1" dirty="0" smtClean="0"/>
              <a:t>Faculty Reassigned:</a:t>
            </a:r>
            <a:endParaRPr lang="en-US" b="1" dirty="0" smtClean="0"/>
          </a:p>
          <a:p>
            <a:r>
              <a:rPr lang="en-US" dirty="0" smtClean="0"/>
              <a:t>Nita </a:t>
            </a:r>
            <a:r>
              <a:rPr lang="en-US" dirty="0" err="1" smtClean="0"/>
              <a:t>Gopal</a:t>
            </a:r>
            <a:r>
              <a:rPr lang="en-US" dirty="0" smtClean="0"/>
              <a:t>             100%</a:t>
            </a:r>
          </a:p>
          <a:p>
            <a:r>
              <a:rPr lang="en-US" dirty="0" smtClean="0"/>
              <a:t>Shelley Circle           20%</a:t>
            </a:r>
          </a:p>
          <a:p>
            <a:endParaRPr lang="en-US" dirty="0"/>
          </a:p>
        </p:txBody>
      </p:sp>
      <p:pic>
        <p:nvPicPr>
          <p:cNvPr id="5" name="Picture 4"/>
          <p:cNvPicPr>
            <a:picLocks noChangeAspect="1"/>
          </p:cNvPicPr>
          <p:nvPr/>
        </p:nvPicPr>
        <p:blipFill>
          <a:blip r:embed="rId2"/>
          <a:srcRect l="18000" t="24000" r="18000" b="24000"/>
          <a:stretch>
            <a:fillRect/>
          </a:stretch>
        </p:blipFill>
        <p:spPr>
          <a:xfrm>
            <a:off x="1464734" y="2859841"/>
            <a:ext cx="1625600" cy="990600"/>
          </a:xfrm>
          <a:prstGeom prst="rect">
            <a:avLst/>
          </a:prstGeom>
        </p:spPr>
      </p:pic>
      <p:pic>
        <p:nvPicPr>
          <p:cNvPr id="6" name="Picture 5"/>
          <p:cNvPicPr>
            <a:picLocks noChangeAspect="1"/>
          </p:cNvPicPr>
          <p:nvPr/>
        </p:nvPicPr>
        <p:blipFill>
          <a:blip r:embed="rId3"/>
          <a:stretch>
            <a:fillRect/>
          </a:stretch>
        </p:blipFill>
        <p:spPr>
          <a:xfrm>
            <a:off x="3890434" y="2859841"/>
            <a:ext cx="1601258" cy="990600"/>
          </a:xfrm>
          <a:prstGeom prst="rect">
            <a:avLst/>
          </a:prstGeom>
        </p:spPr>
      </p:pic>
      <p:pic>
        <p:nvPicPr>
          <p:cNvPr id="10" name="Picture 9"/>
          <p:cNvPicPr>
            <a:picLocks noChangeAspect="1"/>
          </p:cNvPicPr>
          <p:nvPr/>
        </p:nvPicPr>
        <p:blipFill>
          <a:blip r:embed="rId4"/>
          <a:stretch>
            <a:fillRect/>
          </a:stretch>
        </p:blipFill>
        <p:spPr>
          <a:xfrm>
            <a:off x="6825192" y="2859841"/>
            <a:ext cx="1320800" cy="990600"/>
          </a:xfrm>
          <a:prstGeom prst="rect">
            <a:avLst/>
          </a:prstGeom>
        </p:spPr>
      </p:pic>
      <p:sp>
        <p:nvSpPr>
          <p:cNvPr id="11" name="Equal 10"/>
          <p:cNvSpPr/>
          <p:nvPr/>
        </p:nvSpPr>
        <p:spPr>
          <a:xfrm>
            <a:off x="5771092" y="3098802"/>
            <a:ext cx="769408" cy="449181"/>
          </a:xfrm>
          <a:prstGeom prst="mathEqual">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Plus 11"/>
          <p:cNvSpPr/>
          <p:nvPr/>
        </p:nvSpPr>
        <p:spPr>
          <a:xfrm>
            <a:off x="3191934" y="3098801"/>
            <a:ext cx="541866" cy="449182"/>
          </a:xfrm>
          <a:prstGeom prst="mathPlu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4684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846611"/>
          </a:xfrm>
        </p:spPr>
        <p:txBody>
          <a:bodyPr/>
          <a:lstStyle/>
          <a:p>
            <a:r>
              <a:rPr lang="en-US" dirty="0" smtClean="0"/>
              <a:t>The Numbers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26143178"/>
              </p:ext>
            </p:extLst>
          </p:nvPr>
        </p:nvGraphicFramePr>
        <p:xfrm>
          <a:off x="498476" y="940741"/>
          <a:ext cx="8147050" cy="5771333"/>
        </p:xfrm>
        <a:graphic>
          <a:graphicData uri="http://schemas.openxmlformats.org/drawingml/2006/table">
            <a:tbl>
              <a:tblPr firstRow="1" bandRow="1">
                <a:tableStyleId>{5C22544A-7EE6-4342-B048-85BDC9FD1C3A}</a:tableStyleId>
              </a:tblPr>
              <a:tblGrid>
                <a:gridCol w="1629410"/>
                <a:gridCol w="1629410"/>
                <a:gridCol w="1629410"/>
                <a:gridCol w="1629410"/>
                <a:gridCol w="1629410"/>
              </a:tblGrid>
              <a:tr h="411593">
                <a:tc>
                  <a:txBody>
                    <a:bodyPr/>
                    <a:lstStyle/>
                    <a:p>
                      <a:endParaRPr lang="en-US" dirty="0"/>
                    </a:p>
                  </a:txBody>
                  <a:tcPr/>
                </a:tc>
                <a:tc>
                  <a:txBody>
                    <a:bodyPr/>
                    <a:lstStyle/>
                    <a:p>
                      <a:r>
                        <a:rPr lang="en-US" dirty="0" smtClean="0"/>
                        <a:t>2012-2013</a:t>
                      </a:r>
                      <a:endParaRPr lang="en-US" dirty="0"/>
                    </a:p>
                  </a:txBody>
                  <a:tcPr/>
                </a:tc>
                <a:tc>
                  <a:txBody>
                    <a:bodyPr/>
                    <a:lstStyle/>
                    <a:p>
                      <a:r>
                        <a:rPr lang="en-US" dirty="0" smtClean="0"/>
                        <a:t>2013-2014</a:t>
                      </a:r>
                      <a:endParaRPr lang="en-US" dirty="0"/>
                    </a:p>
                  </a:txBody>
                  <a:tcPr/>
                </a:tc>
                <a:tc>
                  <a:txBody>
                    <a:bodyPr/>
                    <a:lstStyle/>
                    <a:p>
                      <a:r>
                        <a:rPr lang="en-US" dirty="0" smtClean="0"/>
                        <a:t>2014-2015</a:t>
                      </a:r>
                      <a:endParaRPr lang="en-US" dirty="0"/>
                    </a:p>
                  </a:txBody>
                  <a:tcPr/>
                </a:tc>
                <a:tc>
                  <a:txBody>
                    <a:bodyPr/>
                    <a:lstStyle/>
                    <a:p>
                      <a:r>
                        <a:rPr lang="en-US" dirty="0" smtClean="0"/>
                        <a:t>2015-2016</a:t>
                      </a:r>
                      <a:endParaRPr lang="en-US" dirty="0"/>
                    </a:p>
                  </a:txBody>
                  <a:tcPr/>
                </a:tc>
              </a:tr>
              <a:tr h="411593">
                <a:tc>
                  <a:txBody>
                    <a:bodyPr/>
                    <a:lstStyle/>
                    <a:p>
                      <a:r>
                        <a:rPr lang="en-US" sz="1200" b="0" dirty="0" smtClean="0"/>
                        <a:t>FT Faculty</a:t>
                      </a:r>
                      <a:endParaRPr lang="en-US" sz="1200" b="0" dirty="0"/>
                    </a:p>
                  </a:txBody>
                  <a:tcPr/>
                </a:tc>
                <a:tc>
                  <a:txBody>
                    <a:bodyPr/>
                    <a:lstStyle/>
                    <a:p>
                      <a:r>
                        <a:rPr lang="en-US" sz="1200" b="0" dirty="0" smtClean="0"/>
                        <a:t>23</a:t>
                      </a:r>
                      <a:endParaRPr lang="en-US" sz="1200" b="0" dirty="0"/>
                    </a:p>
                  </a:txBody>
                  <a:tcPr/>
                </a:tc>
                <a:tc>
                  <a:txBody>
                    <a:bodyPr/>
                    <a:lstStyle/>
                    <a:p>
                      <a:r>
                        <a:rPr lang="en-US" sz="1200" b="0" dirty="0" smtClean="0"/>
                        <a:t>24</a:t>
                      </a:r>
                      <a:endParaRPr lang="en-US" sz="1200" b="0" dirty="0"/>
                    </a:p>
                  </a:txBody>
                  <a:tcPr/>
                </a:tc>
                <a:tc>
                  <a:txBody>
                    <a:bodyPr/>
                    <a:lstStyle/>
                    <a:p>
                      <a:r>
                        <a:rPr lang="en-US" sz="1200" b="0" dirty="0" smtClean="0"/>
                        <a:t>25 + 1 </a:t>
                      </a:r>
                      <a:r>
                        <a:rPr lang="en-US" sz="1200" b="0" dirty="0" smtClean="0"/>
                        <a:t>FT </a:t>
                      </a:r>
                      <a:r>
                        <a:rPr lang="en-US" sz="1200" b="0" baseline="0" dirty="0" smtClean="0"/>
                        <a:t>temp</a:t>
                      </a:r>
                      <a:endParaRPr lang="en-US" sz="1200" b="0" dirty="0"/>
                    </a:p>
                  </a:txBody>
                  <a:tcPr/>
                </a:tc>
                <a:tc>
                  <a:txBody>
                    <a:bodyPr/>
                    <a:lstStyle/>
                    <a:p>
                      <a:r>
                        <a:rPr lang="en-US" sz="1200" b="1" dirty="0" smtClean="0">
                          <a:solidFill>
                            <a:srgbClr val="FF0000"/>
                          </a:solidFill>
                        </a:rPr>
                        <a:t>26</a:t>
                      </a:r>
                      <a:endParaRPr lang="en-US" sz="1200" b="1" dirty="0">
                        <a:solidFill>
                          <a:srgbClr val="FF0000"/>
                        </a:solidFill>
                      </a:endParaRPr>
                    </a:p>
                  </a:txBody>
                  <a:tcPr/>
                </a:tc>
              </a:tr>
              <a:tr h="411593">
                <a:tc>
                  <a:txBody>
                    <a:bodyPr/>
                    <a:lstStyle/>
                    <a:p>
                      <a:r>
                        <a:rPr lang="en-US" sz="1200" b="0" dirty="0" smtClean="0"/>
                        <a:t>FTEF</a:t>
                      </a:r>
                      <a:endParaRPr lang="en-US" sz="1200" b="0" dirty="0"/>
                    </a:p>
                  </a:txBody>
                  <a:tcPr/>
                </a:tc>
                <a:tc>
                  <a:txBody>
                    <a:bodyPr/>
                    <a:lstStyle/>
                    <a:p>
                      <a:r>
                        <a:rPr lang="en-US" sz="1200" b="0" dirty="0" smtClean="0"/>
                        <a:t>76.71</a:t>
                      </a:r>
                      <a:endParaRPr lang="en-US" sz="1200" b="0" dirty="0"/>
                    </a:p>
                  </a:txBody>
                  <a:tcPr/>
                </a:tc>
                <a:tc>
                  <a:txBody>
                    <a:bodyPr/>
                    <a:lstStyle/>
                    <a:p>
                      <a:r>
                        <a:rPr lang="en-US" sz="1200" b="0" dirty="0" smtClean="0"/>
                        <a:t>81.48</a:t>
                      </a:r>
                      <a:endParaRPr lang="en-US" sz="1200" b="0" dirty="0"/>
                    </a:p>
                  </a:txBody>
                  <a:tcPr/>
                </a:tc>
                <a:tc>
                  <a:txBody>
                    <a:bodyPr/>
                    <a:lstStyle/>
                    <a:p>
                      <a:r>
                        <a:rPr lang="en-US" sz="1200" b="0" dirty="0" smtClean="0"/>
                        <a:t>89.8</a:t>
                      </a:r>
                      <a:endParaRPr lang="en-US" sz="1200" b="0" dirty="0"/>
                    </a:p>
                  </a:txBody>
                  <a:tcPr/>
                </a:tc>
                <a:tc>
                  <a:txBody>
                    <a:bodyPr/>
                    <a:lstStyle/>
                    <a:p>
                      <a:r>
                        <a:rPr lang="en-US" sz="1200" b="0" dirty="0" smtClean="0"/>
                        <a:t>95.55</a:t>
                      </a:r>
                      <a:endParaRPr lang="en-US" sz="1200" b="0" dirty="0"/>
                    </a:p>
                  </a:txBody>
                  <a:tcPr/>
                </a:tc>
              </a:tr>
              <a:tr h="411593">
                <a:tc>
                  <a:txBody>
                    <a:bodyPr/>
                    <a:lstStyle/>
                    <a:p>
                      <a:r>
                        <a:rPr lang="en-US" sz="1200" b="0" dirty="0" smtClean="0"/>
                        <a:t># of sections</a:t>
                      </a:r>
                      <a:endParaRPr lang="en-US" sz="1200" b="0" dirty="0"/>
                    </a:p>
                  </a:txBody>
                  <a:tcPr/>
                </a:tc>
                <a:tc>
                  <a:txBody>
                    <a:bodyPr/>
                    <a:lstStyle/>
                    <a:p>
                      <a:r>
                        <a:rPr lang="en-US" sz="1200" b="0" dirty="0" smtClean="0"/>
                        <a:t>281</a:t>
                      </a:r>
                      <a:endParaRPr lang="en-US" sz="1200" b="0" dirty="0"/>
                    </a:p>
                  </a:txBody>
                  <a:tcPr/>
                </a:tc>
                <a:tc>
                  <a:txBody>
                    <a:bodyPr/>
                    <a:lstStyle/>
                    <a:p>
                      <a:r>
                        <a:rPr lang="en-US" sz="1200" b="0" dirty="0" smtClean="0"/>
                        <a:t>296</a:t>
                      </a:r>
                      <a:endParaRPr lang="en-US" sz="1200" b="0" dirty="0"/>
                    </a:p>
                  </a:txBody>
                  <a:tcPr/>
                </a:tc>
                <a:tc>
                  <a:txBody>
                    <a:bodyPr/>
                    <a:lstStyle/>
                    <a:p>
                      <a:r>
                        <a:rPr lang="en-US" sz="1200" b="0" dirty="0" smtClean="0"/>
                        <a:t>321</a:t>
                      </a:r>
                      <a:endParaRPr lang="en-US" sz="1200" b="0" dirty="0"/>
                    </a:p>
                  </a:txBody>
                  <a:tcPr/>
                </a:tc>
                <a:tc>
                  <a:txBody>
                    <a:bodyPr/>
                    <a:lstStyle/>
                    <a:p>
                      <a:r>
                        <a:rPr lang="en-US" sz="1200" b="1" dirty="0" smtClean="0">
                          <a:solidFill>
                            <a:srgbClr val="FF0000"/>
                          </a:solidFill>
                        </a:rPr>
                        <a:t>346</a:t>
                      </a:r>
                      <a:endParaRPr lang="en-US" sz="1200" b="1" dirty="0">
                        <a:solidFill>
                          <a:srgbClr val="FF0000"/>
                        </a:solidFill>
                      </a:endParaRPr>
                    </a:p>
                  </a:txBody>
                  <a:tcPr/>
                </a:tc>
              </a:tr>
              <a:tr h="411593">
                <a:tc>
                  <a:txBody>
                    <a:bodyPr/>
                    <a:lstStyle/>
                    <a:p>
                      <a:r>
                        <a:rPr lang="en-US" sz="1200" b="0" dirty="0" smtClean="0"/>
                        <a:t>% PT (#</a:t>
                      </a:r>
                      <a:r>
                        <a:rPr lang="en-US" sz="1200" b="0" baseline="0" dirty="0" smtClean="0"/>
                        <a:t> of sections)</a:t>
                      </a:r>
                      <a:endParaRPr lang="en-US" sz="1200" b="0" dirty="0"/>
                    </a:p>
                  </a:txBody>
                  <a:tcPr/>
                </a:tc>
                <a:tc>
                  <a:txBody>
                    <a:bodyPr/>
                    <a:lstStyle/>
                    <a:p>
                      <a:r>
                        <a:rPr lang="en-US" sz="1200" b="0" dirty="0" smtClean="0"/>
                        <a:t>33% (92)</a:t>
                      </a:r>
                      <a:endParaRPr lang="en-US" sz="1200" b="0" dirty="0"/>
                    </a:p>
                  </a:txBody>
                  <a:tcPr/>
                </a:tc>
                <a:tc>
                  <a:txBody>
                    <a:bodyPr/>
                    <a:lstStyle/>
                    <a:p>
                      <a:r>
                        <a:rPr lang="en-US" sz="1200" b="0" dirty="0" smtClean="0"/>
                        <a:t>39% (115)</a:t>
                      </a:r>
                      <a:endParaRPr lang="en-US" sz="1200" b="0" dirty="0"/>
                    </a:p>
                  </a:txBody>
                  <a:tcPr/>
                </a:tc>
                <a:tc>
                  <a:txBody>
                    <a:bodyPr/>
                    <a:lstStyle/>
                    <a:p>
                      <a:r>
                        <a:rPr lang="en-US" sz="1200" b="0" dirty="0" smtClean="0"/>
                        <a:t>42% (134)</a:t>
                      </a:r>
                      <a:endParaRPr lang="en-US" sz="1200" b="0" dirty="0"/>
                    </a:p>
                  </a:txBody>
                  <a:tcPr/>
                </a:tc>
                <a:tc>
                  <a:txBody>
                    <a:bodyPr/>
                    <a:lstStyle/>
                    <a:p>
                      <a:r>
                        <a:rPr lang="en-US" sz="1200" b="1" dirty="0" smtClean="0">
                          <a:solidFill>
                            <a:srgbClr val="FF0000"/>
                          </a:solidFill>
                        </a:rPr>
                        <a:t>51% (159)</a:t>
                      </a:r>
                      <a:endParaRPr lang="en-US" sz="1200" b="1" dirty="0">
                        <a:solidFill>
                          <a:srgbClr val="FF0000"/>
                        </a:solidFill>
                      </a:endParaRPr>
                    </a:p>
                  </a:txBody>
                  <a:tcPr/>
                </a:tc>
              </a:tr>
              <a:tr h="411593">
                <a:tc>
                  <a:txBody>
                    <a:bodyPr/>
                    <a:lstStyle/>
                    <a:p>
                      <a:r>
                        <a:rPr lang="en-US" sz="1200" b="0" dirty="0" smtClean="0"/>
                        <a:t>% FT (# of sections)</a:t>
                      </a:r>
                      <a:endParaRPr lang="en-US" sz="1200" b="0" dirty="0"/>
                    </a:p>
                  </a:txBody>
                  <a:tcPr/>
                </a:tc>
                <a:tc>
                  <a:txBody>
                    <a:bodyPr/>
                    <a:lstStyle/>
                    <a:p>
                      <a:r>
                        <a:rPr lang="en-US" sz="1200" b="0" dirty="0" smtClean="0"/>
                        <a:t>67% (188)</a:t>
                      </a:r>
                      <a:endParaRPr lang="en-US" sz="1200" b="0" dirty="0"/>
                    </a:p>
                  </a:txBody>
                  <a:tcPr/>
                </a:tc>
                <a:tc>
                  <a:txBody>
                    <a:bodyPr/>
                    <a:lstStyle/>
                    <a:p>
                      <a:r>
                        <a:rPr lang="en-US" sz="1200" b="0" dirty="0" smtClean="0"/>
                        <a:t>61% (180)</a:t>
                      </a:r>
                      <a:endParaRPr lang="en-US" sz="1200" b="0" dirty="0"/>
                    </a:p>
                  </a:txBody>
                  <a:tcPr/>
                </a:tc>
                <a:tc>
                  <a:txBody>
                    <a:bodyPr/>
                    <a:lstStyle/>
                    <a:p>
                      <a:r>
                        <a:rPr lang="en-US" sz="1200" b="0" dirty="0" smtClean="0"/>
                        <a:t>59% (189)</a:t>
                      </a:r>
                      <a:endParaRPr lang="en-US" sz="1200" b="0" dirty="0"/>
                    </a:p>
                  </a:txBody>
                  <a:tcPr/>
                </a:tc>
                <a:tc>
                  <a:txBody>
                    <a:bodyPr/>
                    <a:lstStyle/>
                    <a:p>
                      <a:r>
                        <a:rPr lang="en-US" sz="1200" b="1" dirty="0" smtClean="0">
                          <a:solidFill>
                            <a:srgbClr val="FF0000"/>
                          </a:solidFill>
                        </a:rPr>
                        <a:t>49% (186)</a:t>
                      </a:r>
                      <a:endParaRPr lang="en-US" sz="1200" b="1" dirty="0">
                        <a:solidFill>
                          <a:srgbClr val="FF0000"/>
                        </a:solidFill>
                      </a:endParaRPr>
                    </a:p>
                  </a:txBody>
                  <a:tcPr/>
                </a:tc>
              </a:tr>
              <a:tr h="411593">
                <a:tc>
                  <a:txBody>
                    <a:bodyPr/>
                    <a:lstStyle/>
                    <a:p>
                      <a:r>
                        <a:rPr lang="en-US" sz="1200" b="0" dirty="0" smtClean="0"/>
                        <a:t>FTES</a:t>
                      </a:r>
                      <a:endParaRPr lang="en-US" sz="1200" b="0" dirty="0"/>
                    </a:p>
                  </a:txBody>
                  <a:tcPr/>
                </a:tc>
                <a:tc>
                  <a:txBody>
                    <a:bodyPr/>
                    <a:lstStyle/>
                    <a:p>
                      <a:r>
                        <a:rPr lang="en-US" sz="1200" b="0" dirty="0" smtClean="0"/>
                        <a:t>1027.182</a:t>
                      </a:r>
                      <a:endParaRPr lang="en-US" sz="1200" b="0" dirty="0"/>
                    </a:p>
                  </a:txBody>
                  <a:tcPr/>
                </a:tc>
                <a:tc>
                  <a:txBody>
                    <a:bodyPr/>
                    <a:lstStyle/>
                    <a:p>
                      <a:r>
                        <a:rPr lang="en-US" sz="1200" b="0" dirty="0" smtClean="0"/>
                        <a:t>1082.061</a:t>
                      </a:r>
                      <a:endParaRPr lang="en-US" sz="1200" b="0" dirty="0"/>
                    </a:p>
                  </a:txBody>
                  <a:tcPr/>
                </a:tc>
                <a:tc>
                  <a:txBody>
                    <a:bodyPr/>
                    <a:lstStyle/>
                    <a:p>
                      <a:r>
                        <a:rPr lang="en-US" sz="1200" b="0" dirty="0" smtClean="0"/>
                        <a:t>1190.322</a:t>
                      </a:r>
                      <a:endParaRPr lang="en-US" sz="1200" b="0" dirty="0"/>
                    </a:p>
                  </a:txBody>
                  <a:tcPr/>
                </a:tc>
                <a:tc>
                  <a:txBody>
                    <a:bodyPr/>
                    <a:lstStyle/>
                    <a:p>
                      <a:r>
                        <a:rPr lang="en-US" sz="1200" b="0" dirty="0" smtClean="0"/>
                        <a:t>1262.20</a:t>
                      </a:r>
                      <a:endParaRPr lang="en-US" sz="1200" b="0" dirty="0"/>
                    </a:p>
                  </a:txBody>
                  <a:tcPr/>
                </a:tc>
              </a:tr>
              <a:tr h="411593">
                <a:tc>
                  <a:txBody>
                    <a:bodyPr/>
                    <a:lstStyle/>
                    <a:p>
                      <a:r>
                        <a:rPr lang="en-US" sz="1200" b="0" dirty="0" smtClean="0">
                          <a:solidFill>
                            <a:srgbClr val="000000"/>
                          </a:solidFill>
                        </a:rPr>
                        <a:t>Cost per FTES</a:t>
                      </a:r>
                      <a:endParaRPr lang="en-US" sz="1200" b="0" dirty="0">
                        <a:solidFill>
                          <a:srgbClr val="000000"/>
                        </a:solidFill>
                      </a:endParaRPr>
                    </a:p>
                  </a:txBody>
                  <a:tcPr/>
                </a:tc>
                <a:tc>
                  <a:txBody>
                    <a:bodyPr/>
                    <a:lstStyle/>
                    <a:p>
                      <a:r>
                        <a:rPr lang="en-US" sz="1200" b="0" dirty="0" smtClean="0">
                          <a:solidFill>
                            <a:srgbClr val="000000"/>
                          </a:solidFill>
                        </a:rPr>
                        <a:t>$2,286.84</a:t>
                      </a:r>
                      <a:endParaRPr lang="en-US" sz="1200" b="0" dirty="0">
                        <a:solidFill>
                          <a:srgbClr val="000000"/>
                        </a:solidFill>
                      </a:endParaRPr>
                    </a:p>
                  </a:txBody>
                  <a:tcPr/>
                </a:tc>
                <a:tc>
                  <a:txBody>
                    <a:bodyPr/>
                    <a:lstStyle/>
                    <a:p>
                      <a:r>
                        <a:rPr lang="en-US" sz="1200" b="0" dirty="0" smtClean="0">
                          <a:solidFill>
                            <a:srgbClr val="000000"/>
                          </a:solidFill>
                        </a:rPr>
                        <a:t>$2,845.11</a:t>
                      </a:r>
                      <a:endParaRPr lang="en-US" sz="1200" b="0" dirty="0">
                        <a:solidFill>
                          <a:srgbClr val="000000"/>
                        </a:solidFill>
                      </a:endParaRPr>
                    </a:p>
                  </a:txBody>
                  <a:tcPr/>
                </a:tc>
                <a:tc>
                  <a:txBody>
                    <a:bodyPr/>
                    <a:lstStyle/>
                    <a:p>
                      <a:r>
                        <a:rPr lang="en-US" sz="1200" b="0" dirty="0" smtClean="0">
                          <a:solidFill>
                            <a:srgbClr val="000000"/>
                          </a:solidFill>
                        </a:rPr>
                        <a:t>$2,819.65</a:t>
                      </a:r>
                      <a:endParaRPr lang="en-US" sz="1200" b="0" dirty="0">
                        <a:solidFill>
                          <a:srgbClr val="000000"/>
                        </a:solidFill>
                      </a:endParaRPr>
                    </a:p>
                  </a:txBody>
                  <a:tcPr/>
                </a:tc>
                <a:tc>
                  <a:txBody>
                    <a:bodyPr/>
                    <a:lstStyle/>
                    <a:p>
                      <a:r>
                        <a:rPr lang="en-US" sz="1200" b="0" dirty="0" smtClean="0">
                          <a:solidFill>
                            <a:srgbClr val="000000"/>
                          </a:solidFill>
                        </a:rPr>
                        <a:t>$2,813.62</a:t>
                      </a:r>
                      <a:endParaRPr lang="en-US" sz="1200" b="0" dirty="0">
                        <a:solidFill>
                          <a:srgbClr val="000000"/>
                        </a:solidFill>
                      </a:endParaRPr>
                    </a:p>
                  </a:txBody>
                  <a:tcPr/>
                </a:tc>
              </a:tr>
              <a:tr h="411593">
                <a:tc>
                  <a:txBody>
                    <a:bodyPr/>
                    <a:lstStyle/>
                    <a:p>
                      <a:r>
                        <a:rPr lang="en-US" sz="1200" b="0" dirty="0" smtClean="0">
                          <a:solidFill>
                            <a:srgbClr val="000000"/>
                          </a:solidFill>
                          <a:latin typeface="+mj-lt"/>
                        </a:rPr>
                        <a:t>Success Rate</a:t>
                      </a:r>
                      <a:endParaRPr lang="en-US" sz="1200" b="0" dirty="0">
                        <a:solidFill>
                          <a:srgbClr val="000000"/>
                        </a:solidFill>
                        <a:latin typeface="+mj-lt"/>
                      </a:endParaRPr>
                    </a:p>
                  </a:txBody>
                  <a:tcPr/>
                </a:tc>
                <a:tc>
                  <a:txBody>
                    <a:bodyPr/>
                    <a:lstStyle/>
                    <a:p>
                      <a:pPr marL="0" marR="0">
                        <a:lnSpc>
                          <a:spcPct val="115000"/>
                        </a:lnSpc>
                        <a:spcBef>
                          <a:spcPts val="0"/>
                        </a:spcBef>
                        <a:spcAft>
                          <a:spcPts val="0"/>
                        </a:spcAft>
                      </a:pPr>
                      <a:r>
                        <a:rPr lang="en-US" sz="1200" b="0" dirty="0">
                          <a:solidFill>
                            <a:srgbClr val="000000"/>
                          </a:solidFill>
                          <a:effectLst/>
                          <a:latin typeface="+mj-lt"/>
                          <a:ea typeface="Calibri"/>
                          <a:cs typeface="Times New Roman"/>
                        </a:rPr>
                        <a:t>64%</a:t>
                      </a:r>
                    </a:p>
                  </a:txBody>
                  <a:tcPr marL="68580" marR="68580" marT="0" marB="0"/>
                </a:tc>
                <a:tc>
                  <a:txBody>
                    <a:bodyPr/>
                    <a:lstStyle/>
                    <a:p>
                      <a:pPr marL="0" marR="0">
                        <a:lnSpc>
                          <a:spcPct val="115000"/>
                        </a:lnSpc>
                        <a:spcBef>
                          <a:spcPts val="0"/>
                        </a:spcBef>
                        <a:spcAft>
                          <a:spcPts val="0"/>
                        </a:spcAft>
                      </a:pPr>
                      <a:r>
                        <a:rPr lang="en-US" sz="1200" b="0" dirty="0">
                          <a:solidFill>
                            <a:srgbClr val="000000"/>
                          </a:solidFill>
                          <a:effectLst/>
                          <a:latin typeface="+mj-lt"/>
                          <a:ea typeface="Calibri"/>
                          <a:cs typeface="Times New Roman"/>
                        </a:rPr>
                        <a:t>66%</a:t>
                      </a:r>
                    </a:p>
                  </a:txBody>
                  <a:tcPr marL="68580" marR="68580" marT="0" marB="0"/>
                </a:tc>
                <a:tc>
                  <a:txBody>
                    <a:bodyPr/>
                    <a:lstStyle/>
                    <a:p>
                      <a:pPr marL="0" marR="0">
                        <a:lnSpc>
                          <a:spcPct val="115000"/>
                        </a:lnSpc>
                        <a:spcBef>
                          <a:spcPts val="0"/>
                        </a:spcBef>
                        <a:spcAft>
                          <a:spcPts val="0"/>
                        </a:spcAft>
                      </a:pPr>
                      <a:r>
                        <a:rPr lang="en-US" sz="1200" b="0" dirty="0">
                          <a:solidFill>
                            <a:srgbClr val="000000"/>
                          </a:solidFill>
                          <a:effectLst/>
                          <a:latin typeface="+mj-lt"/>
                          <a:ea typeface="Calibri"/>
                          <a:cs typeface="Times New Roman"/>
                        </a:rPr>
                        <a:t>63%</a:t>
                      </a:r>
                    </a:p>
                  </a:txBody>
                  <a:tcPr marL="68580" marR="68580" marT="0" marB="0"/>
                </a:tc>
                <a:tc>
                  <a:txBody>
                    <a:bodyPr/>
                    <a:lstStyle/>
                    <a:p>
                      <a:pPr marL="0" marR="0">
                        <a:lnSpc>
                          <a:spcPct val="115000"/>
                        </a:lnSpc>
                        <a:spcBef>
                          <a:spcPts val="0"/>
                        </a:spcBef>
                        <a:spcAft>
                          <a:spcPts val="0"/>
                        </a:spcAft>
                      </a:pPr>
                      <a:r>
                        <a:rPr lang="en-US" sz="1200" b="0" dirty="0">
                          <a:solidFill>
                            <a:srgbClr val="000000"/>
                          </a:solidFill>
                          <a:effectLst/>
                          <a:latin typeface="+mj-lt"/>
                          <a:ea typeface="Calibri"/>
                          <a:cs typeface="Times New Roman"/>
                        </a:rPr>
                        <a:t>62%</a:t>
                      </a:r>
                    </a:p>
                  </a:txBody>
                  <a:tcPr marL="68580" marR="68580" marT="0" marB="0"/>
                </a:tc>
              </a:tr>
              <a:tr h="411593">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Fill Rate (Waitlisted)</a:t>
                      </a:r>
                    </a:p>
                  </a:txBody>
                  <a:tcPr marL="68580" marR="68580" marT="0" marB="0"/>
                </a:tc>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103% (6008)</a:t>
                      </a:r>
                    </a:p>
                  </a:txBody>
                  <a:tcPr marL="68580" marR="68580" marT="0" marB="0"/>
                </a:tc>
                <a:tc>
                  <a:txBody>
                    <a:bodyPr/>
                    <a:lstStyle/>
                    <a:p>
                      <a:pPr marL="0" marR="0">
                        <a:lnSpc>
                          <a:spcPct val="115000"/>
                        </a:lnSpc>
                        <a:spcBef>
                          <a:spcPts val="0"/>
                        </a:spcBef>
                        <a:spcAft>
                          <a:spcPts val="0"/>
                        </a:spcAft>
                      </a:pPr>
                      <a:r>
                        <a:rPr lang="en-US" sz="1200" b="0" dirty="0">
                          <a:solidFill>
                            <a:srgbClr val="000000"/>
                          </a:solidFill>
                          <a:effectLst/>
                          <a:latin typeface="+mj-lt"/>
                          <a:ea typeface="Calibri"/>
                          <a:cs typeface="Times New Roman"/>
                        </a:rPr>
                        <a:t>100% (4760)</a:t>
                      </a:r>
                    </a:p>
                  </a:txBody>
                  <a:tcPr marL="68580" marR="68580" marT="0" marB="0"/>
                </a:tc>
                <a:tc>
                  <a:txBody>
                    <a:bodyPr/>
                    <a:lstStyle/>
                    <a:p>
                      <a:pPr marL="0" marR="0">
                        <a:lnSpc>
                          <a:spcPct val="115000"/>
                        </a:lnSpc>
                        <a:spcBef>
                          <a:spcPts val="0"/>
                        </a:spcBef>
                        <a:spcAft>
                          <a:spcPts val="0"/>
                        </a:spcAft>
                      </a:pPr>
                      <a:r>
                        <a:rPr lang="en-US" sz="1200" b="0" dirty="0">
                          <a:solidFill>
                            <a:srgbClr val="000000"/>
                          </a:solidFill>
                          <a:effectLst/>
                          <a:latin typeface="+mj-lt"/>
                          <a:ea typeface="Calibri"/>
                          <a:cs typeface="Times New Roman"/>
                        </a:rPr>
                        <a:t>101% (5720)</a:t>
                      </a:r>
                    </a:p>
                  </a:txBody>
                  <a:tcPr marL="68580" marR="68580" marT="0" marB="0"/>
                </a:tc>
                <a:tc>
                  <a:txBody>
                    <a:bodyPr/>
                    <a:lstStyle/>
                    <a:p>
                      <a:pPr marL="0" marR="0">
                        <a:lnSpc>
                          <a:spcPct val="115000"/>
                        </a:lnSpc>
                        <a:spcBef>
                          <a:spcPts val="0"/>
                        </a:spcBef>
                        <a:spcAft>
                          <a:spcPts val="0"/>
                        </a:spcAft>
                      </a:pPr>
                      <a:r>
                        <a:rPr lang="en-US" sz="1200" b="1" dirty="0">
                          <a:solidFill>
                            <a:srgbClr val="FF0000"/>
                          </a:solidFill>
                          <a:effectLst/>
                          <a:latin typeface="+mj-lt"/>
                          <a:ea typeface="Calibri"/>
                          <a:cs typeface="Times New Roman"/>
                        </a:rPr>
                        <a:t>100% (5763)</a:t>
                      </a:r>
                    </a:p>
                  </a:txBody>
                  <a:tcPr marL="68580" marR="68580" marT="0" marB="0"/>
                </a:tc>
              </a:tr>
              <a:tr h="411593">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WSCH/FTEF</a:t>
                      </a:r>
                    </a:p>
                  </a:txBody>
                  <a:tcPr marL="68580" marR="68580" marT="0" marB="0"/>
                </a:tc>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403.00</a:t>
                      </a:r>
                    </a:p>
                  </a:txBody>
                  <a:tcPr marL="68580" marR="68580" marT="0" marB="0"/>
                </a:tc>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401.27</a:t>
                      </a:r>
                    </a:p>
                  </a:txBody>
                  <a:tcPr marL="68580" marR="68580" marT="0" marB="0"/>
                </a:tc>
                <a:tc>
                  <a:txBody>
                    <a:bodyPr/>
                    <a:lstStyle/>
                    <a:p>
                      <a:pPr marL="0" marR="0">
                        <a:lnSpc>
                          <a:spcPct val="115000"/>
                        </a:lnSpc>
                        <a:spcBef>
                          <a:spcPts val="0"/>
                        </a:spcBef>
                        <a:spcAft>
                          <a:spcPts val="0"/>
                        </a:spcAft>
                      </a:pPr>
                      <a:r>
                        <a:rPr lang="en-US" sz="1200" b="0" dirty="0">
                          <a:solidFill>
                            <a:srgbClr val="000000"/>
                          </a:solidFill>
                          <a:effectLst/>
                          <a:latin typeface="+mj-lt"/>
                          <a:ea typeface="Calibri"/>
                          <a:cs typeface="Times New Roman"/>
                        </a:rPr>
                        <a:t>397.60</a:t>
                      </a:r>
                    </a:p>
                  </a:txBody>
                  <a:tcPr marL="68580" marR="68580" marT="0" marB="0"/>
                </a:tc>
                <a:tc>
                  <a:txBody>
                    <a:bodyPr/>
                    <a:lstStyle/>
                    <a:p>
                      <a:pPr marL="0" marR="0">
                        <a:lnSpc>
                          <a:spcPct val="115000"/>
                        </a:lnSpc>
                        <a:spcBef>
                          <a:spcPts val="0"/>
                        </a:spcBef>
                        <a:spcAft>
                          <a:spcPts val="0"/>
                        </a:spcAft>
                      </a:pPr>
                      <a:r>
                        <a:rPr lang="en-US" sz="1200" b="0" dirty="0">
                          <a:solidFill>
                            <a:srgbClr val="000000"/>
                          </a:solidFill>
                          <a:effectLst/>
                          <a:latin typeface="+mj-lt"/>
                          <a:ea typeface="Calibri"/>
                          <a:cs typeface="Times New Roman"/>
                        </a:rPr>
                        <a:t>400.06</a:t>
                      </a:r>
                    </a:p>
                  </a:txBody>
                  <a:tcPr marL="68580" marR="68580" marT="0" marB="0"/>
                </a:tc>
              </a:tr>
              <a:tr h="411593">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Number of Majors</a:t>
                      </a:r>
                    </a:p>
                  </a:txBody>
                  <a:tcPr marL="68580" marR="68580" marT="0" marB="0"/>
                </a:tc>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368</a:t>
                      </a:r>
                    </a:p>
                  </a:txBody>
                  <a:tcPr marL="68580" marR="68580" marT="0" marB="0"/>
                </a:tc>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329</a:t>
                      </a:r>
                    </a:p>
                  </a:txBody>
                  <a:tcPr marL="68580" marR="68580" marT="0" marB="0"/>
                </a:tc>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321</a:t>
                      </a:r>
                    </a:p>
                  </a:txBody>
                  <a:tcPr marL="68580" marR="68580" marT="0" marB="0"/>
                </a:tc>
                <a:tc>
                  <a:txBody>
                    <a:bodyPr/>
                    <a:lstStyle/>
                    <a:p>
                      <a:pPr marL="0" marR="0">
                        <a:lnSpc>
                          <a:spcPct val="115000"/>
                        </a:lnSpc>
                        <a:spcBef>
                          <a:spcPts val="0"/>
                        </a:spcBef>
                        <a:spcAft>
                          <a:spcPts val="0"/>
                        </a:spcAft>
                      </a:pPr>
                      <a:r>
                        <a:rPr lang="en-US" sz="1200" b="0" dirty="0">
                          <a:solidFill>
                            <a:srgbClr val="000000"/>
                          </a:solidFill>
                          <a:effectLst/>
                          <a:latin typeface="+mj-lt"/>
                          <a:ea typeface="Calibri"/>
                          <a:cs typeface="Times New Roman"/>
                        </a:rPr>
                        <a:t> </a:t>
                      </a:r>
                    </a:p>
                  </a:txBody>
                  <a:tcPr marL="68580" marR="68580" marT="0" marB="0"/>
                </a:tc>
              </a:tr>
              <a:tr h="411593">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Number of Degrees</a:t>
                      </a:r>
                    </a:p>
                  </a:txBody>
                  <a:tcPr marL="68580" marR="68580" marT="0" marB="0"/>
                </a:tc>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22</a:t>
                      </a:r>
                    </a:p>
                  </a:txBody>
                  <a:tcPr marL="68580" marR="68580" marT="0" marB="0"/>
                </a:tc>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11</a:t>
                      </a:r>
                    </a:p>
                  </a:txBody>
                  <a:tcPr marL="68580" marR="68580" marT="0" marB="0"/>
                </a:tc>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17</a:t>
                      </a:r>
                    </a:p>
                  </a:txBody>
                  <a:tcPr marL="68580" marR="68580" marT="0" marB="0"/>
                </a:tc>
                <a:tc>
                  <a:txBody>
                    <a:bodyPr/>
                    <a:lstStyle/>
                    <a:p>
                      <a:pPr marL="0" marR="0">
                        <a:lnSpc>
                          <a:spcPct val="115000"/>
                        </a:lnSpc>
                        <a:spcBef>
                          <a:spcPts val="0"/>
                        </a:spcBef>
                        <a:spcAft>
                          <a:spcPts val="0"/>
                        </a:spcAft>
                      </a:pPr>
                      <a:r>
                        <a:rPr lang="en-US" sz="1200" b="0" dirty="0">
                          <a:solidFill>
                            <a:srgbClr val="000000"/>
                          </a:solidFill>
                          <a:effectLst/>
                          <a:latin typeface="+mj-lt"/>
                          <a:ea typeface="Calibri"/>
                          <a:cs typeface="Times New Roman"/>
                        </a:rPr>
                        <a:t>34</a:t>
                      </a:r>
                    </a:p>
                  </a:txBody>
                  <a:tcPr marL="68580" marR="68580" marT="0" marB="0"/>
                </a:tc>
              </a:tr>
              <a:tr h="411593">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FT to PT Faculty Ratio</a:t>
                      </a:r>
                    </a:p>
                  </a:txBody>
                  <a:tcPr marL="68580" marR="68580" marT="0" marB="0"/>
                </a:tc>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33/67</a:t>
                      </a:r>
                    </a:p>
                  </a:txBody>
                  <a:tcPr marL="68580" marR="68580" marT="0" marB="0"/>
                </a:tc>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39/61</a:t>
                      </a:r>
                    </a:p>
                  </a:txBody>
                  <a:tcPr marL="68580" marR="68580" marT="0" marB="0"/>
                </a:tc>
                <a:tc>
                  <a:txBody>
                    <a:bodyPr/>
                    <a:lstStyle/>
                    <a:p>
                      <a:pPr marL="0" marR="0">
                        <a:lnSpc>
                          <a:spcPct val="115000"/>
                        </a:lnSpc>
                        <a:spcBef>
                          <a:spcPts val="0"/>
                        </a:spcBef>
                        <a:spcAft>
                          <a:spcPts val="0"/>
                        </a:spcAft>
                      </a:pPr>
                      <a:r>
                        <a:rPr lang="en-US" sz="1200" b="0">
                          <a:solidFill>
                            <a:srgbClr val="000000"/>
                          </a:solidFill>
                          <a:effectLst/>
                          <a:latin typeface="+mj-lt"/>
                          <a:ea typeface="Calibri"/>
                          <a:cs typeface="Times New Roman"/>
                        </a:rPr>
                        <a:t>42/59</a:t>
                      </a:r>
                    </a:p>
                  </a:txBody>
                  <a:tcPr marL="68580" marR="68580" marT="0" marB="0"/>
                </a:tc>
                <a:tc>
                  <a:txBody>
                    <a:bodyPr/>
                    <a:lstStyle/>
                    <a:p>
                      <a:pPr marL="0" marR="0">
                        <a:lnSpc>
                          <a:spcPct val="115000"/>
                        </a:lnSpc>
                        <a:spcBef>
                          <a:spcPts val="0"/>
                        </a:spcBef>
                        <a:spcAft>
                          <a:spcPts val="0"/>
                        </a:spcAft>
                      </a:pPr>
                      <a:r>
                        <a:rPr lang="en-US" sz="1200" b="1" dirty="0">
                          <a:solidFill>
                            <a:srgbClr val="FF0000"/>
                          </a:solidFill>
                          <a:effectLst/>
                          <a:latin typeface="+mj-lt"/>
                          <a:ea typeface="Calibri"/>
                          <a:cs typeface="Times New Roman"/>
                        </a:rPr>
                        <a:t>46/54</a:t>
                      </a:r>
                    </a:p>
                  </a:txBody>
                  <a:tcPr marL="68580" marR="68580" marT="0" marB="0"/>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6828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94129"/>
            <a:ext cx="8842963" cy="1279352"/>
          </a:xfrm>
        </p:spPr>
        <p:txBody>
          <a:bodyPr/>
          <a:lstStyle/>
          <a:p>
            <a:r>
              <a:rPr lang="en-US" sz="2000" dirty="0" smtClean="0">
                <a:solidFill>
                  <a:srgbClr val="FF0000"/>
                </a:solidFill>
              </a:rPr>
              <a:t>Despite an increase in section offerings</a:t>
            </a:r>
            <a:r>
              <a:rPr lang="en-US" sz="2000" dirty="0" smtClean="0"/>
              <a:t> (65 in the past 3 years), </a:t>
            </a:r>
            <a:r>
              <a:rPr lang="en-US" sz="2000" dirty="0" smtClean="0">
                <a:solidFill>
                  <a:srgbClr val="FF0000"/>
                </a:solidFill>
              </a:rPr>
              <a:t>students are remaining steady on waitlists</a:t>
            </a:r>
            <a:r>
              <a:rPr lang="en-US" sz="2000" dirty="0" smtClean="0"/>
              <a:t> (5763 in just the past year alone)</a:t>
            </a:r>
            <a:r>
              <a:rPr lang="is-IS" sz="2000" dirty="0" smtClean="0"/>
              <a:t>…</a:t>
            </a:r>
            <a:r>
              <a:rPr lang="en-US" sz="20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280842918"/>
              </p:ext>
            </p:extLst>
          </p:nvPr>
        </p:nvGraphicFramePr>
        <p:xfrm>
          <a:off x="460846" y="1554397"/>
          <a:ext cx="4092340" cy="4364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55748964"/>
              </p:ext>
            </p:extLst>
          </p:nvPr>
        </p:nvGraphicFramePr>
        <p:xfrm>
          <a:off x="4807185" y="1563805"/>
          <a:ext cx="4092222" cy="39681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6222" y="6044730"/>
            <a:ext cx="8278519" cy="646331"/>
          </a:xfrm>
          <a:prstGeom prst="rect">
            <a:avLst/>
          </a:prstGeom>
          <a:noFill/>
        </p:spPr>
        <p:txBody>
          <a:bodyPr wrap="square" rtlCol="0">
            <a:spAutoFit/>
          </a:bodyPr>
          <a:lstStyle/>
          <a:p>
            <a:pPr algn="ctr"/>
            <a:r>
              <a:rPr lang="en-US" dirty="0" smtClean="0"/>
              <a:t>Despite </a:t>
            </a:r>
            <a:r>
              <a:rPr lang="en-US" dirty="0" smtClean="0"/>
              <a:t>recent </a:t>
            </a:r>
            <a:r>
              <a:rPr lang="en-US" dirty="0" smtClean="0"/>
              <a:t>hires, the</a:t>
            </a:r>
            <a:r>
              <a:rPr lang="en-US" dirty="0" smtClean="0"/>
              <a:t> English Department has </a:t>
            </a:r>
            <a:r>
              <a:rPr lang="en-US" dirty="0" smtClean="0"/>
              <a:t>only increased</a:t>
            </a:r>
            <a:r>
              <a:rPr lang="en-US" dirty="0" smtClean="0"/>
              <a:t> </a:t>
            </a:r>
          </a:p>
          <a:p>
            <a:pPr algn="ctr"/>
            <a:r>
              <a:rPr lang="en-US" dirty="0" smtClean="0"/>
              <a:t>by </a:t>
            </a:r>
            <a:r>
              <a:rPr lang="en-US" b="1" dirty="0" smtClean="0">
                <a:solidFill>
                  <a:srgbClr val="FF0000"/>
                </a:solidFill>
              </a:rPr>
              <a:t>one</a:t>
            </a:r>
            <a:r>
              <a:rPr lang="en-US" b="1" dirty="0" smtClean="0">
                <a:solidFill>
                  <a:srgbClr val="FF0000"/>
                </a:solidFill>
              </a:rPr>
              <a:t> </a:t>
            </a:r>
            <a:r>
              <a:rPr lang="en-US" dirty="0" smtClean="0"/>
              <a:t>full-time</a:t>
            </a:r>
            <a:r>
              <a:rPr lang="en-US" dirty="0" smtClean="0"/>
              <a:t> </a:t>
            </a:r>
            <a:r>
              <a:rPr lang="en-US" dirty="0" smtClean="0"/>
              <a:t>faculty</a:t>
            </a:r>
            <a:r>
              <a:rPr lang="en-US" dirty="0" smtClean="0"/>
              <a:t> member since </a:t>
            </a:r>
            <a:r>
              <a:rPr lang="en-US" dirty="0" smtClean="0"/>
              <a:t>the recession.</a:t>
            </a:r>
            <a:endParaRPr lang="en-US" dirty="0"/>
          </a:p>
        </p:txBody>
      </p:sp>
      <p:sp>
        <p:nvSpPr>
          <p:cNvPr id="6" name="TextBox 5"/>
          <p:cNvSpPr txBox="1"/>
          <p:nvPr/>
        </p:nvSpPr>
        <p:spPr>
          <a:xfrm>
            <a:off x="7515780" y="3008120"/>
            <a:ext cx="1298961" cy="1169551"/>
          </a:xfrm>
          <a:prstGeom prst="rect">
            <a:avLst/>
          </a:prstGeom>
          <a:solidFill>
            <a:schemeClr val="bg1"/>
          </a:solidFill>
        </p:spPr>
        <p:txBody>
          <a:bodyPr wrap="square" rtlCol="0">
            <a:spAutoFit/>
          </a:bodyPr>
          <a:lstStyle/>
          <a:p>
            <a:r>
              <a:rPr lang="en-US" sz="1400" dirty="0" smtClean="0"/>
              <a:t>Currently, 51% of sections are taught by PT faculty.</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9595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Productivity: Enrollment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1992625"/>
              </p:ext>
            </p:extLst>
          </p:nvPr>
        </p:nvGraphicFramePr>
        <p:xfrm>
          <a:off x="498475" y="1762125"/>
          <a:ext cx="8147050" cy="217657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8475" y="4494284"/>
            <a:ext cx="8147050" cy="1754326"/>
          </a:xfrm>
          <a:prstGeom prst="rect">
            <a:avLst/>
          </a:prstGeom>
          <a:noFill/>
        </p:spPr>
        <p:txBody>
          <a:bodyPr wrap="square" rtlCol="0">
            <a:spAutoFit/>
          </a:bodyPr>
          <a:lstStyle/>
          <a:p>
            <a:r>
              <a:rPr lang="en-US" dirty="0"/>
              <a:t>In fall </a:t>
            </a:r>
            <a:r>
              <a:rPr lang="en-US" dirty="0" smtClean="0"/>
              <a:t>2016, </a:t>
            </a:r>
            <a:r>
              <a:rPr lang="en-US" dirty="0"/>
              <a:t>we added ENGL 45 sections that allow us to go from 22 sections to 11 sections</a:t>
            </a:r>
            <a:r>
              <a:rPr lang="en-US" dirty="0" smtClean="0"/>
              <a:t> </a:t>
            </a:r>
            <a:r>
              <a:rPr lang="en-US" dirty="0" smtClean="0">
                <a:solidFill>
                  <a:srgbClr val="FF0000"/>
                </a:solidFill>
              </a:rPr>
              <a:t>yet </a:t>
            </a:r>
            <a:r>
              <a:rPr lang="en-US" dirty="0" smtClean="0"/>
              <a:t>still </a:t>
            </a:r>
            <a:r>
              <a:rPr lang="en-US" dirty="0" smtClean="0"/>
              <a:t>serve </a:t>
            </a:r>
            <a:r>
              <a:rPr lang="en-US" dirty="0"/>
              <a:t>the same number of students. </a:t>
            </a:r>
            <a:endParaRPr lang="en-US" dirty="0" smtClean="0"/>
          </a:p>
          <a:p>
            <a:endParaRPr lang="en-US" dirty="0"/>
          </a:p>
          <a:p>
            <a:r>
              <a:rPr lang="en-US" dirty="0" smtClean="0"/>
              <a:t>Plus, more sections were added (+65) </a:t>
            </a:r>
            <a:r>
              <a:rPr lang="en-US" dirty="0"/>
              <a:t>than </a:t>
            </a:r>
            <a:r>
              <a:rPr lang="en-US" dirty="0" smtClean="0"/>
              <a:t>the previous </a:t>
            </a:r>
            <a:r>
              <a:rPr lang="en-US" dirty="0"/>
              <a:t>year and </a:t>
            </a:r>
            <a:r>
              <a:rPr lang="en-US" dirty="0" smtClean="0"/>
              <a:t>waitlist </a:t>
            </a:r>
            <a:r>
              <a:rPr lang="en-US" dirty="0"/>
              <a:t>numbers </a:t>
            </a:r>
            <a:r>
              <a:rPr lang="en-US" dirty="0" smtClean="0"/>
              <a:t>still went up. Enrolled students increased by nearly 700 students and waitlisted students increased slightly from 2952 to 3059.</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8564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780760"/>
          </a:xfrm>
        </p:spPr>
        <p:txBody>
          <a:bodyPr/>
          <a:lstStyle/>
          <a:p>
            <a:r>
              <a:rPr lang="en-US" dirty="0" smtClean="0"/>
              <a:t>Productivity</a:t>
            </a:r>
            <a:endParaRPr lang="en-US" dirty="0"/>
          </a:p>
        </p:txBody>
      </p:sp>
      <p:sp>
        <p:nvSpPr>
          <p:cNvPr id="3" name="Content Placeholder 2"/>
          <p:cNvSpPr>
            <a:spLocks noGrp="1"/>
          </p:cNvSpPr>
          <p:nvPr>
            <p:ph idx="1"/>
          </p:nvPr>
        </p:nvSpPr>
        <p:spPr>
          <a:xfrm>
            <a:off x="498475" y="959556"/>
            <a:ext cx="8147051" cy="4639792"/>
          </a:xfrm>
        </p:spPr>
        <p:txBody>
          <a:bodyPr/>
          <a:lstStyle/>
          <a:p>
            <a:r>
              <a:rPr lang="en-US" dirty="0" smtClean="0"/>
              <a:t>The English department served </a:t>
            </a:r>
            <a:r>
              <a:rPr lang="en-US" dirty="0" smtClean="0">
                <a:solidFill>
                  <a:srgbClr val="FF0000"/>
                </a:solidFill>
              </a:rPr>
              <a:t>more students </a:t>
            </a:r>
            <a:r>
              <a:rPr lang="en-US" dirty="0" smtClean="0">
                <a:solidFill>
                  <a:schemeClr val="tx1"/>
                </a:solidFill>
              </a:rPr>
              <a:t>(nearly 200 students)</a:t>
            </a:r>
            <a:r>
              <a:rPr lang="en-US" dirty="0" smtClean="0">
                <a:solidFill>
                  <a:srgbClr val="FF0000"/>
                </a:solidFill>
              </a:rPr>
              <a:t> </a:t>
            </a:r>
            <a:r>
              <a:rPr lang="en-US" dirty="0" smtClean="0"/>
              <a:t>than it did in the year prior.</a:t>
            </a:r>
          </a:p>
          <a:p>
            <a:endParaRPr lang="en-US" dirty="0"/>
          </a:p>
          <a:p>
            <a:endParaRPr lang="en-US" dirty="0" smtClean="0"/>
          </a:p>
          <a:p>
            <a:endParaRPr lang="en-US" dirty="0"/>
          </a:p>
          <a:p>
            <a:endParaRPr lang="en-US" dirty="0" smtClean="0"/>
          </a:p>
          <a:p>
            <a:r>
              <a:rPr lang="en-US" dirty="0" smtClean="0"/>
              <a:t>And, </a:t>
            </a:r>
            <a:r>
              <a:rPr lang="en-US" dirty="0" smtClean="0">
                <a:solidFill>
                  <a:schemeClr val="tx1"/>
                </a:solidFill>
              </a:rPr>
              <a:t>we did it </a:t>
            </a:r>
            <a:r>
              <a:rPr lang="en-US" dirty="0" smtClean="0">
                <a:solidFill>
                  <a:srgbClr val="FF0000"/>
                </a:solidFill>
              </a:rPr>
              <a:t>with less money (approx. $30 less per student) </a:t>
            </a:r>
            <a:r>
              <a:rPr lang="en-US" dirty="0" smtClean="0">
                <a:solidFill>
                  <a:srgbClr val="000000"/>
                </a:solidFill>
              </a:rPr>
              <a:t>than last year</a:t>
            </a:r>
            <a:r>
              <a:rPr lang="en-US" dirty="0" smtClean="0"/>
              <a:t>.</a:t>
            </a:r>
            <a:endParaRPr lang="en-US" dirty="0"/>
          </a:p>
        </p:txBody>
      </p:sp>
      <p:graphicFrame>
        <p:nvGraphicFramePr>
          <p:cNvPr id="4" name="Chart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72403963"/>
              </p:ext>
            </p:extLst>
          </p:nvPr>
        </p:nvGraphicFramePr>
        <p:xfrm>
          <a:off x="1524000" y="1853258"/>
          <a:ext cx="6096000" cy="21354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76573417"/>
              </p:ext>
            </p:extLst>
          </p:nvPr>
        </p:nvGraphicFramePr>
        <p:xfrm>
          <a:off x="1524000" y="4835407"/>
          <a:ext cx="6096000" cy="1872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3647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903056"/>
          </a:xfrm>
        </p:spPr>
        <p:txBody>
          <a:bodyPr/>
          <a:lstStyle/>
          <a:p>
            <a:r>
              <a:rPr lang="en-US" dirty="0" smtClean="0"/>
              <a:t>Productivity Comparisons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64641660"/>
              </p:ext>
            </p:extLst>
          </p:nvPr>
        </p:nvGraphicFramePr>
        <p:xfrm>
          <a:off x="498476" y="1358900"/>
          <a:ext cx="8147050" cy="384468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98476" y="5499570"/>
            <a:ext cx="8147051" cy="646331"/>
          </a:xfrm>
          <a:prstGeom prst="rect">
            <a:avLst/>
          </a:prstGeom>
          <a:noFill/>
        </p:spPr>
        <p:txBody>
          <a:bodyPr wrap="square" rtlCol="0">
            <a:spAutoFit/>
          </a:bodyPr>
          <a:lstStyle/>
          <a:p>
            <a:r>
              <a:rPr lang="en-US" dirty="0" smtClean="0">
                <a:solidFill>
                  <a:srgbClr val="FF0000"/>
                </a:solidFill>
              </a:rPr>
              <a:t>Fill Rates </a:t>
            </a:r>
            <a:r>
              <a:rPr lang="en-US" dirty="0" smtClean="0"/>
              <a:t>in the English Department have been</a:t>
            </a:r>
            <a:r>
              <a:rPr lang="en-US" dirty="0" smtClean="0"/>
              <a:t>  </a:t>
            </a:r>
            <a:r>
              <a:rPr lang="en-US" dirty="0" smtClean="0">
                <a:solidFill>
                  <a:srgbClr val="FF0000"/>
                </a:solidFill>
              </a:rPr>
              <a:t>above 100% </a:t>
            </a:r>
            <a:r>
              <a:rPr lang="en-US" dirty="0" smtClean="0"/>
              <a:t>and </a:t>
            </a:r>
            <a:r>
              <a:rPr lang="en-US" dirty="0" smtClean="0">
                <a:solidFill>
                  <a:srgbClr val="FF0000"/>
                </a:solidFill>
              </a:rPr>
              <a:t>higher than the college average </a:t>
            </a:r>
            <a:r>
              <a:rPr lang="en-US" dirty="0" smtClean="0"/>
              <a:t>for five years</a:t>
            </a:r>
            <a:r>
              <a:rPr lang="en-US" dirty="0" smtClean="0"/>
              <a:t> (</a:t>
            </a:r>
            <a:r>
              <a:rPr lang="en-US" dirty="0" smtClean="0"/>
              <a:t>as much as 17% higher, including this year)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7687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1062982"/>
          </a:xfrm>
        </p:spPr>
        <p:txBody>
          <a:bodyPr/>
          <a:lstStyle/>
          <a:p>
            <a:r>
              <a:rPr lang="en-US" dirty="0" smtClean="0"/>
              <a:t>Productivity Comparisons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68543058"/>
              </p:ext>
            </p:extLst>
          </p:nvPr>
        </p:nvGraphicFramePr>
        <p:xfrm>
          <a:off x="498476" y="1291755"/>
          <a:ext cx="8147050" cy="43640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04519" y="5823185"/>
            <a:ext cx="8476074" cy="646331"/>
          </a:xfrm>
          <a:prstGeom prst="rect">
            <a:avLst/>
          </a:prstGeom>
          <a:noFill/>
        </p:spPr>
        <p:txBody>
          <a:bodyPr wrap="square" rtlCol="0">
            <a:spAutoFit/>
          </a:bodyPr>
          <a:lstStyle/>
          <a:p>
            <a:r>
              <a:rPr lang="en-US" dirty="0" smtClean="0"/>
              <a:t>The English Department has been </a:t>
            </a:r>
            <a:r>
              <a:rPr lang="en-US" dirty="0" smtClean="0">
                <a:solidFill>
                  <a:srgbClr val="FF0000"/>
                </a:solidFill>
              </a:rPr>
              <a:t>slightly ahead or on average </a:t>
            </a:r>
            <a:r>
              <a:rPr lang="en-US" dirty="0" smtClean="0"/>
              <a:t>(between 80-83% each year) for retention rates.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68892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251</TotalTime>
  <Words>1079</Words>
  <Application>Microsoft Macintosh PowerPoint</Application>
  <PresentationFormat>On-screen Show (4:3)</PresentationFormat>
  <Paragraphs>148</Paragraphs>
  <Slides>15</Slides>
  <Notes>0</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Saddle</vt:lpstr>
      <vt:lpstr>English  Department</vt:lpstr>
      <vt:lpstr>Every Student…</vt:lpstr>
      <vt:lpstr>Our Request:</vt:lpstr>
      <vt:lpstr>The Numbers</vt:lpstr>
      <vt:lpstr>Despite an increase in section offerings (65 in the past 3 years), students are remaining steady on waitlists (5763 in just the past year alone)… </vt:lpstr>
      <vt:lpstr>Productivity: Enrollment</vt:lpstr>
      <vt:lpstr>Productivity</vt:lpstr>
      <vt:lpstr>Productivity Comparisons</vt:lpstr>
      <vt:lpstr>Productivity Comparisons</vt:lpstr>
      <vt:lpstr>Comparisons: Overload</vt:lpstr>
      <vt:lpstr>Comparisons: Fill and Retention Rate </vt:lpstr>
      <vt:lpstr>Innovation: Curriculum</vt:lpstr>
      <vt:lpstr>Innovation and Connection: Community</vt:lpstr>
      <vt:lpstr>Innovation and Connection: Community</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Department</dc:title>
  <dc:creator>Emily Malsam</dc:creator>
  <cp:lastModifiedBy>Sam Pierstorff</cp:lastModifiedBy>
  <cp:revision>31</cp:revision>
  <dcterms:created xsi:type="dcterms:W3CDTF">2016-11-03T21:34:52Z</dcterms:created>
  <dcterms:modified xsi:type="dcterms:W3CDTF">2016-11-03T22:34:34Z</dcterms:modified>
</cp:coreProperties>
</file>