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61" r:id="rId4"/>
    <p:sldId id="257" r:id="rId5"/>
    <p:sldId id="259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120" autoAdjust="0"/>
  </p:normalViewPr>
  <p:slideViewPr>
    <p:cSldViewPr>
      <p:cViewPr varScale="1">
        <p:scale>
          <a:sx n="51" d="100"/>
          <a:sy n="51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DA433A-44D1-46E7-9C40-E6FC7594C5BC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4E009D-6C33-4A28-AC41-3F6E1D2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65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8F925-A96E-4478-A8D3-BED1A5BDBDC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7"/>
            <a:ext cx="5504204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EB0B9-003E-4CAE-B7C1-ED032CBD8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B0B9-003E-4CAE-B7C1-ED032CBD88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2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FTEF = SUM average</a:t>
            </a:r>
            <a:r>
              <a:rPr lang="en-US" baseline="0" dirty="0" smtClean="0"/>
              <a:t> over 3 years: 2012-13 (27.10), 2013-14 (27.34), 2014-15 (25.90)</a:t>
            </a:r>
          </a:p>
          <a:p>
            <a:endParaRPr lang="en-US" baseline="0" dirty="0" smtClean="0"/>
          </a:p>
          <a:p>
            <a:r>
              <a:rPr lang="en-US" baseline="0" dirty="0" smtClean="0"/>
              <a:t># of program sections = average over 3 years: 2012-13 (112), 2013-14 (111), 2014-15 (108)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B0B9-003E-4CAE-B7C1-ED032CBD88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25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FTES impact of non-replaced retirement: 2012-13 = 647 FTES, 2013-14  = 619 FTES, 2014-15 = 567 (down 80 FTES from Teri’s last year)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RETENTION, SUCCESS, and FILL RATES averaged across 3 years; data by year: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Retention: 2012-13 (85%), 2013-14 (86%), 2014-15 (89%)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Success: 2012-13 (63%), 2013-14 (62%), 2014-15 (68%)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SUCCESS</a:t>
            </a:r>
            <a:r>
              <a:rPr lang="en-US" sz="1200" baseline="0" dirty="0" smtClean="0"/>
              <a:t> RATE negatively affected by h</a:t>
            </a:r>
            <a:r>
              <a:rPr lang="en-US" sz="1200" dirty="0" smtClean="0"/>
              <a:t>igh percentage of underprepared students enrolling in our classes while they wait to matriculate through the developmental courses at MJC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*** Contributing</a:t>
            </a:r>
            <a:r>
              <a:rPr lang="en-US" sz="1200" baseline="0" dirty="0" smtClean="0"/>
              <a:t> factor for African American students = these students demonstrate disproportionately lower success rates in their basic skills coursework (49% vs 64%). These students represent the underprepared population enrolling in our classes and not succeeding. 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Fill rates: 2012-13 (104%), 2013-14 (95%), 2014-15 (97%)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WSCH/FTEF:</a:t>
            </a:r>
            <a:r>
              <a:rPr lang="en-US" sz="1200" baseline="0" dirty="0" smtClean="0"/>
              <a:t> 2012-13 (717.04), 2013-14 (684.74), 2014-15 (657.05)</a:t>
            </a:r>
            <a:endParaRPr lang="en-US" dirty="0" smtClean="0"/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B0B9-003E-4CAE-B7C1-ED032CBD88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21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B0B9-003E-4CAE-B7C1-ED032CBD88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61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Program forecast 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Increasing demand for Psychology courses</a:t>
            </a:r>
          </a:p>
          <a:p>
            <a:pPr lvl="1"/>
            <a:r>
              <a:rPr lang="en-US" sz="2400" dirty="0" smtClean="0"/>
              <a:t>GE for the AA degree or transfer</a:t>
            </a:r>
          </a:p>
          <a:p>
            <a:pPr lvl="1"/>
            <a:r>
              <a:rPr lang="en-US" sz="2400" dirty="0" smtClean="0"/>
              <a:t>Psychology AA-T and TMC</a:t>
            </a:r>
          </a:p>
          <a:p>
            <a:pPr lvl="2"/>
            <a:r>
              <a:rPr lang="en-US" dirty="0" smtClean="0"/>
              <a:t>New Statistics course (SOC 105), taught by Psychology faculty</a:t>
            </a:r>
          </a:p>
          <a:p>
            <a:pPr lvl="2"/>
            <a:r>
              <a:rPr lang="en-US" dirty="0" smtClean="0"/>
              <a:t>PSYCH 101 is prerequisite for 3 required courses </a:t>
            </a:r>
          </a:p>
          <a:p>
            <a:pPr lvl="1"/>
            <a:r>
              <a:rPr lang="en-US" sz="2400" b="1" dirty="0" smtClean="0"/>
              <a:t>Legally mandated </a:t>
            </a:r>
            <a:r>
              <a:rPr lang="en-US" sz="2400" dirty="0" smtClean="0"/>
              <a:t>programs </a:t>
            </a:r>
            <a:r>
              <a:rPr lang="en-US" sz="2400" u="sng" dirty="0" smtClean="0"/>
              <a:t>REQUIRE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Psychology 101 as prerequisite</a:t>
            </a:r>
          </a:p>
          <a:p>
            <a:pPr lvl="2"/>
            <a:r>
              <a:rPr lang="en-US" dirty="0" smtClean="0"/>
              <a:t>Medical Assisting, Nursing/RN, Nursing LVN to ADN (RN)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EB0B9-003E-4CAE-B7C1-ED032CBD88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6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3" grpId="1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6F89130-0283-48A2-832E-3C8EDE3FB8A5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A1F4F0A-A0D0-41CA-81FC-D774B9AA1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33400"/>
            <a:ext cx="4648200" cy="160032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PSYCHOLOGY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19142"/>
            <a:ext cx="4294414" cy="181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02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4724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Currently 5</a:t>
            </a:r>
            <a:r>
              <a:rPr lang="en-US" dirty="0"/>
              <a:t> </a:t>
            </a:r>
            <a:r>
              <a:rPr lang="en-US" b="1" dirty="0"/>
              <a:t>full-time faculty </a:t>
            </a:r>
            <a:r>
              <a:rPr lang="en-US" b="1" dirty="0" smtClean="0"/>
              <a:t>– 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ll </a:t>
            </a:r>
            <a:r>
              <a:rPr lang="en-US" b="1" dirty="0"/>
              <a:t>carrying an overload</a:t>
            </a:r>
          </a:p>
          <a:p>
            <a:r>
              <a:rPr lang="en-US" b="1" dirty="0" smtClean="0"/>
              <a:t>FTEF SUM = 26.78 (annual)</a:t>
            </a:r>
          </a:p>
          <a:p>
            <a:r>
              <a:rPr lang="en-US" b="1" dirty="0" smtClean="0"/>
              <a:t>110 sections per year</a:t>
            </a:r>
          </a:p>
          <a:p>
            <a:r>
              <a:rPr lang="en-US" b="1" dirty="0" smtClean="0"/>
              <a:t>% of sections taught by adjunct: </a:t>
            </a:r>
          </a:p>
          <a:p>
            <a:pPr marL="301943" lvl="1" indent="0">
              <a:buNone/>
            </a:pPr>
            <a:r>
              <a:rPr lang="en-US" b="1" dirty="0" smtClean="0"/>
              <a:t>2012-13 = 48%             </a:t>
            </a:r>
            <a:br>
              <a:rPr lang="en-US" b="1" dirty="0" smtClean="0"/>
            </a:br>
            <a:r>
              <a:rPr lang="en-US" b="1" dirty="0" smtClean="0"/>
              <a:t>2013-14 = 56%             </a:t>
            </a:r>
            <a:br>
              <a:rPr lang="en-US" b="1" dirty="0" smtClean="0"/>
            </a:br>
            <a:r>
              <a:rPr lang="en-US" b="1" dirty="0" smtClean="0"/>
              <a:t>2014-15 = 58%</a:t>
            </a:r>
          </a:p>
          <a:p>
            <a:r>
              <a:rPr lang="en-US" b="1" dirty="0"/>
              <a:t>% of sections taught by </a:t>
            </a:r>
            <a:r>
              <a:rPr lang="en-US" b="1" dirty="0" smtClean="0"/>
              <a:t>full-time (REG + OL): </a:t>
            </a:r>
            <a:endParaRPr lang="en-US" b="1" dirty="0"/>
          </a:p>
          <a:p>
            <a:pPr marL="301943" lvl="1" indent="0">
              <a:buNone/>
            </a:pPr>
            <a:r>
              <a:rPr lang="en-US" b="1" dirty="0" smtClean="0"/>
              <a:t>2012-13 </a:t>
            </a:r>
            <a:r>
              <a:rPr lang="en-US" b="1" dirty="0"/>
              <a:t>= </a:t>
            </a:r>
            <a:r>
              <a:rPr lang="en-US" b="1" dirty="0" smtClean="0"/>
              <a:t>46%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2013-14 = 61%</a:t>
            </a:r>
            <a:br>
              <a:rPr lang="en-US" b="1" dirty="0" smtClean="0"/>
            </a:br>
            <a:r>
              <a:rPr lang="en-US" b="1" dirty="0" smtClean="0"/>
              <a:t>2014-15 </a:t>
            </a:r>
            <a:r>
              <a:rPr lang="en-US" b="1" dirty="0"/>
              <a:t>= </a:t>
            </a:r>
            <a:r>
              <a:rPr lang="en-US" b="1" dirty="0" smtClean="0"/>
              <a:t>42%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OUR PROGRAM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800600"/>
          </a:xfrm>
        </p:spPr>
        <p:txBody>
          <a:bodyPr>
            <a:noAutofit/>
          </a:bodyPr>
          <a:lstStyle/>
          <a:p>
            <a:r>
              <a:rPr lang="en-US" sz="2600" b="1" u="sng" dirty="0" smtClean="0"/>
              <a:t>2014-15:</a:t>
            </a:r>
          </a:p>
          <a:p>
            <a:pPr lvl="1"/>
            <a:r>
              <a:rPr lang="en-US" sz="2600" b="1" dirty="0" smtClean="0"/>
              <a:t>FTES = 567.63</a:t>
            </a:r>
          </a:p>
          <a:p>
            <a:pPr lvl="1"/>
            <a:r>
              <a:rPr lang="en-US" sz="2600" b="1" dirty="0" smtClean="0"/>
              <a:t>Enrollment (1</a:t>
            </a:r>
            <a:r>
              <a:rPr lang="en-US" sz="2600" b="1" baseline="30000" dirty="0" smtClean="0"/>
              <a:t>st</a:t>
            </a:r>
            <a:r>
              <a:rPr lang="en-US" sz="2600" b="1" dirty="0" smtClean="0"/>
              <a:t> census) = 4,761</a:t>
            </a:r>
          </a:p>
          <a:p>
            <a:pPr lvl="1"/>
            <a:r>
              <a:rPr lang="en-US" sz="2600" b="1" dirty="0" smtClean="0"/>
              <a:t>Instruction Cost per FTES = $1692 </a:t>
            </a:r>
          </a:p>
          <a:p>
            <a:pPr lvl="1"/>
            <a:r>
              <a:rPr lang="en-US" sz="2600" b="1" dirty="0" smtClean="0"/>
              <a:t>NET EARNINGS = $548,023</a:t>
            </a:r>
          </a:p>
          <a:p>
            <a:r>
              <a:rPr lang="en-US" sz="2600" b="1" dirty="0" smtClean="0"/>
              <a:t>Retention rate = 87%</a:t>
            </a:r>
          </a:p>
          <a:p>
            <a:r>
              <a:rPr lang="en-US" sz="2600" b="1" dirty="0" smtClean="0"/>
              <a:t>Success rate = 64%</a:t>
            </a:r>
          </a:p>
          <a:p>
            <a:pPr lvl="1"/>
            <a:r>
              <a:rPr lang="en-US" sz="2000" b="1" u="sng" dirty="0" smtClean="0"/>
              <a:t>Disproportionate Impact Data:</a:t>
            </a:r>
            <a:r>
              <a:rPr lang="en-US" sz="2000" b="1" dirty="0" smtClean="0"/>
              <a:t> </a:t>
            </a:r>
            <a:r>
              <a:rPr lang="en-US" sz="1800" b="1" dirty="0" smtClean="0"/>
              <a:t>African American students @ 70%, compared to 85-100% for all other ethnicities</a:t>
            </a:r>
          </a:p>
          <a:p>
            <a:r>
              <a:rPr lang="en-US" sz="2600" b="1" dirty="0" smtClean="0"/>
              <a:t>Fill Rate = 99%</a:t>
            </a:r>
            <a:endParaRPr lang="en-US" sz="2600" b="1" dirty="0"/>
          </a:p>
          <a:p>
            <a:r>
              <a:rPr lang="en-US" sz="2600" b="1" dirty="0" smtClean="0"/>
              <a:t>WSCH/FTEF = 686</a:t>
            </a:r>
            <a:endParaRPr lang="en-US" sz="2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</a:t>
            </a:r>
            <a:r>
              <a:rPr lang="en-US" b="1" dirty="0" smtClean="0"/>
              <a:t>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OUR </a:t>
            </a:r>
            <a:r>
              <a:rPr lang="en-US" b="1" dirty="0" smtClean="0"/>
              <a:t>DEGREE</a:t>
            </a:r>
            <a:br>
              <a:rPr lang="en-US" b="1" dirty="0" smtClean="0"/>
            </a:br>
            <a:r>
              <a:rPr lang="en-US" sz="4000" b="1" dirty="0" smtClean="0"/>
              <a:t>Psychology AA-T (approved 2013)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2057400"/>
            <a:ext cx="7408333" cy="3450696"/>
          </a:xfrm>
        </p:spPr>
        <p:txBody>
          <a:bodyPr/>
          <a:lstStyle/>
          <a:p>
            <a:r>
              <a:rPr lang="en-US" sz="2800" b="1" dirty="0" smtClean="0"/>
              <a:t>Number of Majors </a:t>
            </a:r>
          </a:p>
          <a:p>
            <a:pPr lvl="1"/>
            <a:r>
              <a:rPr lang="en-US" sz="2600" b="1" dirty="0" smtClean="0"/>
              <a:t>2013-14 = 512</a:t>
            </a:r>
          </a:p>
          <a:p>
            <a:pPr marL="301943" lvl="1" indent="0">
              <a:buNone/>
            </a:pPr>
            <a:endParaRPr lang="en-US" b="1" dirty="0" smtClean="0"/>
          </a:p>
          <a:p>
            <a:r>
              <a:rPr lang="en-US" sz="2800" b="1" dirty="0" smtClean="0"/>
              <a:t>Degrees Awarded</a:t>
            </a:r>
            <a:endParaRPr lang="en-US" sz="2800" b="1" dirty="0"/>
          </a:p>
          <a:p>
            <a:pPr lvl="1"/>
            <a:r>
              <a:rPr lang="en-US" sz="2600" b="1" dirty="0" smtClean="0"/>
              <a:t>2012-13 = 0</a:t>
            </a:r>
          </a:p>
          <a:p>
            <a:pPr lvl="1"/>
            <a:r>
              <a:rPr lang="en-US" sz="2600" b="1" dirty="0" smtClean="0"/>
              <a:t>2013-14 = 3</a:t>
            </a:r>
          </a:p>
          <a:p>
            <a:pPr lvl="1"/>
            <a:r>
              <a:rPr lang="en-US" sz="2600" b="1" dirty="0" smtClean="0"/>
              <a:t>2014-15 = 40 (!!!)</a:t>
            </a:r>
            <a:endParaRPr lang="en-US" sz="2600" b="1" dirty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853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458200" cy="42672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The </a:t>
            </a:r>
            <a:r>
              <a:rPr lang="en-US" sz="3400" b="1" dirty="0" smtClean="0"/>
              <a:t>Psychology program </a:t>
            </a:r>
            <a:r>
              <a:rPr lang="en-US" sz="3400" dirty="0" smtClean="0"/>
              <a:t>generates </a:t>
            </a:r>
            <a:r>
              <a:rPr lang="en-US" sz="3400" b="1" dirty="0" smtClean="0"/>
              <a:t>25% of total FTES in </a:t>
            </a:r>
            <a:r>
              <a:rPr lang="en-US" sz="3400" b="1" dirty="0" smtClean="0"/>
              <a:t>BBSS; BBSS g</a:t>
            </a:r>
            <a:r>
              <a:rPr lang="en-US" sz="3400" dirty="0" smtClean="0"/>
              <a:t>enerates </a:t>
            </a:r>
            <a:r>
              <a:rPr lang="en-US" sz="3400" b="1" u="sng" dirty="0" smtClean="0"/>
              <a:t>28% of the FTES for all of MJC</a:t>
            </a:r>
            <a:r>
              <a:rPr lang="en-US" sz="3400" dirty="0" smtClean="0"/>
              <a:t>.</a:t>
            </a:r>
          </a:p>
          <a:p>
            <a:endParaRPr lang="en-US" sz="3400" dirty="0" smtClean="0"/>
          </a:p>
          <a:p>
            <a:r>
              <a:rPr lang="en-US" sz="3400" dirty="0" smtClean="0"/>
              <a:t>We maintain an average </a:t>
            </a:r>
            <a:r>
              <a:rPr lang="en-US" sz="3400" b="1" dirty="0" smtClean="0"/>
              <a:t>fill rate of 99% </a:t>
            </a:r>
            <a:r>
              <a:rPr lang="en-US" sz="3400" dirty="0" smtClean="0"/>
              <a:t>with an average </a:t>
            </a:r>
            <a:br>
              <a:rPr lang="en-US" sz="3400" dirty="0" smtClean="0"/>
            </a:br>
            <a:r>
              <a:rPr lang="en-US" sz="3400" b="1" dirty="0" smtClean="0"/>
              <a:t>section size of 52 students</a:t>
            </a:r>
            <a:r>
              <a:rPr lang="en-US" sz="3400" dirty="0" smtClean="0"/>
              <a:t> and </a:t>
            </a:r>
            <a:r>
              <a:rPr lang="en-US" sz="3400" b="1" dirty="0" smtClean="0"/>
              <a:t>87% retention</a:t>
            </a:r>
            <a:r>
              <a:rPr lang="en-US" sz="3400" dirty="0" smtClean="0"/>
              <a:t>.</a:t>
            </a:r>
          </a:p>
          <a:p>
            <a:pPr marL="0" indent="0">
              <a:buNone/>
            </a:pPr>
            <a:endParaRPr lang="en-US" sz="3400" dirty="0" smtClean="0"/>
          </a:p>
          <a:p>
            <a:r>
              <a:rPr lang="en-US" sz="3400" dirty="0" smtClean="0"/>
              <a:t>We are a </a:t>
            </a:r>
            <a:r>
              <a:rPr lang="en-US" sz="3400" b="1" dirty="0" smtClean="0"/>
              <a:t>low cost program </a:t>
            </a:r>
            <a:r>
              <a:rPr lang="en-US" sz="3400" dirty="0" smtClean="0"/>
              <a:t>as we do not require lab space or equipment.</a:t>
            </a:r>
          </a:p>
          <a:p>
            <a:pPr>
              <a:buNone/>
            </a:pPr>
            <a:endParaRPr lang="en-US" sz="3400" dirty="0" smtClean="0"/>
          </a:p>
          <a:p>
            <a:r>
              <a:rPr lang="en-US" sz="3400" dirty="0" smtClean="0"/>
              <a:t>More students will pursue the </a:t>
            </a:r>
            <a:r>
              <a:rPr lang="en-US" sz="3400" b="1" dirty="0" smtClean="0"/>
              <a:t>Psychology AA-T </a:t>
            </a:r>
            <a:r>
              <a:rPr lang="en-US" sz="3400" dirty="0" smtClean="0"/>
              <a:t>so we need to grow our program to meet demand.</a:t>
            </a:r>
          </a:p>
          <a:p>
            <a:endParaRPr lang="en-US" sz="3400" dirty="0" smtClean="0"/>
          </a:p>
          <a:p>
            <a:r>
              <a:rPr lang="en-US" sz="3400" dirty="0" smtClean="0"/>
              <a:t>We are highly </a:t>
            </a:r>
            <a:r>
              <a:rPr lang="en-US" sz="3400" b="1" dirty="0" smtClean="0"/>
              <a:t>PRODUCTIVE</a:t>
            </a:r>
            <a:r>
              <a:rPr lang="en-US" sz="3400" dirty="0" smtClean="0"/>
              <a:t> and </a:t>
            </a:r>
            <a:r>
              <a:rPr lang="en-US" sz="3400" b="1" dirty="0" smtClean="0"/>
              <a:t>EFFICIENT</a:t>
            </a:r>
            <a:r>
              <a:rPr lang="en-US" sz="3400" dirty="0" smtClean="0"/>
              <a:t>…hope </a:t>
            </a:r>
            <a:r>
              <a:rPr lang="en-US" sz="3400" dirty="0" smtClean="0"/>
              <a:t>to stay that way!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SUMMARY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060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617</TotalTime>
  <Words>407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Candara</vt:lpstr>
      <vt:lpstr>Symbol</vt:lpstr>
      <vt:lpstr>Waveform</vt:lpstr>
      <vt:lpstr>PSYCHOLOGY</vt:lpstr>
      <vt:lpstr>OUR PROGRAM</vt:lpstr>
      <vt:lpstr>OUR PRODUCTIVITY</vt:lpstr>
      <vt:lpstr>OUR DEGREE Psychology AA-T (approved 2013)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</dc:title>
  <dc:creator>Shelly Fichtenkort</dc:creator>
  <cp:lastModifiedBy>lisa carlstrom</cp:lastModifiedBy>
  <cp:revision>46</cp:revision>
  <cp:lastPrinted>2015-10-27T19:29:52Z</cp:lastPrinted>
  <dcterms:created xsi:type="dcterms:W3CDTF">2014-01-08T21:02:15Z</dcterms:created>
  <dcterms:modified xsi:type="dcterms:W3CDTF">2015-11-06T00:12:39Z</dcterms:modified>
</cp:coreProperties>
</file>