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79" r:id="rId4"/>
    <p:sldId id="278" r:id="rId5"/>
    <p:sldId id="272" r:id="rId6"/>
    <p:sldId id="271" r:id="rId7"/>
    <p:sldId id="263" r:id="rId8"/>
    <p:sldId id="270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ColorStyle" Target="colors1.xml"/><Relationship Id="rId3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ColorStyle" Target="colors3.xml"/><Relationship Id="rId3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ColorStyle" Target="colors5.xml"/><Relationship Id="rId3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microsoft.com/office/2011/relationships/chartColorStyle" Target="colors4.xml"/><Relationship Id="rId3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Fall </a:t>
            </a:r>
            <a:r>
              <a:rPr lang="en-US" dirty="0" smtClean="0"/>
              <a:t>2015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2014-2015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Full-Time</c:v>
                </c:pt>
                <c:pt idx="1">
                  <c:v>Adjunct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Spring 2016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2015 35 Sections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Full-Time</c:v>
                </c:pt>
                <c:pt idx="1">
                  <c:v>Adjunct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Reading Data/College 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Reading Average</c:v>
                </c:pt>
                <c:pt idx="1">
                  <c:v>College-Wide Average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1.04</c:v>
                </c:pt>
                <c:pt idx="1">
                  <c:v>0.91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649576"/>
        <c:axId val="2142653352"/>
      </c:barChart>
      <c:catAx>
        <c:axId val="214264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653352"/>
        <c:crosses val="autoZero"/>
        <c:auto val="1"/>
        <c:lblAlgn val="ctr"/>
        <c:lblOffset val="100"/>
        <c:noMultiLvlLbl val="0"/>
      </c:catAx>
      <c:valAx>
        <c:axId val="2142653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64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Reading Data/College</a:t>
            </a:r>
            <a:r>
              <a:rPr lang="en-US" baseline="0" dirty="0" smtClean="0"/>
              <a:t> 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Reading Average</c:v>
                </c:pt>
                <c:pt idx="1">
                  <c:v>College-Wide Average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</c:v>
                </c:pt>
                <c:pt idx="1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1706488"/>
        <c:axId val="2081629960"/>
      </c:barChart>
      <c:catAx>
        <c:axId val="2081706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1629960"/>
        <c:crosses val="autoZero"/>
        <c:auto val="1"/>
        <c:lblAlgn val="ctr"/>
        <c:lblOffset val="100"/>
        <c:noMultiLvlLbl val="0"/>
      </c:catAx>
      <c:valAx>
        <c:axId val="208162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1706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Reading Data/College 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Reading Average</c:v>
                </c:pt>
                <c:pt idx="1">
                  <c:v>College-Wide Average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0.71</c:v>
                </c:pt>
                <c:pt idx="1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699944"/>
        <c:axId val="2141703672"/>
      </c:barChart>
      <c:catAx>
        <c:axId val="214169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703672"/>
        <c:crosses val="autoZero"/>
        <c:auto val="1"/>
        <c:lblAlgn val="ctr"/>
        <c:lblOffset val="100"/>
        <c:noMultiLvlLbl val="0"/>
      </c:catAx>
      <c:valAx>
        <c:axId val="2141703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69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English 49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 2012</c:v>
                </c:pt>
                <c:pt idx="1">
                  <c:v>Fall 2015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12.0</c:v>
                </c:pt>
                <c:pt idx="1">
                  <c:v>21.0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 40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 2012</c:v>
                </c:pt>
                <c:pt idx="1">
                  <c:v>Fall 2015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13.0</c:v>
                </c:pt>
                <c:pt idx="1">
                  <c:v>18.0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822136"/>
        <c:axId val="2142827384"/>
      </c:lineChart>
      <c:catAx>
        <c:axId val="214282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827384"/>
        <c:crosses val="autoZero"/>
        <c:auto val="1"/>
        <c:lblAlgn val="ctr"/>
        <c:lblOffset val="100"/>
        <c:noMultiLvlLbl val="0"/>
      </c:catAx>
      <c:valAx>
        <c:axId val="21428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822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English 50 Success Rates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WITH READ 40</c:v>
                </c:pt>
                <c:pt idx="1">
                  <c:v>W/O READ 40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0.75</c:v>
                </c:pt>
                <c:pt idx="1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909320"/>
        <c:axId val="2142913096"/>
      </c:barChart>
      <c:catAx>
        <c:axId val="214290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913096"/>
        <c:crosses val="autoZero"/>
        <c:auto val="1"/>
        <c:lblAlgn val="ctr"/>
        <c:lblOffset val="100"/>
        <c:noMultiLvlLbl val="0"/>
      </c:catAx>
      <c:valAx>
        <c:axId val="214291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909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040A83-E7DB-4E4E-8E3C-98D6BFC4E3B9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998E3A-6500-440B-9BDC-AA5B7581CF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Reading Faculty (Full-Time vs. Adjunct)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Dorothy Scully retired Spring 2013 (replacement position)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Janelle Gray retired Spring 2014 (replacement position/growth position)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Sarah Hawes hired Spring 2014 (to replace Dorothy Scully)</a:t>
            </a:r>
          </a:p>
          <a:p>
            <a:endParaRPr lang="en-US" sz="1000" dirty="0" smtClean="0"/>
          </a:p>
          <a:p>
            <a:r>
              <a:rPr lang="en-US" dirty="0" smtClean="0"/>
              <a:t>John Clanton hired Spring 2015 (separation date December 2015) 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7518499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50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Graphic spid="9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Reading Courses Contribute to Student Success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343400" cy="4887433"/>
          </a:xfrm>
        </p:spPr>
        <p:txBody>
          <a:bodyPr>
            <a:normAutofit/>
          </a:bodyPr>
          <a:lstStyle/>
          <a:p>
            <a:r>
              <a:rPr lang="en-US" dirty="0" smtClean="0"/>
              <a:t>In 2012, the success rate for English 50 students who had taken Reading 40 was 16% higher than the general student population.</a:t>
            </a:r>
          </a:p>
          <a:p>
            <a:pPr lvl="1"/>
            <a:r>
              <a:rPr lang="en-US" dirty="0" smtClean="0"/>
              <a:t>75% pass rate vs 63% pass rate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1377270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97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Reading Faculty (Full-Time vs. Adjunct)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 Replacement Position</a:t>
            </a:r>
            <a:endParaRPr lang="en-US" sz="1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26531245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88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Average Beginning Fill Rates</a:t>
            </a:r>
            <a:br>
              <a:rPr lang="en-US" sz="3600" dirty="0" smtClean="0"/>
            </a:br>
            <a:r>
              <a:rPr lang="en-US" sz="3600" dirty="0" smtClean="0"/>
              <a:t>(Reading 40, 82, 184 and Spelling 32)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89567"/>
            <a:ext cx="43434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12% Higher Than 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College-Wide Average</a:t>
            </a:r>
          </a:p>
          <a:p>
            <a:pPr marL="365760" lvl="1" indent="0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64012927"/>
              </p:ext>
            </p:extLst>
          </p:nvPr>
        </p:nvGraphicFramePr>
        <p:xfrm>
          <a:off x="4648198" y="2362198"/>
          <a:ext cx="4267201" cy="3048001"/>
        </p:xfrm>
        <a:graphic>
          <a:graphicData uri="http://schemas.openxmlformats.org/drawingml/2006/table">
            <a:tbl>
              <a:tblPr/>
              <a:tblGrid>
                <a:gridCol w="1210101"/>
                <a:gridCol w="764275"/>
                <a:gridCol w="764275"/>
                <a:gridCol w="764275"/>
                <a:gridCol w="764275"/>
              </a:tblGrid>
              <a:tr h="3691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Trends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Reading/Spelling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2011-2012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Beginning Fill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Census Fill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2011-2012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Beginning Fill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Census Fill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7250" marR="7250" marT="7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Review</a:t>
                      </a:r>
                    </a:p>
                  </a:txBody>
                  <a:tcPr marL="7250" marR="7250" marT="72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0" marR="7250" marT="72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5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Census Fill Rate (2012-2015)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343400" cy="48874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12% Higher Than College-Wide Average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Source:  Program Review 2015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74999382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75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Reading Retention Rates (2012-2015)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343400" cy="48874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5% Higher Than </a:t>
            </a:r>
          </a:p>
          <a:p>
            <a:pPr marL="0" indent="0">
              <a:buNone/>
            </a:pPr>
            <a:r>
              <a:rPr lang="en-US" dirty="0" smtClean="0"/>
              <a:t>   College-Wide Average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Source:  Program Review 2015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17271990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20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Reading Success Rate (2012-2015)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343400" cy="48874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10% Higher Than College-Wide Average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Source:  Program Review 2015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57367175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87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Bottlenecks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5029200"/>
          </a:xfrm>
        </p:spPr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dirty="0"/>
              <a:t>W</a:t>
            </a:r>
            <a:r>
              <a:rPr lang="en-US" dirty="0" smtClean="0"/>
              <a:t>aitlists in Reading 40 are partly the result of the English 49/Reading 40 co-requisite.</a:t>
            </a:r>
          </a:p>
          <a:p>
            <a:endParaRPr lang="en-US" sz="1000" dirty="0" smtClean="0"/>
          </a:p>
          <a:p>
            <a:r>
              <a:rPr lang="en-US" dirty="0" smtClean="0"/>
              <a:t>Many of the waitlisted students who are unable to enroll in Reading 40 must then drop (or are unable to add) English 49.</a:t>
            </a:r>
          </a:p>
        </p:txBody>
      </p:sp>
    </p:spTree>
    <p:extLst>
      <p:ext uri="{BB962C8B-B14F-4D97-AF65-F5344CB8AC3E}">
        <p14:creationId xmlns:p14="http://schemas.microsoft.com/office/powerpoint/2010/main" val="163688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Bottlenecks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dirty="0" smtClean="0"/>
              <a:t>The number of English 49 sections continues to grow, which requires concurrent growth in the number of Reading 40 sections.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4516671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84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Graphic spid="1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Reading Classes Serve Non-Traditional Students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5029200"/>
          </a:xfrm>
        </p:spPr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dirty="0" smtClean="0"/>
              <a:t>Reading courses function as a logical transition between the ESL sequence and the English sequence, and the Reading Department continues to serve a high number of ESL students.</a:t>
            </a:r>
          </a:p>
          <a:p>
            <a:r>
              <a:rPr lang="en-US" dirty="0" smtClean="0"/>
              <a:t>The Reading Department receives many of its students from Student Services programs such as EOP&amp;S, </a:t>
            </a:r>
            <a:r>
              <a:rPr lang="en-US" dirty="0" err="1" smtClean="0"/>
              <a:t>CalWorks</a:t>
            </a:r>
            <a:r>
              <a:rPr lang="en-US" dirty="0" smtClean="0"/>
              <a:t>, CARE, and Disability Services as Reading 40 continues to serve as a point-of-entry for many non-traditional students.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5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796</TotalTime>
  <Words>478</Words>
  <Application>Microsoft Macintosh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Reading Faculty (Full-Time vs. Adjunct)</vt:lpstr>
      <vt:lpstr>Reading Faculty (Full-Time vs. Adjunct)</vt:lpstr>
      <vt:lpstr>Average Beginning Fill Rates (Reading 40, 82, 184 and Spelling 32)</vt:lpstr>
      <vt:lpstr>Census Fill Rate (2012-2015)</vt:lpstr>
      <vt:lpstr>Reading Retention Rates (2012-2015)</vt:lpstr>
      <vt:lpstr>Reading Success Rate (2012-2015)</vt:lpstr>
      <vt:lpstr>Bottlenecks</vt:lpstr>
      <vt:lpstr>Bottlenecks</vt:lpstr>
      <vt:lpstr>Reading Classes Serve Non-Traditional Students</vt:lpstr>
      <vt:lpstr>Reading Courses Contribute to Student Success</vt:lpstr>
    </vt:vector>
  </TitlesOfParts>
  <Company>Modesto Junior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Time Reading Faculty Down by 50%</dc:title>
  <dc:creator>Christopher Briggs</dc:creator>
  <cp:lastModifiedBy>Sarah Hawes</cp:lastModifiedBy>
  <cp:revision>83</cp:revision>
  <dcterms:created xsi:type="dcterms:W3CDTF">2014-02-01T17:58:20Z</dcterms:created>
  <dcterms:modified xsi:type="dcterms:W3CDTF">2015-11-06T06:19:50Z</dcterms:modified>
</cp:coreProperties>
</file>