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ralearning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CORA</a:t>
            </a:r>
            <a:br>
              <a:rPr lang="en-US" dirty="0" smtClean="0"/>
            </a:br>
            <a:r>
              <a:rPr lang="en-US" dirty="0" smtClean="0"/>
              <a:t>Certificate</a:t>
            </a:r>
            <a:br>
              <a:rPr lang="en-US" dirty="0" smtClean="0"/>
            </a:br>
            <a:r>
              <a:rPr lang="en-US" dirty="0" smtClean="0"/>
              <a:t>Training </a:t>
            </a:r>
            <a:br>
              <a:rPr lang="en-US" dirty="0" smtClean="0"/>
            </a:br>
            <a:r>
              <a:rPr lang="en-US" dirty="0" smtClean="0"/>
              <a:t>program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4906" y="3378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You will be prompted to enter “Billing Details,” but there is no prompting for credit card info (no charge to you)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Place Order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42" b="4531"/>
          <a:stretch/>
        </p:blipFill>
        <p:spPr>
          <a:xfrm>
            <a:off x="4491487" y="55371"/>
            <a:ext cx="6248400" cy="342970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t="11674" b="9314"/>
          <a:stretch/>
        </p:blipFill>
        <p:spPr bwMode="auto">
          <a:xfrm>
            <a:off x="5792954" y="3670576"/>
            <a:ext cx="5942965" cy="3023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9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You will receive two emails: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1) Showing proof of purchase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2) An email stating that your account is ready and instructions on how to access the courses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7086" y="391220"/>
            <a:ext cx="3550548" cy="4686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814" y="391220"/>
            <a:ext cx="3137685" cy="45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29" y="473414"/>
            <a:ext cx="3833906" cy="495249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After purchase, you are prompted to create a log-in and password, insert those items here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9985" y="559678"/>
            <a:ext cx="6797872" cy="45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Select the course you have purchased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Begin and complete modules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6270" y="49780"/>
            <a:ext cx="5944115" cy="333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425" t="13568" r="6752"/>
          <a:stretch/>
        </p:blipFill>
        <p:spPr>
          <a:xfrm>
            <a:off x="6653841" y="3473570"/>
            <a:ext cx="4031411" cy="331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00" y="1133986"/>
            <a:ext cx="10145303" cy="4933259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 smtClean="0"/>
              <a:t>Center for  Organizational Responsibility and Advancement</a:t>
            </a:r>
            <a:br>
              <a:rPr lang="en-US" sz="4000" cap="none" dirty="0" smtClean="0"/>
            </a:br>
            <a:r>
              <a:rPr lang="en-US" sz="4000" cap="none" dirty="0"/>
              <a:t/>
            </a:r>
            <a:br>
              <a:rPr lang="en-US" sz="4000" cap="none" dirty="0"/>
            </a:br>
            <a:r>
              <a:rPr lang="en-US" sz="4000" cap="none" dirty="0" smtClean="0"/>
              <a:t>Housed under the </a:t>
            </a:r>
            <a:r>
              <a:rPr lang="en-US" sz="4000" cap="none" dirty="0"/>
              <a:t>CCEAL (Community College Equity Assessment </a:t>
            </a:r>
            <a:r>
              <a:rPr lang="en-US" sz="4000" cap="none" dirty="0" smtClean="0"/>
              <a:t>Lab) at San Diego State University</a:t>
            </a:r>
            <a:br>
              <a:rPr lang="en-US" sz="4000" cap="none" dirty="0" smtClean="0"/>
            </a:br>
            <a:r>
              <a:rPr lang="en-US" sz="4000" cap="none" dirty="0" smtClean="0"/>
              <a:t/>
            </a:r>
            <a:br>
              <a:rPr lang="en-US" sz="4000" cap="none" dirty="0" smtClean="0"/>
            </a:br>
            <a:r>
              <a:rPr lang="en-US" sz="4000" cap="none" dirty="0" smtClean="0"/>
              <a:t>Co-directors are Dr. Frank Harris III &amp; Dr. Luke Wood </a:t>
            </a:r>
            <a:endParaRPr lang="en-US" sz="40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880" y="94034"/>
            <a:ext cx="8401429" cy="81915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 Quick Facts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6203" y="60838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06" y="135661"/>
            <a:ext cx="3838776" cy="1921022"/>
          </a:xfrm>
        </p:spPr>
        <p:txBody>
          <a:bodyPr/>
          <a:lstStyle/>
          <a:p>
            <a:pPr algn="l"/>
            <a:r>
              <a:rPr lang="en-US" sz="3600" dirty="0" smtClean="0"/>
              <a:t>Certificate Training Program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722313"/>
            <a:ext cx="4095750" cy="53054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906" y="1856637"/>
            <a:ext cx="4298830" cy="4383137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dirty="0" smtClean="0"/>
              <a:t>Opportunity to train our staff, faculty, administrators, and students on how to support students of color, especially men of color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dirty="0" smtClean="0"/>
              <a:t>Each </a:t>
            </a:r>
            <a:r>
              <a:rPr lang="en-US" dirty="0" smtClean="0"/>
              <a:t>of </a:t>
            </a:r>
            <a:r>
              <a:rPr lang="en-US" dirty="0" smtClean="0"/>
              <a:t>the five trainings take approximately 15 hours to complete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dirty="0" smtClean="0"/>
              <a:t>Modules consists of an overview of the topic, research articles &amp; other assigned readings, frequently asked question regarding the topic, discussion questions, and an assessment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b="1" i="1" dirty="0" smtClean="0"/>
              <a:t>Each training must be completed within 30 days of purchase, so do not purchase all trainings at once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4944" y="41751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92" y="368060"/>
            <a:ext cx="1098430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Trainings:</a:t>
            </a:r>
          </a:p>
          <a:p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i="1" u="sng" dirty="0" smtClean="0"/>
              <a:t>Racial Microagressions</a:t>
            </a:r>
            <a:r>
              <a:rPr lang="en-US" sz="1600" i="1" u="sng" dirty="0"/>
              <a:t> </a:t>
            </a:r>
            <a:r>
              <a:rPr lang="en-US" sz="1600" dirty="0"/>
              <a:t>-This program provides </a:t>
            </a:r>
            <a:r>
              <a:rPr lang="en-US" sz="1600" dirty="0" smtClean="0"/>
              <a:t>educational stakeholders </a:t>
            </a:r>
            <a:r>
              <a:rPr lang="en-US" sz="1600" dirty="0"/>
              <a:t>with an introduction to racial microaggressions and their numerous manifestations in educational </a:t>
            </a:r>
            <a:r>
              <a:rPr lang="en-US" sz="1600" dirty="0" smtClean="0"/>
              <a:t>settings, and strategies on how to reduce their prevalence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i="1" u="sng" dirty="0" smtClean="0"/>
              <a:t>Supporting Men of Color in the </a:t>
            </a:r>
            <a:r>
              <a:rPr lang="en-US" sz="1600" i="1" u="sng" dirty="0"/>
              <a:t>Community College </a:t>
            </a:r>
            <a:r>
              <a:rPr lang="en-US" sz="1600" dirty="0"/>
              <a:t>- </a:t>
            </a:r>
            <a:r>
              <a:rPr lang="en-US" sz="1600" dirty="0" smtClean="0"/>
              <a:t>This </a:t>
            </a:r>
            <a:r>
              <a:rPr lang="en-US" sz="1600" dirty="0"/>
              <a:t>course provides </a:t>
            </a:r>
            <a:r>
              <a:rPr lang="en-US" sz="1600" dirty="0" smtClean="0"/>
              <a:t>educational stakeholders with </a:t>
            </a:r>
            <a:r>
              <a:rPr lang="en-US" sz="1600" dirty="0"/>
              <a:t>strategies and approaches that can be used to foster enhanced learning, development, and success among college men of </a:t>
            </a:r>
            <a:r>
              <a:rPr lang="en-US" sz="1600" dirty="0" smtClean="0"/>
              <a:t>color</a:t>
            </a:r>
            <a:endParaRPr lang="en-US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i="1" u="sng" dirty="0" smtClean="0"/>
              <a:t>Teaching Boys and Young Men of Color </a:t>
            </a:r>
            <a:r>
              <a:rPr lang="en-US" sz="1600" dirty="0"/>
              <a:t>- This course provides PreK-12 educators with strategies and approaches that can be used to foster enhanced learning among Black and Latino </a:t>
            </a:r>
            <a:r>
              <a:rPr lang="en-US" sz="1600" dirty="0" smtClean="0"/>
              <a:t>boys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i="1" u="sng" dirty="0" smtClean="0"/>
              <a:t>Teaching Men of Color in the </a:t>
            </a:r>
            <a:r>
              <a:rPr lang="en-US" sz="1600" i="1" u="sng" dirty="0"/>
              <a:t>Community College </a:t>
            </a:r>
            <a:r>
              <a:rPr lang="en-US" sz="1600" dirty="0"/>
              <a:t>- This course provides community college instructional faculty with strategies and approaches that can be used to foster enhanced learning among college men of </a:t>
            </a:r>
            <a:r>
              <a:rPr lang="en-US" sz="1600" dirty="0" smtClean="0"/>
              <a:t>color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i="1" u="sng" dirty="0"/>
              <a:t>Unconscious Bias </a:t>
            </a:r>
            <a:r>
              <a:rPr lang="en-US" sz="1600" dirty="0"/>
              <a:t>- </a:t>
            </a:r>
            <a:r>
              <a:rPr lang="en-US" sz="1600" dirty="0" smtClean="0"/>
              <a:t>The </a:t>
            </a:r>
            <a:r>
              <a:rPr lang="en-US" sz="1600" dirty="0"/>
              <a:t>program highlights variation definitions of unconscious associations, discusses the influence of these associations on student success and provides pathways to better understand unconscious bias in </a:t>
            </a:r>
            <a:r>
              <a:rPr lang="en-US" sz="1600" dirty="0" smtClean="0"/>
              <a:t>education</a:t>
            </a:r>
            <a:endParaRPr lang="en-US" sz="16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2710" y="36806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4588" y="2846717"/>
            <a:ext cx="7809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How to Enroll in Courses</a:t>
            </a:r>
            <a:endParaRPr lang="en-US" sz="4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4173" y="35512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3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2" y="1629353"/>
            <a:ext cx="5009072" cy="193623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Visit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>
                <a:hlinkClick r:id="rId2"/>
              </a:rPr>
              <a:t>https://coralearning.org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Click on “Our Courses”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987" y="735270"/>
            <a:ext cx="7010336" cy="498116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968151" y="1748288"/>
            <a:ext cx="5503653" cy="15355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Choose from the course options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Hover over an image to “View More”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779"/>
          <a:stretch/>
        </p:blipFill>
        <p:spPr>
          <a:xfrm>
            <a:off x="4423687" y="1345721"/>
            <a:ext cx="7259355" cy="40822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17630" y="3255034"/>
            <a:ext cx="2961736" cy="14492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6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Read the description for the course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Select “Enroll In Course”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28"/>
          <a:stretch/>
        </p:blipFill>
        <p:spPr>
          <a:xfrm>
            <a:off x="4648816" y="559678"/>
            <a:ext cx="7224006" cy="45011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663351" y="2547668"/>
            <a:ext cx="6124755" cy="13572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7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06" y="559678"/>
            <a:ext cx="4256600" cy="5392548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The course will be added to your cart, and you will be prompted to “View Cart”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You will then be prompted to pay for the course; type in “</a:t>
            </a:r>
            <a:r>
              <a:rPr lang="en-US" sz="2800" b="1" dirty="0" smtClean="0"/>
              <a:t>modesto</a:t>
            </a:r>
            <a:r>
              <a:rPr lang="en-US" sz="2800" dirty="0" smtClean="0"/>
              <a:t>” and click “Apply </a:t>
            </a:r>
            <a:r>
              <a:rPr lang="en-US" sz="2800" dirty="0"/>
              <a:t>C</a:t>
            </a:r>
            <a:r>
              <a:rPr lang="en-US" sz="2800" dirty="0" smtClean="0"/>
              <a:t>oupon”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The total will change from $200 to $0; click “Proceed to Checkout”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28"/>
          <a:stretch/>
        </p:blipFill>
        <p:spPr>
          <a:xfrm>
            <a:off x="4498933" y="506083"/>
            <a:ext cx="7693067" cy="475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40C0F"/>
      </a:dk2>
      <a:lt2>
        <a:srgbClr val="F2F0EF"/>
      </a:lt2>
      <a:accent1>
        <a:srgbClr val="51303B"/>
      </a:accent1>
      <a:accent2>
        <a:srgbClr val="ABA299"/>
      </a:accent2>
      <a:accent3>
        <a:srgbClr val="475A6B"/>
      </a:accent3>
      <a:accent4>
        <a:srgbClr val="9A5853"/>
      </a:accent4>
      <a:accent5>
        <a:srgbClr val="A98E58"/>
      </a:accent5>
      <a:accent6>
        <a:srgbClr val="754C66"/>
      </a:accent6>
      <a:hlink>
        <a:srgbClr val="448593"/>
      </a:hlink>
      <a:folHlink>
        <a:srgbClr val="935E7A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36CA9F4A-BB34-428E-BF18-E0AFB26A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138</TotalTime>
  <Words>348</Words>
  <Application>Microsoft Office PowerPoint</Application>
  <PresentationFormat>Widescreen</PresentationFormat>
  <Paragraphs>24</Paragraphs>
  <Slides>13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Schoolbook</vt:lpstr>
      <vt:lpstr>Corbel</vt:lpstr>
      <vt:lpstr>Wingdings</vt:lpstr>
      <vt:lpstr>Headlines</vt:lpstr>
      <vt:lpstr>CORA Certificate Training  program </vt:lpstr>
      <vt:lpstr>Center for  Organizational Responsibility and Advancement  Housed under the CCEAL (Community College Equity Assessment Lab) at San Diego State University  Co-directors are Dr. Frank Harris III &amp; Dr. Luke Wood </vt:lpstr>
      <vt:lpstr>Certificate Training Program</vt:lpstr>
      <vt:lpstr>PowerPoint Presentation</vt:lpstr>
      <vt:lpstr>PowerPoint Presentation</vt:lpstr>
      <vt:lpstr>Visit  https://coralearning.org/  Click on “Our Courses” </vt:lpstr>
      <vt:lpstr>Choose from the course options  Hover over an image to “View More”</vt:lpstr>
      <vt:lpstr>Read the description for the course  Select “Enroll In Course”</vt:lpstr>
      <vt:lpstr>The course will be added to your cart, and you will be prompted to “View Cart”  You will then be prompted to pay for the course; type in “modesto” and click “Apply Coupon”  The total will change from $200 to $0; click “Proceed to Checkout”</vt:lpstr>
      <vt:lpstr>You will be prompted to enter “Billing Details,” but there is no prompting for credit card info (no charge to you)  Place Order</vt:lpstr>
      <vt:lpstr>You will receive two emails:   1) Showing proof of purchase   2) An email stating that your account is ready and instructions on how to access the courses</vt:lpstr>
      <vt:lpstr>After purchase, you are prompted to create a log-in and password, insert those items here</vt:lpstr>
      <vt:lpstr>Select the course you have purchased  Begin and complete modules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CORA</dc:title>
  <dc:creator>Ashley Griffith</dc:creator>
  <cp:lastModifiedBy>Ashley Griffith</cp:lastModifiedBy>
  <cp:revision>15</cp:revision>
  <dcterms:created xsi:type="dcterms:W3CDTF">2018-09-30T00:40:59Z</dcterms:created>
  <dcterms:modified xsi:type="dcterms:W3CDTF">2018-10-01T13:07:20Z</dcterms:modified>
</cp:coreProperties>
</file>