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42" r:id="rId4"/>
  </p:sldMasterIdLst>
  <p:notesMasterIdLst>
    <p:notesMasterId r:id="rId16"/>
  </p:notesMasterIdLst>
  <p:handoutMasterIdLst>
    <p:handoutMasterId r:id="rId17"/>
  </p:handoutMasterIdLst>
  <p:sldIdLst>
    <p:sldId id="311" r:id="rId5"/>
    <p:sldId id="271" r:id="rId6"/>
    <p:sldId id="332" r:id="rId7"/>
    <p:sldId id="319" r:id="rId8"/>
    <p:sldId id="328" r:id="rId9"/>
    <p:sldId id="330" r:id="rId10"/>
    <p:sldId id="333" r:id="rId11"/>
    <p:sldId id="334" r:id="rId12"/>
    <p:sldId id="278" r:id="rId13"/>
    <p:sldId id="336" r:id="rId14"/>
    <p:sldId id="318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8" autoAdjust="0"/>
    <p:restoredTop sz="86406" autoAdjust="0"/>
  </p:normalViewPr>
  <p:slideViewPr>
    <p:cSldViewPr snapToGrid="0">
      <p:cViewPr varScale="1">
        <p:scale>
          <a:sx n="97" d="100"/>
          <a:sy n="97" d="100"/>
        </p:scale>
        <p:origin x="17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524" y="798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einrich" userId="66409b28-227e-4ccc-9d99-c2e4d86a0506" providerId="ADAL" clId="{E25A6B1E-9390-423E-B599-81BBB84868DA}"/>
    <pc:docChg chg="modSld">
      <pc:chgData name="Rebecca Heinrich" userId="66409b28-227e-4ccc-9d99-c2e4d86a0506" providerId="ADAL" clId="{E25A6B1E-9390-423E-B599-81BBB84868DA}" dt="2023-11-28T00:06:51.796" v="27" actId="207"/>
      <pc:docMkLst>
        <pc:docMk/>
      </pc:docMkLst>
      <pc:sldChg chg="modSp mod">
        <pc:chgData name="Rebecca Heinrich" userId="66409b28-227e-4ccc-9d99-c2e4d86a0506" providerId="ADAL" clId="{E25A6B1E-9390-423E-B599-81BBB84868DA}" dt="2023-11-28T00:06:51.796" v="27" actId="207"/>
        <pc:sldMkLst>
          <pc:docMk/>
          <pc:sldMk cId="282035026" sldId="336"/>
        </pc:sldMkLst>
        <pc:spChg chg="mod">
          <ac:chgData name="Rebecca Heinrich" userId="66409b28-227e-4ccc-9d99-c2e4d86a0506" providerId="ADAL" clId="{E25A6B1E-9390-423E-B599-81BBB84868DA}" dt="2023-11-28T00:06:51.796" v="27" actId="207"/>
          <ac:spMkLst>
            <pc:docMk/>
            <pc:sldMk cId="282035026" sldId="33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10400" cy="46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ctr" defTabSz="931285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285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821"/>
            <a:ext cx="3037840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285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24EF5F7-287B-4D33-A5BF-B88A96EAA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95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3738"/>
            <a:ext cx="4632325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98227"/>
            <a:ext cx="5140960" cy="41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79332" y="8796455"/>
            <a:ext cx="2458508" cy="46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96455"/>
            <a:ext cx="3037840" cy="46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563F7B7-A199-4E7D-B4D3-BE410D564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00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3F7B7-A199-4E7D-B4D3-BE410D564B1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2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BE0BA2-D925-42F6-86B1-C1BD345F87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0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3F7B7-A199-4E7D-B4D3-BE410D564B1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7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3F7B7-A199-4E7D-B4D3-BE410D564B1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5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3F7B7-A199-4E7D-B4D3-BE410D564B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0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Managing Perkins Funds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13,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3F7B7-A199-4E7D-B4D3-BE410D564B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8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52EC7-0F3B-4BB2-AA98-D3B7680B76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487E-A1EC-4062-822D-BF6A52869D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7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5A990-4874-46DF-91B9-A1049D6348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AC615-3497-4B78-8B7B-DE04A0568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9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274D0-4F65-44CF-8E04-6CDB139B6C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8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C410-D39C-49D0-A667-936936D491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3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B56DC-AC38-4016-862F-A2769404A3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2B1EE-A2C2-41EF-B9F9-03580F387D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7DCF91-86C7-4C2E-8967-000351F9E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54A64-68B0-4685-AFBE-20A4590EF9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Career Technical Education Enhancing quality career and technical education for all California's community college students.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8ACC1-BEA5-42E0-A3FC-F1BB31001C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jc.edu/instruction/cte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hyperlink" Target="https://www.mjc.edu/instruction/perkins/" TargetMode="External"/><Relationship Id="rId7" Type="http://schemas.openxmlformats.org/officeDocument/2006/relationships/hyperlink" Target="http://www.coeccc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passplus.org/LaunchBoard/Community-College-Pipeline.aspx" TargetMode="External"/><Relationship Id="rId11" Type="http://schemas.microsoft.com/office/2007/relationships/hdphoto" Target="../media/hdphoto3.wdp"/><Relationship Id="rId5" Type="http://schemas.openxmlformats.org/officeDocument/2006/relationships/hyperlink" Target="https://www.mjc.edu/general/strongworkforce.php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cccco.edu/About-Us/Chancellors-Office/Divisions/Workforce-and-Economic-Development/Career-Education-Practices/Perkins-V" TargetMode="Externa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960" y="3271761"/>
            <a:ext cx="8229600" cy="758051"/>
          </a:xfrm>
        </p:spPr>
        <p:txBody>
          <a:bodyPr>
            <a:normAutofit fontScale="90000"/>
          </a:bodyPr>
          <a:lstStyle/>
          <a:p>
            <a:pPr algn="r"/>
            <a:br>
              <a:rPr lang="en-US" dirty="0"/>
            </a:br>
            <a:r>
              <a:rPr lang="en-US" b="1" dirty="0"/>
              <a:t>Perkin &amp; Strong Workforce</a:t>
            </a:r>
            <a:br>
              <a:rPr lang="en-US" dirty="0"/>
            </a:br>
            <a:r>
              <a:rPr lang="en-US" b="1" dirty="0">
                <a:cs typeface="Calibri Light"/>
              </a:rPr>
              <a:t>August 23, 2023</a:t>
            </a:r>
            <a:br>
              <a:rPr lang="en-US" dirty="0"/>
            </a:br>
            <a:br>
              <a:rPr lang="en-US" dirty="0"/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73" y="351531"/>
            <a:ext cx="2372207" cy="9805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960" y="5222240"/>
            <a:ext cx="7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MJC Institute Week</a:t>
            </a:r>
          </a:p>
        </p:txBody>
      </p:sp>
      <p:pic>
        <p:nvPicPr>
          <p:cNvPr id="6" name="Picture 6" descr="See the source image">
            <a:extLst>
              <a:ext uri="{FF2B5EF4-FFF2-40B4-BE49-F238E27FC236}">
                <a16:creationId xmlns:a16="http://schemas.microsoft.com/office/drawing/2014/main" id="{432F612F-73E7-4B3D-BC8C-BEC43BED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8" y="3189731"/>
            <a:ext cx="3473305" cy="27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7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2023-24 Application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6" y="2176239"/>
            <a:ext cx="6402088" cy="235323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Application Due Date: </a:t>
            </a:r>
            <a:r>
              <a:rPr lang="en-US" b="1" dirty="0">
                <a:solidFill>
                  <a:srgbClr val="C00000"/>
                </a:solidFill>
              </a:rPr>
              <a:t>EXTENDED DEADLINE December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20, 2023 </a:t>
            </a:r>
            <a:r>
              <a:rPr lang="en-US" b="1" dirty="0">
                <a:solidFill>
                  <a:srgbClr val="00B0F0"/>
                </a:solidFill>
              </a:rPr>
              <a:t>by 12pm via email to Rebecca Heinrich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Committee Review: January – </a:t>
            </a:r>
            <a:r>
              <a:rPr lang="en-US" b="1" dirty="0">
                <a:solidFill>
                  <a:srgbClr val="00B0F0"/>
                </a:solidFill>
              </a:rPr>
              <a:t>February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24/25FY Award Announcements: </a:t>
            </a:r>
            <a:r>
              <a:rPr lang="en-US" b="1" dirty="0">
                <a:solidFill>
                  <a:srgbClr val="00B0F0"/>
                </a:solidFill>
              </a:rPr>
              <a:t>March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24/25 Award Budget Setups: </a:t>
            </a:r>
            <a:r>
              <a:rPr lang="en-US" b="1" dirty="0">
                <a:solidFill>
                  <a:srgbClr val="00B0F0"/>
                </a:solidFill>
              </a:rPr>
              <a:t>July/August 2024</a:t>
            </a:r>
          </a:p>
          <a:p>
            <a:endParaRPr lang="en-US" b="1" dirty="0"/>
          </a:p>
          <a:p>
            <a:pPr lvl="1"/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79" y="274530"/>
            <a:ext cx="2372207" cy="9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83" y="1197935"/>
            <a:ext cx="6135939" cy="515308"/>
          </a:xfrm>
        </p:spPr>
        <p:txBody>
          <a:bodyPr anchor="t"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 Perkins &amp; Strong Workforce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51" y="535868"/>
            <a:ext cx="1879149" cy="775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29B3F-0B55-66E6-9686-E92F948A5AE1}"/>
              </a:ext>
            </a:extLst>
          </p:cNvPr>
          <p:cNvSpPr txBox="1"/>
          <p:nvPr/>
        </p:nvSpPr>
        <p:spPr>
          <a:xfrm>
            <a:off x="1088571" y="1959428"/>
            <a:ext cx="731904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Carl Perkins Funding: 12 months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Strong Workforce Funding: 24 months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Note: Strong Workforce resources are allocated to support RAFC priorities. This varies by year. Has been $350 to $900K. This number is determined after projects are awarded.</a:t>
            </a:r>
          </a:p>
        </p:txBody>
      </p:sp>
    </p:spTree>
    <p:extLst>
      <p:ext uri="{BB962C8B-B14F-4D97-AF65-F5344CB8AC3E}">
        <p14:creationId xmlns:p14="http://schemas.microsoft.com/office/powerpoint/2010/main" val="116701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729F78-E02B-43F5-8170-BD71C5968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72"/>
          <a:stretch/>
        </p:blipFill>
        <p:spPr>
          <a:xfrm>
            <a:off x="1006079" y="1821656"/>
            <a:ext cx="1621631" cy="10537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08FB37-C994-409D-AB7C-CFE39345A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526" y="1821656"/>
            <a:ext cx="1689497" cy="1053704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968B1F81-8D14-4848-A92D-D347802B4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650" y="1846064"/>
            <a:ext cx="2051447" cy="8256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02E4FE-82D1-47DD-8B05-66DA91E9FB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079" y="2924175"/>
            <a:ext cx="3127772" cy="1103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B00E88-0233-4B5A-9707-98C51FA29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2667" y="2924175"/>
            <a:ext cx="2051447" cy="11037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E9B89E-1EB5-4A09-84C6-9BC2A61CD4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2928" y="2924175"/>
            <a:ext cx="1852613" cy="1103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C4B2E-F3F5-49E9-A80E-F5C1A6A541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079" y="4075510"/>
            <a:ext cx="1365647" cy="8239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2DC023-B5CA-4F23-87FB-3C2512B082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0541" y="4075510"/>
            <a:ext cx="1414463" cy="823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FB2A18-46E5-48F7-8D07-844619AB70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47" y="1846064"/>
            <a:ext cx="1372394" cy="10292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060BD2-F5EC-4843-A139-C690038C60F1}"/>
              </a:ext>
            </a:extLst>
          </p:cNvPr>
          <p:cNvSpPr/>
          <p:nvPr/>
        </p:nvSpPr>
        <p:spPr>
          <a:xfrm>
            <a:off x="3970091" y="4195833"/>
            <a:ext cx="4195700" cy="692497"/>
          </a:xfrm>
          <a:prstGeom prst="rect">
            <a:avLst/>
          </a:prstGeom>
          <a:noFill/>
        </p:spPr>
        <p:txBody>
          <a:bodyPr wrap="none" lIns="68580" tIns="34290" rIns="68580" bIns="34290" anchor="t">
            <a:spAutoFit/>
          </a:bodyPr>
          <a:lstStyle/>
          <a:p>
            <a:pPr algn="ctr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/>
              </a:rPr>
              <a:t>42-45% of students</a:t>
            </a:r>
          </a:p>
        </p:txBody>
      </p:sp>
    </p:spTree>
    <p:extLst>
      <p:ext uri="{BB962C8B-B14F-4D97-AF65-F5344CB8AC3E}">
        <p14:creationId xmlns:p14="http://schemas.microsoft.com/office/powerpoint/2010/main" val="921096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93B7-DEC9-4DB0-9902-4B46C1AB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Career Technical Education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A5BA-73AD-4459-A4AB-65BE962E8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Value proposition for our Students</a:t>
            </a:r>
          </a:p>
          <a:p>
            <a:pPr lvl="2"/>
            <a:r>
              <a:rPr lang="en-US" sz="1800" b="1" dirty="0"/>
              <a:t>Certificate and/or Degree: </a:t>
            </a:r>
            <a:r>
              <a:rPr lang="en-US" sz="1800" dirty="0"/>
              <a:t>Stackable </a:t>
            </a:r>
          </a:p>
          <a:p>
            <a:pPr lvl="2"/>
            <a:r>
              <a:rPr lang="en-US" sz="1800" b="1" dirty="0"/>
              <a:t>Knowledge and Skills: </a:t>
            </a:r>
            <a:r>
              <a:rPr lang="en-US" sz="1800" dirty="0"/>
              <a:t>Value and vetted by Industry</a:t>
            </a:r>
          </a:p>
          <a:p>
            <a:pPr lvl="2"/>
            <a:r>
              <a:rPr lang="en-US" sz="1800" b="1" dirty="0"/>
              <a:t>Work Base Learning: </a:t>
            </a:r>
            <a:r>
              <a:rPr lang="en-US" sz="1800" dirty="0"/>
              <a:t>Apprenticeship, Clinical, Externship, Internship, Career Job Resume &amp; Interviewing, Career Fairs and Networking</a:t>
            </a:r>
          </a:p>
          <a:p>
            <a:pPr lvl="2"/>
            <a:r>
              <a:rPr lang="en-US" sz="1800" b="1" dirty="0"/>
              <a:t>Social Justice: </a:t>
            </a:r>
            <a:r>
              <a:rPr lang="en-US" sz="1800" dirty="0"/>
              <a:t>Access and Economic Mobility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Value proposition for Community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Respond to Industry Trends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Respond to Labor Needs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Expand Tax Contributors to Economy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Etc.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384048" lvl="2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7A26A-6D78-4326-BF0B-9A221103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7CDD7-3F31-455F-85E2-609F45F21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89" y="3708505"/>
            <a:ext cx="3414112" cy="22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1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632"/>
            <a:ext cx="8229600" cy="1143000"/>
          </a:xfrm>
        </p:spPr>
        <p:txBody>
          <a:bodyPr anchor="t"/>
          <a:lstStyle/>
          <a:p>
            <a:r>
              <a:rPr lang="en-US" sz="4000" dirty="0"/>
              <a:t>MJC College Priorities…</a:t>
            </a:r>
            <a:br>
              <a:rPr lang="en-US" sz="4000" dirty="0"/>
            </a:br>
            <a:r>
              <a:rPr lang="en-US" sz="4000" dirty="0"/>
              <a:t>It’s About our Students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769" y="2045483"/>
            <a:ext cx="3768031" cy="1631525"/>
          </a:xfrm>
        </p:spPr>
        <p:txBody>
          <a:bodyPr/>
          <a:lstStyle/>
          <a:p>
            <a:pPr marL="0" indent="0" algn="r">
              <a:buNone/>
            </a:pPr>
            <a:r>
              <a:rPr lang="en-US" sz="3200" b="1" i="1" dirty="0">
                <a:solidFill>
                  <a:srgbClr val="00B050"/>
                </a:solidFill>
              </a:rPr>
              <a:t>Similarities:</a:t>
            </a:r>
          </a:p>
          <a:p>
            <a:pPr marL="0" indent="0" algn="r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Proposals</a:t>
            </a:r>
          </a:p>
          <a:p>
            <a:pPr marL="0" indent="0" algn="r"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Reporting</a:t>
            </a:r>
          </a:p>
          <a:p>
            <a:pPr marL="0" indent="0" algn="r">
              <a:buNone/>
            </a:pP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8938" y="2212437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Carl Perkins: </a:t>
            </a:r>
            <a:r>
              <a:rPr lang="en-US" sz="2000" dirty="0">
                <a:solidFill>
                  <a:srgbClr val="0070C0"/>
                </a:solidFill>
              </a:rPr>
              <a:t>“Special Populations enrolled in CTE Programs”</a:t>
            </a:r>
          </a:p>
          <a:p>
            <a:pPr marL="457200" indent="-457200">
              <a:buAutoNum type="arabicPeriod"/>
            </a:pPr>
            <a:r>
              <a:rPr lang="en-US" sz="1800" dirty="0"/>
              <a:t>Federal Funded (12 months)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hlinkClick r:id="rId3"/>
              </a:rPr>
              <a:t>MJC Carl Perkins Web Page</a:t>
            </a:r>
            <a:endParaRPr lang="en-US" sz="1800" dirty="0"/>
          </a:p>
          <a:p>
            <a:pPr marL="457200" indent="-457200">
              <a:buFontTx/>
              <a:buAutoNum type="arabicPeriod"/>
            </a:pPr>
            <a:r>
              <a:rPr lang="en-US" sz="1800" dirty="0">
                <a:hlinkClick r:id="rId4"/>
              </a:rPr>
              <a:t>Carl Perkins Core Indicators</a:t>
            </a:r>
            <a:endParaRPr lang="en-US" sz="18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734874" y="4145813"/>
            <a:ext cx="495192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Strong Workforce Program: </a:t>
            </a:r>
            <a:r>
              <a:rPr lang="en-US" sz="2000" dirty="0">
                <a:solidFill>
                  <a:srgbClr val="0070C0"/>
                </a:solidFill>
              </a:rPr>
              <a:t>“More &amp; Better”</a:t>
            </a:r>
          </a:p>
          <a:p>
            <a:pPr marL="457200" indent="-457200">
              <a:buAutoNum type="arabicPeriod"/>
            </a:pPr>
            <a:r>
              <a:rPr lang="en-US" sz="1800" dirty="0"/>
              <a:t>Enrollment, Completers, Wage Earning</a:t>
            </a:r>
          </a:p>
          <a:p>
            <a:pPr marL="457200" indent="-457200">
              <a:buAutoNum type="arabicPeriod"/>
            </a:pPr>
            <a:r>
              <a:rPr lang="en-US" sz="1800" dirty="0"/>
              <a:t>State Funded (24 months)</a:t>
            </a:r>
          </a:p>
          <a:p>
            <a:pPr marL="457200" indent="-457200">
              <a:buFontTx/>
              <a:buAutoNum type="arabicPeriod"/>
            </a:pPr>
            <a:r>
              <a:rPr lang="en-US" sz="1800" dirty="0">
                <a:hlinkClick r:id="rId5"/>
              </a:rPr>
              <a:t>MJC Strong Workforce Web Page</a:t>
            </a:r>
            <a:endParaRPr lang="en-US" sz="1800" dirty="0"/>
          </a:p>
          <a:p>
            <a:pPr marL="457200" indent="-457200">
              <a:buFontTx/>
              <a:buAutoNum type="arabicPeriod"/>
            </a:pPr>
            <a:r>
              <a:rPr lang="en-US" sz="1800" dirty="0">
                <a:hlinkClick r:id="rId6"/>
              </a:rPr>
              <a:t>Launch Board</a:t>
            </a:r>
            <a:endParaRPr lang="en-US" sz="1800" dirty="0"/>
          </a:p>
          <a:p>
            <a:pPr marL="457200" indent="-457200">
              <a:buFontTx/>
              <a:buAutoNum type="arabicPeriod"/>
            </a:pPr>
            <a:r>
              <a:rPr lang="en-US" sz="1800" dirty="0">
                <a:hlinkClick r:id="rId7"/>
              </a:rPr>
              <a:t>Centers of Excellence</a:t>
            </a:r>
            <a:endParaRPr lang="en-US" sz="18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93" y="1016791"/>
            <a:ext cx="2372207" cy="9805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1AA9E-DD09-4832-BBB0-32EF603126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773" y="4506993"/>
            <a:ext cx="2306367" cy="1535818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F4BEB8FF-BD41-417D-A25F-49FABCD2B9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4" t="26892" r="19925" b="8764"/>
          <a:stretch/>
        </p:blipFill>
        <p:spPr>
          <a:xfrm>
            <a:off x="5543107" y="2529545"/>
            <a:ext cx="1707703" cy="12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840481" cy="311488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How is a Student Identified?</a:t>
            </a:r>
          </a:p>
          <a:p>
            <a:endParaRPr lang="en-US" b="1" dirty="0"/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When students complete their application (matriculate) at MJC their profile details helps to ID if they are in a special population category.</a:t>
            </a:r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When students complete CTE online survey each semester from the Institutional Effectiveness.</a:t>
            </a:r>
          </a:p>
          <a:p>
            <a:pPr lvl="1"/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Student enrolled in a CTE Course: SAM Code: A,B, C, or 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1149-E495-49A7-AC03-D33E54BA12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79" y="274530"/>
            <a:ext cx="2372207" cy="980512"/>
          </a:xfrm>
          <a:prstGeom prst="rect">
            <a:avLst/>
          </a:prstGeom>
        </p:spPr>
      </p:pic>
      <p:pic>
        <p:nvPicPr>
          <p:cNvPr id="9" name="Picture 8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04CFCD49-A0CA-403F-A2C2-3AC7550D3D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2303" y="2257747"/>
            <a:ext cx="4473664" cy="3355248"/>
          </a:xfrm>
          <a:prstGeom prst="rect">
            <a:avLst/>
          </a:prstGeom>
        </p:spPr>
      </p:pic>
      <p:pic>
        <p:nvPicPr>
          <p:cNvPr id="8" name="Picture 7" descr="A picture containing building, indoor, wall&#10;&#10;Description generated with very high confidence">
            <a:extLst>
              <a:ext uri="{FF2B5EF4-FFF2-40B4-BE49-F238E27FC236}">
                <a16:creationId xmlns:a16="http://schemas.microsoft.com/office/drawing/2014/main" id="{E74AF69A-D136-4606-BEAF-817A2973D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71" t="4923" r="24793"/>
          <a:stretch/>
        </p:blipFill>
        <p:spPr>
          <a:xfrm rot="5400000">
            <a:off x="7423194" y="1413107"/>
            <a:ext cx="1350576" cy="134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4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12" y="2189220"/>
            <a:ext cx="8429776" cy="3360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u="sng" dirty="0"/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675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3965" y="576274"/>
            <a:ext cx="4306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Workforce Program Initiative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423" y="2195750"/>
            <a:ext cx="7543800" cy="2758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Strong Workforce funding is intended to help colleges provide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Better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dirty="0"/>
              <a:t>CTE.</a:t>
            </a:r>
          </a:p>
          <a:p>
            <a:endParaRPr lang="en-US" sz="1200" dirty="0"/>
          </a:p>
          <a:p>
            <a:endParaRPr lang="en-US" sz="8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/>
              <a:t>More enrollments</a:t>
            </a:r>
          </a:p>
          <a:p>
            <a:endParaRPr lang="en-US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/>
              <a:t>More completions</a:t>
            </a:r>
          </a:p>
          <a:p>
            <a:endParaRPr lang="en-US" sz="9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dirty="0"/>
              <a:t>More students acquiring jobs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5311932"/>
            <a:ext cx="1960484" cy="489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5" y="3466605"/>
            <a:ext cx="2753861" cy="18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12" y="2189220"/>
            <a:ext cx="8429776" cy="3360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u="sng" dirty="0"/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675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3965" y="576274"/>
            <a:ext cx="4306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Workforce Program Initiative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1770748"/>
            <a:ext cx="7543800" cy="320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Strong Workforce funding is intended to help colleges provide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Better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dirty="0"/>
              <a:t>CTE.</a:t>
            </a:r>
          </a:p>
          <a:p>
            <a:endParaRPr lang="en-US" sz="8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FTES per CTE class offered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# of CTE sections offered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9 units in CTE completed by students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CTE Course Success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CTE Persistence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CTE Certificate, Degree or Transfer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Increase Work Base Learning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5311932"/>
            <a:ext cx="1960484" cy="489049"/>
          </a:xfrm>
          <a:prstGeom prst="rect">
            <a:avLst/>
          </a:prstGeom>
        </p:spPr>
      </p:pic>
      <p:pic>
        <p:nvPicPr>
          <p:cNvPr id="1026" name="Picture 2" descr="Decorative Header Image">
            <a:extLst>
              <a:ext uri="{FF2B5EF4-FFF2-40B4-BE49-F238E27FC236}">
                <a16:creationId xmlns:a16="http://schemas.microsoft.com/office/drawing/2014/main" id="{1C5A8B5A-1825-45BE-A3BB-C35C7352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59" y="4969315"/>
            <a:ext cx="4256468" cy="131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12" y="2189220"/>
            <a:ext cx="8429776" cy="33600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" u="sng" dirty="0"/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675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63965" y="576274"/>
            <a:ext cx="43066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Workforce Program Initiative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1770748"/>
            <a:ext cx="7543800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Strong Workforce funding is intended to help colleges provide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More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700" b="1" i="1" dirty="0">
                <a:solidFill>
                  <a:schemeClr val="accent1">
                    <a:lumMod val="50000"/>
                  </a:schemeClr>
                </a:solidFill>
              </a:rPr>
              <a:t>Better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dirty="0"/>
              <a:t>CTE.</a:t>
            </a:r>
          </a:p>
          <a:p>
            <a:endParaRPr lang="en-US" sz="825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Student 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Student enrolled in CTE Courses (Sam Code: A, B, C or 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Students Completing CTE Classes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Students Completing 9 units in CTE Programs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Students Completing Certificate, Degrees and/or Transferring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5" y="5311932"/>
            <a:ext cx="1960484" cy="4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08C4-DBE0-4BEC-87DF-7B972E9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648" y="861054"/>
            <a:ext cx="4801275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Strong Workforce Program Initiatives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F9F96B-03C2-445F-8E34-FD6D5505C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222" y="1918953"/>
            <a:ext cx="3501192" cy="4300418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Agriculture: Irrigation Technology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Agriculture: Farm Store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Allied Health: MJC Columbia Partnership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Sports Medicine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Child Development 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Business &amp; Entrepreneurship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Building Inspection &amp; Management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Computer Science: Cyber Security 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Dental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Digital Media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Engineering &amp; Industrial Automation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ESL: CTE Integrated English Training Models 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Paramedics</a:t>
            </a:r>
          </a:p>
          <a:p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Welding</a:t>
            </a:r>
          </a:p>
          <a:p>
            <a:endParaRPr lang="en-US" sz="15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125" dirty="0"/>
          </a:p>
          <a:p>
            <a:pPr marL="0" indent="0">
              <a:buNone/>
            </a:pPr>
            <a:endParaRPr lang="en-US" sz="112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304BB-AF4F-4F6E-AF89-F87D6B2584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8" r="11811" b="-2"/>
          <a:stretch/>
        </p:blipFill>
        <p:spPr>
          <a:xfrm>
            <a:off x="2669342" y="2853195"/>
            <a:ext cx="2091690" cy="209169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DF6A2-A3DC-4B51-ACCC-3BA8C0D42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" r="18520"/>
          <a:stretch/>
        </p:blipFill>
        <p:spPr>
          <a:xfrm>
            <a:off x="15" y="857257"/>
            <a:ext cx="2975965" cy="2537453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9197F-3D9E-45DB-93A3-C70CF3AFB3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626"/>
          <a:stretch/>
        </p:blipFill>
        <p:spPr>
          <a:xfrm>
            <a:off x="3619" y="3862695"/>
            <a:ext cx="2366303" cy="2138062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6363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bcbec0-be4c-46cb-a028-ce7b06389bdd" xsi:nil="true"/>
    <lcf76f155ced4ddcb4097134ff3c332f xmlns="0797c91c-ebeb-4783-bab6-fccb0c33e13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EE697A0A74C47B4674F4559DCBBDF" ma:contentTypeVersion="16" ma:contentTypeDescription="Create a new document." ma:contentTypeScope="" ma:versionID="27f63a6188781e4b435c21aa7a68096c">
  <xsd:schema xmlns:xsd="http://www.w3.org/2001/XMLSchema" xmlns:xs="http://www.w3.org/2001/XMLSchema" xmlns:p="http://schemas.microsoft.com/office/2006/metadata/properties" xmlns:ns2="0797c91c-ebeb-4783-bab6-fccb0c33e139" xmlns:ns3="6bbcbec0-be4c-46cb-a028-ce7b06389bdd" targetNamespace="http://schemas.microsoft.com/office/2006/metadata/properties" ma:root="true" ma:fieldsID="f90b2b07f768261291c8eff461405842" ns2:_="" ns3:_="">
    <xsd:import namespace="0797c91c-ebeb-4783-bab6-fccb0c33e139"/>
    <xsd:import namespace="6bbcbec0-be4c-46cb-a028-ce7b06389b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7c91c-ebeb-4783-bab6-fccb0c33e1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6e319e-207e-450f-93d3-fdbd0ac107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cbec0-be4c-46cb-a028-ce7b06389bd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9b3b1d1-ac26-417d-9806-9ae9c75cd49e}" ma:internalName="TaxCatchAll" ma:showField="CatchAllData" ma:web="6bbcbec0-be4c-46cb-a028-ce7b06389b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A73EF1-0A85-4535-909F-F64EDF6E8528}">
  <ds:schemaRefs>
    <ds:schemaRef ds:uri="http://purl.org/dc/elements/1.1/"/>
    <ds:schemaRef ds:uri="http://schemas.microsoft.com/office/2006/metadata/properties"/>
    <ds:schemaRef ds:uri="6bbcbec0-be4c-46cb-a028-ce7b06389bdd"/>
    <ds:schemaRef ds:uri="http://purl.org/dc/terms/"/>
    <ds:schemaRef ds:uri="0797c91c-ebeb-4783-bab6-fccb0c33e1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3FCCF6-031F-4ADE-B31B-1871443A3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97c91c-ebeb-4783-bab6-fccb0c33e139"/>
    <ds:schemaRef ds:uri="6bbcbec0-be4c-46cb-a028-ce7b06389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61444C-E4E5-4B30-A098-06BA54F0C0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3129</TotalTime>
  <Words>562</Words>
  <Application>Microsoft Office PowerPoint</Application>
  <PresentationFormat>On-screen Show (4:3)</PresentationFormat>
  <Paragraphs>119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Impact</vt:lpstr>
      <vt:lpstr>Times New Roman</vt:lpstr>
      <vt:lpstr>Wingdings</vt:lpstr>
      <vt:lpstr>Retrospect</vt:lpstr>
      <vt:lpstr> Perkin &amp; Strong Workforce August 23, 2023  </vt:lpstr>
      <vt:lpstr>PowerPoint Presentation</vt:lpstr>
      <vt:lpstr>Value of Career Technical Education Programs</vt:lpstr>
      <vt:lpstr>MJC College Priorities… It’s About our Students</vt:lpstr>
      <vt:lpstr>Data and Metrics</vt:lpstr>
      <vt:lpstr>PowerPoint Presentation</vt:lpstr>
      <vt:lpstr>PowerPoint Presentation</vt:lpstr>
      <vt:lpstr>PowerPoint Presentation</vt:lpstr>
      <vt:lpstr>Strong Workforce Program Initiatives</vt:lpstr>
      <vt:lpstr>2023-24 Application Dates</vt:lpstr>
      <vt:lpstr>Carl Perkins &amp; Strong Workforce </vt:lpstr>
    </vt:vector>
  </TitlesOfParts>
  <Company>Chancellor's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California Community Colleges</dc:creator>
  <cp:lastModifiedBy>Rebecca Heinrich</cp:lastModifiedBy>
  <cp:revision>325</cp:revision>
  <cp:lastPrinted>2017-04-27T15:27:20Z</cp:lastPrinted>
  <dcterms:created xsi:type="dcterms:W3CDTF">2001-01-12T20:44:42Z</dcterms:created>
  <dcterms:modified xsi:type="dcterms:W3CDTF">2023-11-28T00:07:02Z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0x0101004E2EE697A0A74C47B4674F4559DCBBDF</vt:lpwstr>
  </property>
  <property fmtid="{D5CDD505-2E9C-101B-9397-08002B2CF9AE}" pid="3" name="MediaServiceImageTags">
    <vt:lpwstr/>
  </property>
</Properties>
</file>